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7" r:id="rId2"/>
  </p:sldMasterIdLst>
  <p:notesMasterIdLst>
    <p:notesMasterId r:id="rId6"/>
  </p:notesMasterIdLst>
  <p:handoutMasterIdLst>
    <p:handoutMasterId r:id="rId7"/>
  </p:handoutMasterIdLst>
  <p:sldIdLst>
    <p:sldId id="413" r:id="rId3"/>
    <p:sldId id="399" r:id="rId4"/>
    <p:sldId id="406"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kenship, Laura" initials="BL" lastIdx="17" clrIdx="0">
    <p:extLst>
      <p:ext uri="{19B8F6BF-5375-455C-9EA6-DF929625EA0E}">
        <p15:presenceInfo xmlns:p15="http://schemas.microsoft.com/office/powerpoint/2012/main" userId="S-1-5-21-503695880-695175589-3595387526-502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A09"/>
    <a:srgbClr val="FC8900"/>
    <a:srgbClr val="006390"/>
    <a:srgbClr val="005374"/>
    <a:srgbClr val="A3A3A3"/>
    <a:srgbClr val="5FBDC7"/>
    <a:srgbClr val="BFBFBF"/>
    <a:srgbClr val="51C6D0"/>
    <a:srgbClr val="E6E6E6"/>
    <a:srgbClr val="038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1409" autoAdjust="0"/>
  </p:normalViewPr>
  <p:slideViewPr>
    <p:cSldViewPr snapToGrid="0">
      <p:cViewPr varScale="1">
        <p:scale>
          <a:sx n="73" d="100"/>
          <a:sy n="73" d="100"/>
        </p:scale>
        <p:origin x="618"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7" d="100"/>
          <a:sy n="97" d="100"/>
        </p:scale>
        <p:origin x="26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0E383-2F5B-4B15-9BFC-0AD3607290BE}" type="doc">
      <dgm:prSet loTypeId="urn:microsoft.com/office/officeart/2005/8/layout/hProcess9" loCatId="process" qsTypeId="urn:microsoft.com/office/officeart/2005/8/quickstyle/simple1" qsCatId="simple" csTypeId="urn:microsoft.com/office/officeart/2005/8/colors/colorful1" csCatId="colorful" phldr="1"/>
      <dgm:spPr/>
    </dgm:pt>
    <dgm:pt modelId="{3DE01D7B-C50F-496E-BA97-43D9B5494306}">
      <dgm:prSet phldrT="[Text]"/>
      <dgm:spPr>
        <a:solidFill>
          <a:srgbClr val="05A2B3">
            <a:alpha val="50196"/>
          </a:srgbClr>
        </a:solidFill>
      </dgm:spPr>
      <dgm:t>
        <a:bodyPr/>
        <a:lstStyle/>
        <a:p>
          <a:r>
            <a:rPr lang="en-US" dirty="0" smtClean="0"/>
            <a:t> Orientation (October 2017) </a:t>
          </a:r>
        </a:p>
        <a:p>
          <a:r>
            <a:rPr lang="en-US" dirty="0" smtClean="0"/>
            <a:t>Workgroup of Stakeholder Representatives</a:t>
          </a:r>
          <a:endParaRPr lang="en-US" dirty="0"/>
        </a:p>
      </dgm:t>
    </dgm:pt>
    <dgm:pt modelId="{B3F1C81B-C78C-4236-8628-9D21D54D7184}" type="parTrans" cxnId="{F47DE728-3188-47F3-900B-9D28500D96D7}">
      <dgm:prSet/>
      <dgm:spPr/>
      <dgm:t>
        <a:bodyPr/>
        <a:lstStyle/>
        <a:p>
          <a:endParaRPr lang="en-US"/>
        </a:p>
      </dgm:t>
    </dgm:pt>
    <dgm:pt modelId="{9AD74305-D016-457F-BECC-12998882B4F1}" type="sibTrans" cxnId="{F47DE728-3188-47F3-900B-9D28500D96D7}">
      <dgm:prSet/>
      <dgm:spPr/>
      <dgm:t>
        <a:bodyPr/>
        <a:lstStyle/>
        <a:p>
          <a:endParaRPr lang="en-US"/>
        </a:p>
      </dgm:t>
    </dgm:pt>
    <dgm:pt modelId="{3DC49F0D-D011-4266-A7E2-9122CC6F2067}">
      <dgm:prSet phldrT="[Text]"/>
      <dgm:spPr>
        <a:solidFill>
          <a:srgbClr val="A5A5A5">
            <a:alpha val="80000"/>
          </a:srgbClr>
        </a:solidFill>
      </dgm:spPr>
      <dgm:t>
        <a:bodyPr/>
        <a:lstStyle/>
        <a:p>
          <a:r>
            <a:rPr lang="en-US" dirty="0" smtClean="0"/>
            <a:t>CCoA Development</a:t>
          </a:r>
        </a:p>
        <a:p>
          <a:endParaRPr lang="en-US" dirty="0" smtClean="0"/>
        </a:p>
        <a:p>
          <a:r>
            <a:rPr lang="en-US" dirty="0" smtClean="0"/>
            <a:t>Chart Design Subgroups</a:t>
          </a:r>
        </a:p>
      </dgm:t>
    </dgm:pt>
    <dgm:pt modelId="{9ABA7D51-CAE4-4D92-B9C0-17381D08E401}" type="parTrans" cxnId="{05C6F3C3-68C6-4D29-8337-99481374E113}">
      <dgm:prSet/>
      <dgm:spPr/>
      <dgm:t>
        <a:bodyPr/>
        <a:lstStyle/>
        <a:p>
          <a:endParaRPr lang="en-US"/>
        </a:p>
      </dgm:t>
    </dgm:pt>
    <dgm:pt modelId="{69BD54C0-E204-44FC-9E90-90E779975EA4}" type="sibTrans" cxnId="{05C6F3C3-68C6-4D29-8337-99481374E113}">
      <dgm:prSet/>
      <dgm:spPr/>
      <dgm:t>
        <a:bodyPr/>
        <a:lstStyle/>
        <a:p>
          <a:endParaRPr lang="en-US"/>
        </a:p>
      </dgm:t>
    </dgm:pt>
    <dgm:pt modelId="{9E3DE3EA-9086-4931-95B4-94E9F4A6E3B4}">
      <dgm:prSet phldrT="[Text]"/>
      <dgm:spPr>
        <a:solidFill>
          <a:srgbClr val="367092">
            <a:alpha val="80000"/>
          </a:srgbClr>
        </a:solidFill>
      </dgm:spPr>
      <dgm:t>
        <a:bodyPr/>
        <a:lstStyle/>
        <a:p>
          <a:r>
            <a:rPr lang="en-US" dirty="0" smtClean="0"/>
            <a:t>Initiate Documentation and Baseline Design</a:t>
          </a:r>
          <a:endParaRPr lang="en-US" dirty="0"/>
        </a:p>
      </dgm:t>
    </dgm:pt>
    <dgm:pt modelId="{93E0D3D9-E981-4C0B-B2F1-A2B098C7029D}" type="parTrans" cxnId="{BBA6CA69-37BA-49A6-BF32-5B66F21CC801}">
      <dgm:prSet/>
      <dgm:spPr/>
      <dgm:t>
        <a:bodyPr/>
        <a:lstStyle/>
        <a:p>
          <a:endParaRPr lang="en-US"/>
        </a:p>
      </dgm:t>
    </dgm:pt>
    <dgm:pt modelId="{BF5D27CD-7CAA-406B-BFA3-98E17B86ECA6}" type="sibTrans" cxnId="{BBA6CA69-37BA-49A6-BF32-5B66F21CC801}">
      <dgm:prSet/>
      <dgm:spPr/>
      <dgm:t>
        <a:bodyPr/>
        <a:lstStyle/>
        <a:p>
          <a:endParaRPr lang="en-US"/>
        </a:p>
      </dgm:t>
    </dgm:pt>
    <dgm:pt modelId="{232316B7-0856-427E-926D-DC19CC7352B6}">
      <dgm:prSet phldrT="[Text]"/>
      <dgm:spPr>
        <a:solidFill>
          <a:srgbClr val="F9963A">
            <a:alpha val="80000"/>
          </a:srgbClr>
        </a:solidFill>
        <a:ln>
          <a:solidFill>
            <a:schemeClr val="bg1"/>
          </a:solidFill>
        </a:ln>
      </dgm:spPr>
      <dgm:t>
        <a:bodyPr/>
        <a:lstStyle/>
        <a:p>
          <a:r>
            <a:rPr lang="en-US" dirty="0" smtClean="0"/>
            <a:t> CFO Approval (September 2018)</a:t>
          </a:r>
        </a:p>
        <a:p>
          <a:endParaRPr lang="en-US" dirty="0" smtClean="0"/>
        </a:p>
        <a:p>
          <a:r>
            <a:rPr lang="en-US" b="1" dirty="0" smtClean="0"/>
            <a:t>Business Process Implementation in ESR-FIS</a:t>
          </a:r>
          <a:endParaRPr lang="en-US" b="1" dirty="0"/>
        </a:p>
      </dgm:t>
    </dgm:pt>
    <dgm:pt modelId="{641A6C8F-01A8-44EB-BD59-644F326521AA}" type="parTrans" cxnId="{737730D1-9BC7-4648-9299-587EEAF91426}">
      <dgm:prSet/>
      <dgm:spPr/>
      <dgm:t>
        <a:bodyPr/>
        <a:lstStyle/>
        <a:p>
          <a:endParaRPr lang="en-US"/>
        </a:p>
      </dgm:t>
    </dgm:pt>
    <dgm:pt modelId="{33DC947F-A9A9-483E-B0A3-2E4A2ACFB7D1}" type="sibTrans" cxnId="{737730D1-9BC7-4648-9299-587EEAF91426}">
      <dgm:prSet/>
      <dgm:spPr/>
      <dgm:t>
        <a:bodyPr/>
        <a:lstStyle/>
        <a:p>
          <a:endParaRPr lang="en-US"/>
        </a:p>
      </dgm:t>
    </dgm:pt>
    <dgm:pt modelId="{80C7B33F-8128-45AD-87C7-BA58C0713F49}">
      <dgm:prSet phldrT="[Text]"/>
      <dgm:spPr>
        <a:solidFill>
          <a:srgbClr val="6C6C6C">
            <a:alpha val="80000"/>
          </a:srgbClr>
        </a:solidFill>
      </dgm:spPr>
      <dgm:t>
        <a:bodyPr/>
        <a:lstStyle/>
        <a:p>
          <a:r>
            <a:rPr lang="en-US" dirty="0" smtClean="0"/>
            <a:t>Proof of Concept Testing and UCOP Alignment</a:t>
          </a:r>
          <a:endParaRPr lang="en-US" dirty="0"/>
        </a:p>
      </dgm:t>
    </dgm:pt>
    <dgm:pt modelId="{3FA5C133-C149-4529-822B-8023D258FE50}" type="parTrans" cxnId="{FF4F674E-2EBA-43CD-AE4A-3C8B89CCED6A}">
      <dgm:prSet/>
      <dgm:spPr/>
      <dgm:t>
        <a:bodyPr/>
        <a:lstStyle/>
        <a:p>
          <a:endParaRPr lang="en-US"/>
        </a:p>
      </dgm:t>
    </dgm:pt>
    <dgm:pt modelId="{7D0C4801-1C72-4D11-B6F9-FFB3C3783FA7}" type="sibTrans" cxnId="{FF4F674E-2EBA-43CD-AE4A-3C8B89CCED6A}">
      <dgm:prSet/>
      <dgm:spPr/>
      <dgm:t>
        <a:bodyPr/>
        <a:lstStyle/>
        <a:p>
          <a:endParaRPr lang="en-US"/>
        </a:p>
      </dgm:t>
    </dgm:pt>
    <dgm:pt modelId="{A3594C1C-1E84-4EC6-9960-18DFA88BC3D1}">
      <dgm:prSet phldrT="[Text]"/>
      <dgm:spPr>
        <a:solidFill>
          <a:srgbClr val="70BEC7"/>
        </a:solidFill>
      </dgm:spPr>
      <dgm:t>
        <a:bodyPr/>
        <a:lstStyle/>
        <a:p>
          <a:r>
            <a:rPr lang="en-US" dirty="0" smtClean="0"/>
            <a:t>Final Document</a:t>
          </a:r>
          <a:endParaRPr lang="en-US" dirty="0"/>
        </a:p>
      </dgm:t>
    </dgm:pt>
    <dgm:pt modelId="{6EDD0CA7-9367-41B8-8FEA-3B84FD357468}" type="parTrans" cxnId="{6209B1CA-6D4B-48E7-9CB8-79A93654C4B8}">
      <dgm:prSet/>
      <dgm:spPr/>
      <dgm:t>
        <a:bodyPr/>
        <a:lstStyle/>
        <a:p>
          <a:endParaRPr lang="en-US"/>
        </a:p>
      </dgm:t>
    </dgm:pt>
    <dgm:pt modelId="{D5645A98-B731-4C59-B25B-B9D0820B4D03}" type="sibTrans" cxnId="{6209B1CA-6D4B-48E7-9CB8-79A93654C4B8}">
      <dgm:prSet/>
      <dgm:spPr/>
      <dgm:t>
        <a:bodyPr/>
        <a:lstStyle/>
        <a:p>
          <a:endParaRPr lang="en-US"/>
        </a:p>
      </dgm:t>
    </dgm:pt>
    <dgm:pt modelId="{42AA5E61-5CB8-48F5-BEA2-393C5885F795}" type="pres">
      <dgm:prSet presAssocID="{FF50E383-2F5B-4B15-9BFC-0AD3607290BE}" presName="CompostProcess" presStyleCnt="0">
        <dgm:presLayoutVars>
          <dgm:dir/>
          <dgm:resizeHandles val="exact"/>
        </dgm:presLayoutVars>
      </dgm:prSet>
      <dgm:spPr/>
    </dgm:pt>
    <dgm:pt modelId="{A2BB1C99-F86F-45EC-B8F5-08C86A87E2B3}" type="pres">
      <dgm:prSet presAssocID="{FF50E383-2F5B-4B15-9BFC-0AD3607290BE}" presName="arrow" presStyleLbl="bgShp" presStyleIdx="0" presStyleCnt="1" custScaleX="117647" custLinFactNeighborX="-9709"/>
      <dgm:spPr>
        <a:solidFill>
          <a:srgbClr val="DADADA"/>
        </a:solidFill>
      </dgm:spPr>
    </dgm:pt>
    <dgm:pt modelId="{3281FB75-BA87-4E53-A1AF-53BD54DADA8E}" type="pres">
      <dgm:prSet presAssocID="{FF50E383-2F5B-4B15-9BFC-0AD3607290BE}" presName="linearProcess" presStyleCnt="0"/>
      <dgm:spPr/>
    </dgm:pt>
    <dgm:pt modelId="{2523140F-6E85-4B27-9E93-F8A55A3F8C72}" type="pres">
      <dgm:prSet presAssocID="{3DE01D7B-C50F-496E-BA97-43D9B5494306}" presName="textNode" presStyleLbl="node1" presStyleIdx="0" presStyleCnt="6">
        <dgm:presLayoutVars>
          <dgm:bulletEnabled val="1"/>
        </dgm:presLayoutVars>
      </dgm:prSet>
      <dgm:spPr/>
      <dgm:t>
        <a:bodyPr/>
        <a:lstStyle/>
        <a:p>
          <a:endParaRPr lang="en-US"/>
        </a:p>
      </dgm:t>
    </dgm:pt>
    <dgm:pt modelId="{E6435124-FA58-4780-AEDE-47DE2DC21528}" type="pres">
      <dgm:prSet presAssocID="{9AD74305-D016-457F-BECC-12998882B4F1}" presName="sibTrans" presStyleCnt="0"/>
      <dgm:spPr/>
    </dgm:pt>
    <dgm:pt modelId="{2A9F1CA1-3816-46E6-A620-514543AFD96F}" type="pres">
      <dgm:prSet presAssocID="{3DC49F0D-D011-4266-A7E2-9122CC6F2067}" presName="textNode" presStyleLbl="node1" presStyleIdx="1" presStyleCnt="6">
        <dgm:presLayoutVars>
          <dgm:bulletEnabled val="1"/>
        </dgm:presLayoutVars>
      </dgm:prSet>
      <dgm:spPr/>
      <dgm:t>
        <a:bodyPr/>
        <a:lstStyle/>
        <a:p>
          <a:endParaRPr lang="en-US"/>
        </a:p>
      </dgm:t>
    </dgm:pt>
    <dgm:pt modelId="{962127B4-C5A6-433D-932A-D6CBFD945FF3}" type="pres">
      <dgm:prSet presAssocID="{69BD54C0-E204-44FC-9E90-90E779975EA4}" presName="sibTrans" presStyleCnt="0"/>
      <dgm:spPr/>
    </dgm:pt>
    <dgm:pt modelId="{87A5C876-8B1C-4C7C-8840-BBA0FB4D50B7}" type="pres">
      <dgm:prSet presAssocID="{9E3DE3EA-9086-4931-95B4-94E9F4A6E3B4}" presName="textNode" presStyleLbl="node1" presStyleIdx="2" presStyleCnt="6">
        <dgm:presLayoutVars>
          <dgm:bulletEnabled val="1"/>
        </dgm:presLayoutVars>
      </dgm:prSet>
      <dgm:spPr/>
      <dgm:t>
        <a:bodyPr/>
        <a:lstStyle/>
        <a:p>
          <a:endParaRPr lang="en-US"/>
        </a:p>
      </dgm:t>
    </dgm:pt>
    <dgm:pt modelId="{19C6E177-2EB6-43B7-BE5D-895BB156C467}" type="pres">
      <dgm:prSet presAssocID="{BF5D27CD-7CAA-406B-BFA3-98E17B86ECA6}" presName="sibTrans" presStyleCnt="0"/>
      <dgm:spPr/>
    </dgm:pt>
    <dgm:pt modelId="{F399317E-78E0-46C2-8B72-D7D265A0A261}" type="pres">
      <dgm:prSet presAssocID="{80C7B33F-8128-45AD-87C7-BA58C0713F49}" presName="textNode" presStyleLbl="node1" presStyleIdx="3" presStyleCnt="6">
        <dgm:presLayoutVars>
          <dgm:bulletEnabled val="1"/>
        </dgm:presLayoutVars>
      </dgm:prSet>
      <dgm:spPr/>
      <dgm:t>
        <a:bodyPr/>
        <a:lstStyle/>
        <a:p>
          <a:endParaRPr lang="en-US"/>
        </a:p>
      </dgm:t>
    </dgm:pt>
    <dgm:pt modelId="{0D985837-AF5A-47C1-B94A-C0359436BE0D}" type="pres">
      <dgm:prSet presAssocID="{7D0C4801-1C72-4D11-B6F9-FFB3C3783FA7}" presName="sibTrans" presStyleCnt="0"/>
      <dgm:spPr/>
    </dgm:pt>
    <dgm:pt modelId="{1E473DA7-3925-4452-A2E4-F5873CAF26BE}" type="pres">
      <dgm:prSet presAssocID="{A3594C1C-1E84-4EC6-9960-18DFA88BC3D1}" presName="textNode" presStyleLbl="node1" presStyleIdx="4" presStyleCnt="6">
        <dgm:presLayoutVars>
          <dgm:bulletEnabled val="1"/>
        </dgm:presLayoutVars>
      </dgm:prSet>
      <dgm:spPr/>
      <dgm:t>
        <a:bodyPr/>
        <a:lstStyle/>
        <a:p>
          <a:endParaRPr lang="en-US"/>
        </a:p>
      </dgm:t>
    </dgm:pt>
    <dgm:pt modelId="{044A2A77-A627-4368-A05C-7CD002BA5DB1}" type="pres">
      <dgm:prSet presAssocID="{D5645A98-B731-4C59-B25B-B9D0820B4D03}" presName="sibTrans" presStyleCnt="0"/>
      <dgm:spPr/>
    </dgm:pt>
    <dgm:pt modelId="{57BA4DDF-656F-41B5-9A43-8B8C7DA9742F}" type="pres">
      <dgm:prSet presAssocID="{232316B7-0856-427E-926D-DC19CC7352B6}" presName="textNode" presStyleLbl="node1" presStyleIdx="5" presStyleCnt="6">
        <dgm:presLayoutVars>
          <dgm:bulletEnabled val="1"/>
        </dgm:presLayoutVars>
      </dgm:prSet>
      <dgm:spPr/>
      <dgm:t>
        <a:bodyPr/>
        <a:lstStyle/>
        <a:p>
          <a:endParaRPr lang="en-US"/>
        </a:p>
      </dgm:t>
    </dgm:pt>
  </dgm:ptLst>
  <dgm:cxnLst>
    <dgm:cxn modelId="{6209B1CA-6D4B-48E7-9CB8-79A93654C4B8}" srcId="{FF50E383-2F5B-4B15-9BFC-0AD3607290BE}" destId="{A3594C1C-1E84-4EC6-9960-18DFA88BC3D1}" srcOrd="4" destOrd="0" parTransId="{6EDD0CA7-9367-41B8-8FEA-3B84FD357468}" sibTransId="{D5645A98-B731-4C59-B25B-B9D0820B4D03}"/>
    <dgm:cxn modelId="{E5BFD24C-BB52-4A1B-AA14-4E44EF2A3EBE}" type="presOf" srcId="{3DE01D7B-C50F-496E-BA97-43D9B5494306}" destId="{2523140F-6E85-4B27-9E93-F8A55A3F8C72}" srcOrd="0" destOrd="0" presId="urn:microsoft.com/office/officeart/2005/8/layout/hProcess9"/>
    <dgm:cxn modelId="{737730D1-9BC7-4648-9299-587EEAF91426}" srcId="{FF50E383-2F5B-4B15-9BFC-0AD3607290BE}" destId="{232316B7-0856-427E-926D-DC19CC7352B6}" srcOrd="5" destOrd="0" parTransId="{641A6C8F-01A8-44EB-BD59-644F326521AA}" sibTransId="{33DC947F-A9A9-483E-B0A3-2E4A2ACFB7D1}"/>
    <dgm:cxn modelId="{F47DE728-3188-47F3-900B-9D28500D96D7}" srcId="{FF50E383-2F5B-4B15-9BFC-0AD3607290BE}" destId="{3DE01D7B-C50F-496E-BA97-43D9B5494306}" srcOrd="0" destOrd="0" parTransId="{B3F1C81B-C78C-4236-8628-9D21D54D7184}" sibTransId="{9AD74305-D016-457F-BECC-12998882B4F1}"/>
    <dgm:cxn modelId="{502CC6C0-0925-4F9E-B33A-20EE7198D760}" type="presOf" srcId="{9E3DE3EA-9086-4931-95B4-94E9F4A6E3B4}" destId="{87A5C876-8B1C-4C7C-8840-BBA0FB4D50B7}" srcOrd="0" destOrd="0" presId="urn:microsoft.com/office/officeart/2005/8/layout/hProcess9"/>
    <dgm:cxn modelId="{5796E237-B3A6-4467-A511-B11A673F637C}" type="presOf" srcId="{3DC49F0D-D011-4266-A7E2-9122CC6F2067}" destId="{2A9F1CA1-3816-46E6-A620-514543AFD96F}" srcOrd="0" destOrd="0" presId="urn:microsoft.com/office/officeart/2005/8/layout/hProcess9"/>
    <dgm:cxn modelId="{9A332231-E1A3-48B3-AAFB-74044A59C508}" type="presOf" srcId="{80C7B33F-8128-45AD-87C7-BA58C0713F49}" destId="{F399317E-78E0-46C2-8B72-D7D265A0A261}" srcOrd="0" destOrd="0" presId="urn:microsoft.com/office/officeart/2005/8/layout/hProcess9"/>
    <dgm:cxn modelId="{F2200B8A-9883-44D0-8DC1-423C275952A7}" type="presOf" srcId="{FF50E383-2F5B-4B15-9BFC-0AD3607290BE}" destId="{42AA5E61-5CB8-48F5-BEA2-393C5885F795}" srcOrd="0" destOrd="0" presId="urn:microsoft.com/office/officeart/2005/8/layout/hProcess9"/>
    <dgm:cxn modelId="{C420C461-B25A-469A-9F31-2F454871DC99}" type="presOf" srcId="{A3594C1C-1E84-4EC6-9960-18DFA88BC3D1}" destId="{1E473DA7-3925-4452-A2E4-F5873CAF26BE}" srcOrd="0" destOrd="0" presId="urn:microsoft.com/office/officeart/2005/8/layout/hProcess9"/>
    <dgm:cxn modelId="{BBA6CA69-37BA-49A6-BF32-5B66F21CC801}" srcId="{FF50E383-2F5B-4B15-9BFC-0AD3607290BE}" destId="{9E3DE3EA-9086-4931-95B4-94E9F4A6E3B4}" srcOrd="2" destOrd="0" parTransId="{93E0D3D9-E981-4C0B-B2F1-A2B098C7029D}" sibTransId="{BF5D27CD-7CAA-406B-BFA3-98E17B86ECA6}"/>
    <dgm:cxn modelId="{05C6F3C3-68C6-4D29-8337-99481374E113}" srcId="{FF50E383-2F5B-4B15-9BFC-0AD3607290BE}" destId="{3DC49F0D-D011-4266-A7E2-9122CC6F2067}" srcOrd="1" destOrd="0" parTransId="{9ABA7D51-CAE4-4D92-B9C0-17381D08E401}" sibTransId="{69BD54C0-E204-44FC-9E90-90E779975EA4}"/>
    <dgm:cxn modelId="{0E9011FE-46E4-4CE1-9B9A-F85565757E70}" type="presOf" srcId="{232316B7-0856-427E-926D-DC19CC7352B6}" destId="{57BA4DDF-656F-41B5-9A43-8B8C7DA9742F}" srcOrd="0" destOrd="0" presId="urn:microsoft.com/office/officeart/2005/8/layout/hProcess9"/>
    <dgm:cxn modelId="{FF4F674E-2EBA-43CD-AE4A-3C8B89CCED6A}" srcId="{FF50E383-2F5B-4B15-9BFC-0AD3607290BE}" destId="{80C7B33F-8128-45AD-87C7-BA58C0713F49}" srcOrd="3" destOrd="0" parTransId="{3FA5C133-C149-4529-822B-8023D258FE50}" sibTransId="{7D0C4801-1C72-4D11-B6F9-FFB3C3783FA7}"/>
    <dgm:cxn modelId="{57D653ED-B5FC-4FBE-8355-8304993957EE}" type="presParOf" srcId="{42AA5E61-5CB8-48F5-BEA2-393C5885F795}" destId="{A2BB1C99-F86F-45EC-B8F5-08C86A87E2B3}" srcOrd="0" destOrd="0" presId="urn:microsoft.com/office/officeart/2005/8/layout/hProcess9"/>
    <dgm:cxn modelId="{357F2590-635B-4F32-A4EE-6E8864496285}" type="presParOf" srcId="{42AA5E61-5CB8-48F5-BEA2-393C5885F795}" destId="{3281FB75-BA87-4E53-A1AF-53BD54DADA8E}" srcOrd="1" destOrd="0" presId="urn:microsoft.com/office/officeart/2005/8/layout/hProcess9"/>
    <dgm:cxn modelId="{C3442424-5ED8-47C3-BAE1-B810DC86230A}" type="presParOf" srcId="{3281FB75-BA87-4E53-A1AF-53BD54DADA8E}" destId="{2523140F-6E85-4B27-9E93-F8A55A3F8C72}" srcOrd="0" destOrd="0" presId="urn:microsoft.com/office/officeart/2005/8/layout/hProcess9"/>
    <dgm:cxn modelId="{39685A19-0EE8-4DCD-9CB9-E1960F3624D1}" type="presParOf" srcId="{3281FB75-BA87-4E53-A1AF-53BD54DADA8E}" destId="{E6435124-FA58-4780-AEDE-47DE2DC21528}" srcOrd="1" destOrd="0" presId="urn:microsoft.com/office/officeart/2005/8/layout/hProcess9"/>
    <dgm:cxn modelId="{880E1601-BBA6-418E-8C66-0B3525FECD1E}" type="presParOf" srcId="{3281FB75-BA87-4E53-A1AF-53BD54DADA8E}" destId="{2A9F1CA1-3816-46E6-A620-514543AFD96F}" srcOrd="2" destOrd="0" presId="urn:microsoft.com/office/officeart/2005/8/layout/hProcess9"/>
    <dgm:cxn modelId="{E23D5450-A683-4D39-947D-839AD28D873E}" type="presParOf" srcId="{3281FB75-BA87-4E53-A1AF-53BD54DADA8E}" destId="{962127B4-C5A6-433D-932A-D6CBFD945FF3}" srcOrd="3" destOrd="0" presId="urn:microsoft.com/office/officeart/2005/8/layout/hProcess9"/>
    <dgm:cxn modelId="{CB07CF0E-C47C-4565-A82D-E1DC13CAE5E8}" type="presParOf" srcId="{3281FB75-BA87-4E53-A1AF-53BD54DADA8E}" destId="{87A5C876-8B1C-4C7C-8840-BBA0FB4D50B7}" srcOrd="4" destOrd="0" presId="urn:microsoft.com/office/officeart/2005/8/layout/hProcess9"/>
    <dgm:cxn modelId="{4A39FAD6-DCBC-4431-893A-E24108F6FC89}" type="presParOf" srcId="{3281FB75-BA87-4E53-A1AF-53BD54DADA8E}" destId="{19C6E177-2EB6-43B7-BE5D-895BB156C467}" srcOrd="5" destOrd="0" presId="urn:microsoft.com/office/officeart/2005/8/layout/hProcess9"/>
    <dgm:cxn modelId="{CC720CA0-C40F-42DE-BBA9-FF58C4247EBC}" type="presParOf" srcId="{3281FB75-BA87-4E53-A1AF-53BD54DADA8E}" destId="{F399317E-78E0-46C2-8B72-D7D265A0A261}" srcOrd="6" destOrd="0" presId="urn:microsoft.com/office/officeart/2005/8/layout/hProcess9"/>
    <dgm:cxn modelId="{72CB7D9E-1567-49DB-9A02-686A46E5FD20}" type="presParOf" srcId="{3281FB75-BA87-4E53-A1AF-53BD54DADA8E}" destId="{0D985837-AF5A-47C1-B94A-C0359436BE0D}" srcOrd="7" destOrd="0" presId="urn:microsoft.com/office/officeart/2005/8/layout/hProcess9"/>
    <dgm:cxn modelId="{CD104B35-0238-4371-926B-DF44D1C5FED5}" type="presParOf" srcId="{3281FB75-BA87-4E53-A1AF-53BD54DADA8E}" destId="{1E473DA7-3925-4452-A2E4-F5873CAF26BE}" srcOrd="8" destOrd="0" presId="urn:microsoft.com/office/officeart/2005/8/layout/hProcess9"/>
    <dgm:cxn modelId="{9B409150-3319-4E00-92D0-F262C8E5A01D}" type="presParOf" srcId="{3281FB75-BA87-4E53-A1AF-53BD54DADA8E}" destId="{044A2A77-A627-4368-A05C-7CD002BA5DB1}" srcOrd="9" destOrd="0" presId="urn:microsoft.com/office/officeart/2005/8/layout/hProcess9"/>
    <dgm:cxn modelId="{CE40BB35-6014-4C72-BD96-7D53FDAF46A2}" type="presParOf" srcId="{3281FB75-BA87-4E53-A1AF-53BD54DADA8E}" destId="{57BA4DDF-656F-41B5-9A43-8B8C7DA9742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B1C99-F86F-45EC-B8F5-08C86A87E2B3}">
      <dsp:nvSpPr>
        <dsp:cNvPr id="0" name=""/>
        <dsp:cNvSpPr/>
      </dsp:nvSpPr>
      <dsp:spPr>
        <a:xfrm>
          <a:off x="0" y="0"/>
          <a:ext cx="9002066" cy="3621633"/>
        </a:xfrm>
        <a:prstGeom prst="rightArrow">
          <a:avLst/>
        </a:prstGeom>
        <a:solidFill>
          <a:srgbClr val="DADADA"/>
        </a:solidFill>
        <a:ln>
          <a:noFill/>
        </a:ln>
        <a:effectLst/>
      </dsp:spPr>
      <dsp:style>
        <a:lnRef idx="0">
          <a:scrgbClr r="0" g="0" b="0"/>
        </a:lnRef>
        <a:fillRef idx="1">
          <a:scrgbClr r="0" g="0" b="0"/>
        </a:fillRef>
        <a:effectRef idx="0">
          <a:scrgbClr r="0" g="0" b="0"/>
        </a:effectRef>
        <a:fontRef idx="minor"/>
      </dsp:style>
    </dsp:sp>
    <dsp:sp modelId="{2523140F-6E85-4B27-9E93-F8A55A3F8C72}">
      <dsp:nvSpPr>
        <dsp:cNvPr id="0" name=""/>
        <dsp:cNvSpPr/>
      </dsp:nvSpPr>
      <dsp:spPr>
        <a:xfrm>
          <a:off x="2472" y="1086489"/>
          <a:ext cx="1439540" cy="1448653"/>
        </a:xfrm>
        <a:prstGeom prst="roundRect">
          <a:avLst/>
        </a:prstGeom>
        <a:solidFill>
          <a:srgbClr val="05A2B3">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 Orientation (October 2017) </a:t>
          </a:r>
        </a:p>
        <a:p>
          <a:pPr lvl="0" algn="ctr" defTabSz="533400">
            <a:lnSpc>
              <a:spcPct val="90000"/>
            </a:lnSpc>
            <a:spcBef>
              <a:spcPct val="0"/>
            </a:spcBef>
            <a:spcAft>
              <a:spcPct val="35000"/>
            </a:spcAft>
          </a:pPr>
          <a:r>
            <a:rPr lang="en-US" sz="1200" kern="1200" dirty="0" smtClean="0"/>
            <a:t>Workgroup of Stakeholder Representatives</a:t>
          </a:r>
          <a:endParaRPr lang="en-US" sz="1200" kern="1200" dirty="0"/>
        </a:p>
      </dsp:txBody>
      <dsp:txXfrm>
        <a:off x="72745" y="1156762"/>
        <a:ext cx="1298994" cy="1308107"/>
      </dsp:txXfrm>
    </dsp:sp>
    <dsp:sp modelId="{2A9F1CA1-3816-46E6-A620-514543AFD96F}">
      <dsp:nvSpPr>
        <dsp:cNvPr id="0" name=""/>
        <dsp:cNvSpPr/>
      </dsp:nvSpPr>
      <dsp:spPr>
        <a:xfrm>
          <a:off x="1513989" y="1086489"/>
          <a:ext cx="1439540" cy="1448653"/>
        </a:xfrm>
        <a:prstGeom prst="roundRect">
          <a:avLst/>
        </a:prstGeom>
        <a:solidFill>
          <a:srgbClr val="A5A5A5">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CCoA Development</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Chart Design Subgroups</a:t>
          </a:r>
        </a:p>
      </dsp:txBody>
      <dsp:txXfrm>
        <a:off x="1584262" y="1156762"/>
        <a:ext cx="1298994" cy="1308107"/>
      </dsp:txXfrm>
    </dsp:sp>
    <dsp:sp modelId="{87A5C876-8B1C-4C7C-8840-BBA0FB4D50B7}">
      <dsp:nvSpPr>
        <dsp:cNvPr id="0" name=""/>
        <dsp:cNvSpPr/>
      </dsp:nvSpPr>
      <dsp:spPr>
        <a:xfrm>
          <a:off x="3025506" y="1086489"/>
          <a:ext cx="1439540" cy="1448653"/>
        </a:xfrm>
        <a:prstGeom prst="roundRect">
          <a:avLst/>
        </a:prstGeom>
        <a:solidFill>
          <a:srgbClr val="36709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Initiate Documentation and Baseline Design</a:t>
          </a:r>
          <a:endParaRPr lang="en-US" sz="1200" kern="1200" dirty="0"/>
        </a:p>
      </dsp:txBody>
      <dsp:txXfrm>
        <a:off x="3095779" y="1156762"/>
        <a:ext cx="1298994" cy="1308107"/>
      </dsp:txXfrm>
    </dsp:sp>
    <dsp:sp modelId="{F399317E-78E0-46C2-8B72-D7D265A0A261}">
      <dsp:nvSpPr>
        <dsp:cNvPr id="0" name=""/>
        <dsp:cNvSpPr/>
      </dsp:nvSpPr>
      <dsp:spPr>
        <a:xfrm>
          <a:off x="4537024" y="1086489"/>
          <a:ext cx="1439540" cy="1448653"/>
        </a:xfrm>
        <a:prstGeom prst="roundRect">
          <a:avLst/>
        </a:prstGeom>
        <a:solidFill>
          <a:srgbClr val="6C6C6C">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Proof of Concept Testing and UCOP Alignment</a:t>
          </a:r>
          <a:endParaRPr lang="en-US" sz="1200" kern="1200" dirty="0"/>
        </a:p>
      </dsp:txBody>
      <dsp:txXfrm>
        <a:off x="4607297" y="1156762"/>
        <a:ext cx="1298994" cy="1308107"/>
      </dsp:txXfrm>
    </dsp:sp>
    <dsp:sp modelId="{1E473DA7-3925-4452-A2E4-F5873CAF26BE}">
      <dsp:nvSpPr>
        <dsp:cNvPr id="0" name=""/>
        <dsp:cNvSpPr/>
      </dsp:nvSpPr>
      <dsp:spPr>
        <a:xfrm>
          <a:off x="6048541" y="1086489"/>
          <a:ext cx="1439540" cy="1448653"/>
        </a:xfrm>
        <a:prstGeom prst="roundRect">
          <a:avLst/>
        </a:prstGeom>
        <a:solidFill>
          <a:srgbClr val="70BE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Final Document</a:t>
          </a:r>
          <a:endParaRPr lang="en-US" sz="1200" kern="1200" dirty="0"/>
        </a:p>
      </dsp:txBody>
      <dsp:txXfrm>
        <a:off x="6118814" y="1156762"/>
        <a:ext cx="1298994" cy="1308107"/>
      </dsp:txXfrm>
    </dsp:sp>
    <dsp:sp modelId="{57BA4DDF-656F-41B5-9A43-8B8C7DA9742F}">
      <dsp:nvSpPr>
        <dsp:cNvPr id="0" name=""/>
        <dsp:cNvSpPr/>
      </dsp:nvSpPr>
      <dsp:spPr>
        <a:xfrm>
          <a:off x="7560058" y="1086489"/>
          <a:ext cx="1439540" cy="1448653"/>
        </a:xfrm>
        <a:prstGeom prst="roundRect">
          <a:avLst/>
        </a:prstGeom>
        <a:solidFill>
          <a:srgbClr val="F9963A">
            <a:alpha val="8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 CFO Approval (September 2018)</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b="1" kern="1200" dirty="0" smtClean="0"/>
            <a:t>Business Process Implementation in ESR-FIS</a:t>
          </a:r>
          <a:endParaRPr lang="en-US" sz="1200" b="1" kern="1200" dirty="0"/>
        </a:p>
      </dsp:txBody>
      <dsp:txXfrm>
        <a:off x="7630331" y="1156762"/>
        <a:ext cx="1298994" cy="13081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2"/>
            <a:ext cx="3038475" cy="466725"/>
          </a:xfrm>
          <a:prstGeom prst="rect">
            <a:avLst/>
          </a:prstGeom>
        </p:spPr>
        <p:txBody>
          <a:bodyPr vert="horz" lIns="91440" tIns="45720" rIns="91440" bIns="45720" rtlCol="0"/>
          <a:lstStyle>
            <a:lvl1pPr algn="r">
              <a:defRPr sz="1200"/>
            </a:lvl1pPr>
          </a:lstStyle>
          <a:p>
            <a:fld id="{FB8F2F44-C633-4FB5-A2ED-E3F770D26FE2}" type="datetimeFigureOut">
              <a:rPr lang="en-US" smtClean="0"/>
              <a:t>6/26/2018</a:t>
            </a:fld>
            <a:endParaRPr lang="en-US"/>
          </a:p>
        </p:txBody>
      </p:sp>
      <p:sp>
        <p:nvSpPr>
          <p:cNvPr id="4" name="Footer Placeholder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7"/>
            <a:ext cx="3038475" cy="466725"/>
          </a:xfrm>
          <a:prstGeom prst="rect">
            <a:avLst/>
          </a:prstGeom>
        </p:spPr>
        <p:txBody>
          <a:bodyPr vert="horz" lIns="91440" tIns="45720" rIns="91440" bIns="45720" rtlCol="0" anchor="b"/>
          <a:lstStyle>
            <a:lvl1pPr algn="r">
              <a:defRPr sz="1200"/>
            </a:lvl1pPr>
          </a:lstStyle>
          <a:p>
            <a:fld id="{211CDF55-5610-43F4-A62F-A0EAC443512B}" type="slidenum">
              <a:rPr lang="en-US" smtClean="0"/>
              <a:t>‹#›</a:t>
            </a:fld>
            <a:endParaRPr lang="en-US"/>
          </a:p>
        </p:txBody>
      </p:sp>
    </p:spTree>
    <p:extLst>
      <p:ext uri="{BB962C8B-B14F-4D97-AF65-F5344CB8AC3E}">
        <p14:creationId xmlns:p14="http://schemas.microsoft.com/office/powerpoint/2010/main" val="338287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2"/>
            <a:ext cx="3038475" cy="466725"/>
          </a:xfrm>
          <a:prstGeom prst="rect">
            <a:avLst/>
          </a:prstGeom>
        </p:spPr>
        <p:txBody>
          <a:bodyPr vert="horz" lIns="91440" tIns="45720" rIns="91440" bIns="45720" rtlCol="0"/>
          <a:lstStyle>
            <a:lvl1pPr algn="r">
              <a:defRPr sz="1200"/>
            </a:lvl1pPr>
          </a:lstStyle>
          <a:p>
            <a:fld id="{AABB9BA9-A4DD-43F6-915A-5AED2E0DE823}" type="datetimeFigureOut">
              <a:rPr lang="en-US" smtClean="0"/>
              <a:t>6/26/2018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73577"/>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7"/>
            <a:ext cx="3038475" cy="466725"/>
          </a:xfrm>
          <a:prstGeom prst="rect">
            <a:avLst/>
          </a:prstGeom>
        </p:spPr>
        <p:txBody>
          <a:bodyPr vert="horz" lIns="91440" tIns="45720" rIns="91440" bIns="45720" rtlCol="0" anchor="b"/>
          <a:lstStyle>
            <a:lvl1pPr algn="r">
              <a:defRPr sz="1200"/>
            </a:lvl1pPr>
          </a:lstStyle>
          <a:p>
            <a:fld id="{FDB970F7-CC33-47CB-93A1-72706666431F}" type="slidenum">
              <a:rPr lang="en-US" smtClean="0"/>
              <a:t>‹#›</a:t>
            </a:fld>
            <a:endParaRPr lang="en-US"/>
          </a:p>
        </p:txBody>
      </p:sp>
    </p:spTree>
    <p:extLst>
      <p:ext uri="{BB962C8B-B14F-4D97-AF65-F5344CB8AC3E}">
        <p14:creationId xmlns:p14="http://schemas.microsoft.com/office/powerpoint/2010/main" val="264514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1</a:t>
            </a:fld>
            <a:endParaRPr lang="en-US"/>
          </a:p>
        </p:txBody>
      </p:sp>
    </p:spTree>
    <p:extLst>
      <p:ext uri="{BB962C8B-B14F-4D97-AF65-F5344CB8AC3E}">
        <p14:creationId xmlns:p14="http://schemas.microsoft.com/office/powerpoint/2010/main" val="141672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Much of our current financial and budgetary reporting and analytical challenges stem directly from a Chart of Accounts, the listing of all accounts used in the general ledger, that has become outdated and hard to manage. The ESR program includes the adoption of a Common Chart of Accounts that will meet the needs of campus budget, accounting, administration, institutional research and the Office of the President users as well as stakeholders inside and outside of the university. Data will be normalized across business systems and campuses, so you can be assured the data you see is accurate.</a:t>
            </a:r>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2</a:t>
            </a:fld>
            <a:endParaRPr lang="en-US"/>
          </a:p>
        </p:txBody>
      </p:sp>
    </p:spTree>
    <p:extLst>
      <p:ext uri="{BB962C8B-B14F-4D97-AF65-F5344CB8AC3E}">
        <p14:creationId xmlns:p14="http://schemas.microsoft.com/office/powerpoint/2010/main" val="231289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3</a:t>
            </a:fld>
            <a:endParaRPr lang="en-US"/>
          </a:p>
        </p:txBody>
      </p:sp>
    </p:spTree>
    <p:extLst>
      <p:ext uri="{BB962C8B-B14F-4D97-AF65-F5344CB8AC3E}">
        <p14:creationId xmlns:p14="http://schemas.microsoft.com/office/powerpoint/2010/main" val="261763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152137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496" y="333632"/>
            <a:ext cx="11296135" cy="753763"/>
          </a:xfrm>
        </p:spPr>
        <p:txBody>
          <a:bodyPr anchor="t" anchorCtr="0"/>
          <a:lstStyle/>
          <a:p>
            <a:r>
              <a:rPr lang="en-US" smtClean="0"/>
              <a:t>Click to edit Master title style</a:t>
            </a:r>
            <a:endParaRPr lang="en-US" dirty="0"/>
          </a:p>
        </p:txBody>
      </p:sp>
      <p:sp>
        <p:nvSpPr>
          <p:cNvPr id="3" name="Content Placeholder 2"/>
          <p:cNvSpPr>
            <a:spLocks noGrp="1"/>
          </p:cNvSpPr>
          <p:nvPr>
            <p:ph idx="1"/>
          </p:nvPr>
        </p:nvSpPr>
        <p:spPr>
          <a:xfrm>
            <a:off x="470916" y="1687068"/>
            <a:ext cx="11308491" cy="447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3" hasCustomPrompt="1"/>
          </p:nvPr>
        </p:nvSpPr>
        <p:spPr>
          <a:xfrm>
            <a:off x="494221" y="1070610"/>
            <a:ext cx="8293100" cy="630238"/>
          </a:xfrm>
        </p:spPr>
        <p:txBody>
          <a:bodyPr>
            <a:normAutofit/>
          </a:bodyPr>
          <a:lstStyle>
            <a:lvl1pPr>
              <a:defRPr sz="3400" b="1"/>
            </a:lvl1pPr>
          </a:lstStyle>
          <a:p>
            <a:pPr lvl="0"/>
            <a:r>
              <a:rPr lang="en-US" dirty="0" smtClean="0"/>
              <a:t>Click to edit Master Subhead style</a:t>
            </a:r>
            <a:endParaRPr lang="en-US" dirty="0"/>
          </a:p>
        </p:txBody>
      </p:sp>
    </p:spTree>
    <p:extLst>
      <p:ext uri="{BB962C8B-B14F-4D97-AF65-F5344CB8AC3E}">
        <p14:creationId xmlns:p14="http://schemas.microsoft.com/office/powerpoint/2010/main" val="1736381438"/>
      </p:ext>
    </p:extLst>
  </p:cSld>
  <p:clrMapOvr>
    <a:masterClrMapping/>
  </p:clrMapOvr>
  <p:extLst mod="1">
    <p:ext uri="{DCECCB84-F9BA-43D5-87BE-67443E8EF086}">
      <p15:sldGuideLst xmlns:p15="http://schemas.microsoft.com/office/powerpoint/2012/main">
        <p15:guide id="1" orient="horz" pos="4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715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008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20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a:prstGeom prst="rect">
            <a:avLst/>
          </a:prstGeo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61318" y="3928504"/>
            <a:ext cx="1112108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Slide Number Placeholder 5"/>
          <p:cNvSpPr>
            <a:spLocks noGrp="1"/>
          </p:cNvSpPr>
          <p:nvPr>
            <p:ph type="sldNum" sz="quarter" idx="12"/>
          </p:nvPr>
        </p:nvSpPr>
        <p:spPr>
          <a:xfrm>
            <a:off x="5730710" y="6180560"/>
            <a:ext cx="2743200" cy="365125"/>
          </a:xfrm>
          <a:prstGeom prst="rect">
            <a:avLst/>
          </a:prstGeom>
        </p:spPr>
        <p:txBody>
          <a:bodyPr/>
          <a:lstStyle>
            <a:lvl1pPr>
              <a:defRPr>
                <a:solidFill>
                  <a:schemeClr val="accent4">
                    <a:lumMod val="75000"/>
                  </a:schemeClr>
                </a:solidFill>
              </a:defRPr>
            </a:lvl1pPr>
          </a:lstStyle>
          <a:p>
            <a:fld id="{2FE919A1-1381-F046-89FB-70F41382B021}" type="slidenum">
              <a:rPr lang="en-US" smtClean="0"/>
              <a:pPr/>
              <a:t>‹#›</a:t>
            </a:fld>
            <a:endParaRPr lang="en-US" dirty="0"/>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23222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a:prstGeom prst="rect">
            <a:avLst/>
          </a:prstGeo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61318" y="3928504"/>
            <a:ext cx="1112108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157906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Slide Number Placeholder 5"/>
          <p:cNvSpPr>
            <a:spLocks noGrp="1"/>
          </p:cNvSpPr>
          <p:nvPr>
            <p:ph type="sldNum" sz="quarter" idx="12"/>
          </p:nvPr>
        </p:nvSpPr>
        <p:spPr>
          <a:xfrm>
            <a:off x="3338563" y="6201524"/>
            <a:ext cx="2743200" cy="365125"/>
          </a:xfrm>
        </p:spPr>
        <p:txBody>
          <a:bodyPr/>
          <a:lstStyle>
            <a:lvl1pPr>
              <a:defRPr>
                <a:solidFill>
                  <a:schemeClr val="accent4">
                    <a:lumMod val="75000"/>
                  </a:schemeClr>
                </a:solidFill>
              </a:defRPr>
            </a:lvl1pPr>
          </a:lstStyle>
          <a:p>
            <a:fld id="{2FE919A1-1381-F046-89FB-70F41382B021}" type="slidenum">
              <a:rPr lang="en-US" smtClean="0">
                <a:solidFill>
                  <a:srgbClr val="2E3772">
                    <a:lumMod val="75000"/>
                  </a:srgbClr>
                </a:solidFill>
              </a:rPr>
              <a:pPr/>
              <a:t>‹#›</a:t>
            </a:fld>
            <a:endParaRPr lang="en-US" dirty="0">
              <a:solidFill>
                <a:srgbClr val="2E3772">
                  <a:lumMod val="75000"/>
                </a:srgbClr>
              </a:solidFill>
            </a:endParaRP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2204650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956589"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pPr/>
              <a:t>‹#›</a:t>
            </a:fld>
            <a:endParaRPr lang="en-US"/>
          </a:p>
        </p:txBody>
      </p:sp>
    </p:spTree>
    <p:extLst>
      <p:ext uri="{BB962C8B-B14F-4D97-AF65-F5344CB8AC3E}">
        <p14:creationId xmlns:p14="http://schemas.microsoft.com/office/powerpoint/2010/main" val="1311554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89" r:id="rId4"/>
    <p:sldLayoutId id="2147483696" r:id="rId5"/>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956589"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solidFill>
                  <a:srgbClr val="585958"/>
                </a:solidFill>
              </a:rPr>
              <a:pPr/>
              <a:t>‹#›</a:t>
            </a:fld>
            <a:endParaRPr lang="en-US">
              <a:solidFill>
                <a:srgbClr val="585958"/>
              </a:solidFill>
            </a:endParaRPr>
          </a:p>
        </p:txBody>
      </p:sp>
    </p:spTree>
    <p:extLst>
      <p:ext uri="{BB962C8B-B14F-4D97-AF65-F5344CB8AC3E}">
        <p14:creationId xmlns:p14="http://schemas.microsoft.com/office/powerpoint/2010/main" val="2250999982"/>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sp>
        <p:nvSpPr>
          <p:cNvPr id="9" name="Title 1"/>
          <p:cNvSpPr txBox="1">
            <a:spLocks/>
          </p:cNvSpPr>
          <p:nvPr/>
        </p:nvSpPr>
        <p:spPr>
          <a:xfrm>
            <a:off x="1200839" y="2367890"/>
            <a:ext cx="10637120" cy="245405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US" sz="1200" b="1" dirty="0">
              <a:solidFill>
                <a:srgbClr val="585958"/>
              </a:solidFill>
              <a:latin typeface="+mn-lt"/>
            </a:endParaRPr>
          </a:p>
        </p:txBody>
      </p:sp>
      <p:grpSp>
        <p:nvGrpSpPr>
          <p:cNvPr id="5" name="Group 4"/>
          <p:cNvGrpSpPr/>
          <p:nvPr/>
        </p:nvGrpSpPr>
        <p:grpSpPr>
          <a:xfrm>
            <a:off x="-14992" y="60040"/>
            <a:ext cx="7306123" cy="924251"/>
            <a:chOff x="0" y="970730"/>
            <a:chExt cx="6744929" cy="846386"/>
          </a:xfrm>
        </p:grpSpPr>
        <p:sp>
          <p:nvSpPr>
            <p:cNvPr id="8" name="Rectangle 7"/>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smtClean="0">
                  <a:solidFill>
                    <a:schemeClr val="bg1">
                      <a:lumMod val="95000"/>
                    </a:schemeClr>
                  </a:solidFill>
                  <a:latin typeface="Franklin Gothic Book" panose="020B0503020102020204" pitchFamily="34" charset="0"/>
                  <a:cs typeface="Times New Roman" panose="02020603050405020304" pitchFamily="18" charset="0"/>
                </a:rPr>
                <a:t>FIS</a:t>
              </a:r>
              <a:endParaRPr lang="en-US" sz="4600" b="1" dirty="0">
                <a:solidFill>
                  <a:schemeClr val="bg1">
                    <a:lumMod val="95000"/>
                  </a:schemeClr>
                </a:solidFill>
                <a:latin typeface="Franklin Gothic Book" panose="020B0503020102020204" pitchFamily="34" charset="0"/>
                <a:cs typeface="Times New Roman" panose="02020603050405020304" pitchFamily="18" charset="0"/>
              </a:endParaRPr>
            </a:p>
          </p:txBody>
        </p:sp>
        <p:sp>
          <p:nvSpPr>
            <p:cNvPr id="11" name="TextBox 1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4" name="Group 3"/>
          <p:cNvGrpSpPr/>
          <p:nvPr/>
        </p:nvGrpSpPr>
        <p:grpSpPr>
          <a:xfrm>
            <a:off x="1678311" y="3021904"/>
            <a:ext cx="8943275" cy="1261884"/>
            <a:chOff x="2030761" y="3021904"/>
            <a:chExt cx="8943275" cy="1261884"/>
          </a:xfrm>
        </p:grpSpPr>
        <p:sp>
          <p:nvSpPr>
            <p:cNvPr id="3" name="Rectangle 2"/>
            <p:cNvSpPr/>
            <p:nvPr/>
          </p:nvSpPr>
          <p:spPr>
            <a:xfrm>
              <a:off x="2030761" y="3021904"/>
              <a:ext cx="7337201" cy="677108"/>
            </a:xfrm>
            <a:prstGeom prst="rect">
              <a:avLst/>
            </a:prstGeom>
          </p:spPr>
          <p:txBody>
            <a:bodyPr wrap="none">
              <a:spAutoFit/>
            </a:bodyPr>
            <a:lstStyle/>
            <a:p>
              <a:pPr algn="ctr"/>
              <a:r>
                <a:rPr lang="en-US" sz="3800" cap="all" dirty="0" smtClean="0">
                  <a:solidFill>
                    <a:srgbClr val="6F6F6F"/>
                  </a:solidFill>
                </a:rPr>
                <a:t>UC Common Chart of accounts</a:t>
              </a:r>
            </a:p>
          </p:txBody>
        </p:sp>
        <p:sp>
          <p:nvSpPr>
            <p:cNvPr id="2" name="TextBox 1"/>
            <p:cNvSpPr txBox="1"/>
            <p:nvPr/>
          </p:nvSpPr>
          <p:spPr>
            <a:xfrm>
              <a:off x="9225468" y="3021904"/>
              <a:ext cx="1748568" cy="1261884"/>
            </a:xfrm>
            <a:prstGeom prst="rect">
              <a:avLst/>
            </a:prstGeom>
            <a:noFill/>
          </p:spPr>
          <p:txBody>
            <a:bodyPr wrap="square" rtlCol="0">
              <a:spAutoFit/>
            </a:bodyPr>
            <a:lstStyle/>
            <a:p>
              <a:r>
                <a:rPr lang="en-US" sz="3800" dirty="0" smtClean="0">
                  <a:solidFill>
                    <a:srgbClr val="367092"/>
                  </a:solidFill>
                </a:rPr>
                <a:t>(CCoA)</a:t>
              </a:r>
            </a:p>
            <a:p>
              <a:endParaRPr lang="en-US" sz="3800" dirty="0">
                <a:solidFill>
                  <a:srgbClr val="05A2B3"/>
                </a:solidFill>
              </a:endParaRPr>
            </a:p>
          </p:txBody>
        </p:sp>
      </p:grpSp>
      <p:sp>
        <p:nvSpPr>
          <p:cNvPr id="6" name="Rectangle 5"/>
          <p:cNvSpPr/>
          <p:nvPr/>
        </p:nvSpPr>
        <p:spPr>
          <a:xfrm>
            <a:off x="4746113" y="3548527"/>
            <a:ext cx="2699778" cy="477054"/>
          </a:xfrm>
          <a:prstGeom prst="rect">
            <a:avLst/>
          </a:prstGeom>
        </p:spPr>
        <p:txBody>
          <a:bodyPr wrap="none">
            <a:spAutoFit/>
          </a:bodyPr>
          <a:lstStyle/>
          <a:p>
            <a:pPr algn="ctr"/>
            <a:r>
              <a:rPr lang="en-US" sz="2500" cap="all" dirty="0">
                <a:solidFill>
                  <a:srgbClr val="6C6C6C"/>
                </a:solidFill>
              </a:rPr>
              <a:t>- </a:t>
            </a:r>
            <a:r>
              <a:rPr lang="en-US" sz="2500" cap="all" dirty="0" smtClean="0">
                <a:solidFill>
                  <a:srgbClr val="6C6C6C"/>
                </a:solidFill>
              </a:rPr>
              <a:t> FIS Subproject </a:t>
            </a:r>
            <a:r>
              <a:rPr lang="en-US" sz="2500" cap="all" dirty="0">
                <a:solidFill>
                  <a:srgbClr val="6C6C6C"/>
                </a:solidFill>
              </a:rPr>
              <a:t>-</a:t>
            </a:r>
          </a:p>
        </p:txBody>
      </p:sp>
    </p:spTree>
    <p:extLst>
      <p:ext uri="{BB962C8B-B14F-4D97-AF65-F5344CB8AC3E}">
        <p14:creationId xmlns:p14="http://schemas.microsoft.com/office/powerpoint/2010/main" val="3971744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2</a:t>
            </a:fld>
            <a:endParaRPr lang="en-US" dirty="0"/>
          </a:p>
        </p:txBody>
      </p:sp>
      <p:grpSp>
        <p:nvGrpSpPr>
          <p:cNvPr id="6" name="Group 5"/>
          <p:cNvGrpSpPr/>
          <p:nvPr/>
        </p:nvGrpSpPr>
        <p:grpSpPr>
          <a:xfrm>
            <a:off x="0" y="56501"/>
            <a:ext cx="6744929" cy="846386"/>
            <a:chOff x="0" y="916826"/>
            <a:chExt cx="6744929" cy="846386"/>
          </a:xfrm>
        </p:grpSpPr>
        <p:sp>
          <p:nvSpPr>
            <p:cNvPr id="7" name="Rectangle 6"/>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p:cNvSpPr txBox="1"/>
            <p:nvPr/>
          </p:nvSpPr>
          <p:spPr>
            <a:xfrm>
              <a:off x="233277" y="916826"/>
              <a:ext cx="1202233" cy="846386"/>
            </a:xfrm>
            <a:prstGeom prst="rect">
              <a:avLst/>
            </a:prstGeom>
            <a:noFill/>
          </p:spPr>
          <p:txBody>
            <a:bodyPr wrap="square" tIns="91440" rtlCol="0" anchor="t">
              <a:spAutoFit/>
            </a:bodyPr>
            <a:lstStyle/>
            <a:p>
              <a:r>
                <a:rPr lang="en-US" sz="4600" b="1" dirty="0" smtClean="0">
                  <a:solidFill>
                    <a:schemeClr val="bg1">
                      <a:lumMod val="95000"/>
                    </a:schemeClr>
                  </a:solidFill>
                  <a:latin typeface="Franklin Gothic Book" panose="020B0503020102020204" pitchFamily="34" charset="0"/>
                  <a:cs typeface="Times New Roman" panose="02020603050405020304" pitchFamily="18" charset="0"/>
                </a:rPr>
                <a:t>FIS</a:t>
              </a:r>
              <a:endParaRPr lang="en-US" sz="4600" b="1" dirty="0">
                <a:solidFill>
                  <a:schemeClr val="bg1">
                    <a:lumMod val="95000"/>
                  </a:schemeClr>
                </a:solidFill>
                <a:latin typeface="Franklin Gothic Book" panose="020B0503020102020204" pitchFamily="34" charset="0"/>
                <a:cs typeface="Times New Roman" panose="02020603050405020304" pitchFamily="18" charset="0"/>
              </a:endParaRPr>
            </a:p>
          </p:txBody>
        </p:sp>
        <p:sp>
          <p:nvSpPr>
            <p:cNvPr id="9" name="TextBox 8"/>
            <p:cNvSpPr txBox="1"/>
            <p:nvPr/>
          </p:nvSpPr>
          <p:spPr>
            <a:xfrm>
              <a:off x="1327355" y="1126875"/>
              <a:ext cx="5417574" cy="538609"/>
            </a:xfrm>
            <a:prstGeom prst="rect">
              <a:avLst/>
            </a:prstGeom>
            <a:noFill/>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22" name="Rectangle 21"/>
          <p:cNvSpPr/>
          <p:nvPr/>
        </p:nvSpPr>
        <p:spPr>
          <a:xfrm>
            <a:off x="3666392" y="1112982"/>
            <a:ext cx="4859215" cy="507831"/>
          </a:xfrm>
          <a:prstGeom prst="rect">
            <a:avLst/>
          </a:prstGeom>
        </p:spPr>
        <p:txBody>
          <a:bodyPr wrap="none">
            <a:spAutoFit/>
          </a:bodyPr>
          <a:lstStyle/>
          <a:p>
            <a:pPr>
              <a:spcBef>
                <a:spcPct val="0"/>
              </a:spcBef>
            </a:pPr>
            <a:r>
              <a:rPr lang="en-US" sz="2700" b="1" dirty="0" smtClean="0">
                <a:solidFill>
                  <a:srgbClr val="005374"/>
                </a:solidFill>
                <a:ea typeface="+mj-ea"/>
                <a:cs typeface="+mj-cs"/>
              </a:rPr>
              <a:t>COMMON CHART OF ACCOUNTS</a:t>
            </a:r>
            <a:endParaRPr lang="en-US" sz="2700" b="1" dirty="0">
              <a:solidFill>
                <a:srgbClr val="005374"/>
              </a:solidFill>
              <a:ea typeface="+mj-ea"/>
              <a:cs typeface="+mj-cs"/>
            </a:endParaRPr>
          </a:p>
        </p:txBody>
      </p:sp>
      <p:grpSp>
        <p:nvGrpSpPr>
          <p:cNvPr id="14" name="Group 13"/>
          <p:cNvGrpSpPr/>
          <p:nvPr/>
        </p:nvGrpSpPr>
        <p:grpSpPr>
          <a:xfrm>
            <a:off x="421952" y="2188942"/>
            <a:ext cx="11348095" cy="3649936"/>
            <a:chOff x="524067" y="2188942"/>
            <a:chExt cx="11348095" cy="3649936"/>
          </a:xfrm>
        </p:grpSpPr>
        <p:grpSp>
          <p:nvGrpSpPr>
            <p:cNvPr id="3" name="Group 2"/>
            <p:cNvGrpSpPr/>
            <p:nvPr/>
          </p:nvGrpSpPr>
          <p:grpSpPr>
            <a:xfrm>
              <a:off x="537832" y="2373802"/>
              <a:ext cx="960120" cy="905256"/>
              <a:chOff x="537832" y="1990724"/>
              <a:chExt cx="1188720" cy="1097280"/>
            </a:xfrm>
          </p:grpSpPr>
          <p:sp>
            <p:nvSpPr>
              <p:cNvPr id="2" name="Flowchart: Connector 1"/>
              <p:cNvSpPr/>
              <p:nvPr/>
            </p:nvSpPr>
            <p:spPr>
              <a:xfrm>
                <a:off x="628650" y="2076449"/>
                <a:ext cx="1005840" cy="914400"/>
              </a:xfrm>
              <a:prstGeom prst="flowChartConnector">
                <a:avLst/>
              </a:prstGeom>
              <a:solidFill>
                <a:srgbClr val="367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Flowchart: Connector 12"/>
              <p:cNvSpPr/>
              <p:nvPr/>
            </p:nvSpPr>
            <p:spPr>
              <a:xfrm>
                <a:off x="537832" y="1990724"/>
                <a:ext cx="1188720" cy="1097280"/>
              </a:xfrm>
              <a:prstGeom prst="flowChartConnector">
                <a:avLst/>
              </a:prstGeom>
              <a:noFill/>
              <a:ln w="19050">
                <a:solidFill>
                  <a:srgbClr val="3670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24067" y="4124436"/>
              <a:ext cx="960120" cy="905256"/>
              <a:chOff x="524067" y="3211399"/>
              <a:chExt cx="1188720" cy="1097280"/>
            </a:xfrm>
          </p:grpSpPr>
          <p:sp>
            <p:nvSpPr>
              <p:cNvPr id="11" name="Flowchart: Connector 10"/>
              <p:cNvSpPr/>
              <p:nvPr/>
            </p:nvSpPr>
            <p:spPr>
              <a:xfrm>
                <a:off x="622505" y="3301887"/>
                <a:ext cx="1005840" cy="914400"/>
              </a:xfrm>
              <a:prstGeom prst="flowChartConnector">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24067" y="3211399"/>
                <a:ext cx="1188720" cy="1097280"/>
              </a:xfrm>
              <a:prstGeom prst="flowChartConnector">
                <a:avLst/>
              </a:prstGeom>
              <a:noFill/>
              <a:ln w="19050">
                <a:solidFill>
                  <a:srgbClr val="6C6C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829175" y="2373041"/>
              <a:ext cx="963254" cy="906779"/>
              <a:chOff x="525542" y="4298806"/>
              <a:chExt cx="1188720" cy="1097280"/>
            </a:xfrm>
          </p:grpSpPr>
          <p:sp>
            <p:nvSpPr>
              <p:cNvPr id="12" name="Flowchart: Connector 11"/>
              <p:cNvSpPr/>
              <p:nvPr/>
            </p:nvSpPr>
            <p:spPr>
              <a:xfrm>
                <a:off x="612980" y="4393975"/>
                <a:ext cx="1005840" cy="914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25542" y="4298806"/>
                <a:ext cx="1188720" cy="1097280"/>
              </a:xfrm>
              <a:prstGeom prst="flowChartConnector">
                <a:avLst/>
              </a:prstGeom>
              <a:noFill/>
              <a:ln w="19050">
                <a:solidFill>
                  <a:srgbClr val="05A2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165" y="2650607"/>
              <a:ext cx="5938997" cy="3101383"/>
            </a:xfrm>
            <a:prstGeom prst="rect">
              <a:avLst/>
            </a:prstGeom>
          </p:spPr>
        </p:pic>
        <p:sp>
          <p:nvSpPr>
            <p:cNvPr id="17" name="TextBox 16"/>
            <p:cNvSpPr txBox="1"/>
            <p:nvPr/>
          </p:nvSpPr>
          <p:spPr>
            <a:xfrm>
              <a:off x="647700" y="2650607"/>
              <a:ext cx="1008078" cy="323165"/>
            </a:xfrm>
            <a:prstGeom prst="rect">
              <a:avLst/>
            </a:prstGeom>
            <a:noFill/>
          </p:spPr>
          <p:txBody>
            <a:bodyPr wrap="square" rtlCol="0">
              <a:spAutoFit/>
            </a:bodyPr>
            <a:lstStyle/>
            <a:p>
              <a:r>
                <a:rPr lang="en-US" sz="1500" dirty="0" smtClean="0">
                  <a:solidFill>
                    <a:schemeClr val="bg1"/>
                  </a:solidFill>
                </a:rPr>
                <a:t>WHAT?</a:t>
              </a:r>
              <a:endParaRPr lang="en-US" sz="1500" dirty="0">
                <a:solidFill>
                  <a:schemeClr val="bg1"/>
                </a:solidFill>
              </a:endParaRPr>
            </a:p>
          </p:txBody>
        </p:sp>
        <p:sp>
          <p:nvSpPr>
            <p:cNvPr id="21" name="TextBox 20"/>
            <p:cNvSpPr txBox="1"/>
            <p:nvPr/>
          </p:nvSpPr>
          <p:spPr>
            <a:xfrm>
              <a:off x="694091" y="4414696"/>
              <a:ext cx="1008078" cy="323165"/>
            </a:xfrm>
            <a:prstGeom prst="rect">
              <a:avLst/>
            </a:prstGeom>
            <a:noFill/>
          </p:spPr>
          <p:txBody>
            <a:bodyPr wrap="square" rtlCol="0">
              <a:spAutoFit/>
            </a:bodyPr>
            <a:lstStyle/>
            <a:p>
              <a:r>
                <a:rPr lang="en-US" sz="1500" dirty="0" smtClean="0">
                  <a:solidFill>
                    <a:schemeClr val="bg1"/>
                  </a:solidFill>
                </a:rPr>
                <a:t>WHY?</a:t>
              </a:r>
              <a:endParaRPr lang="en-US" sz="1500" dirty="0">
                <a:solidFill>
                  <a:schemeClr val="bg1"/>
                </a:solidFill>
              </a:endParaRPr>
            </a:p>
          </p:txBody>
        </p:sp>
        <p:sp>
          <p:nvSpPr>
            <p:cNvPr id="23" name="TextBox 22"/>
            <p:cNvSpPr txBox="1"/>
            <p:nvPr/>
          </p:nvSpPr>
          <p:spPr>
            <a:xfrm>
              <a:off x="4987001" y="2650607"/>
              <a:ext cx="1008078" cy="323165"/>
            </a:xfrm>
            <a:prstGeom prst="rect">
              <a:avLst/>
            </a:prstGeom>
            <a:noFill/>
          </p:spPr>
          <p:txBody>
            <a:bodyPr wrap="square" rtlCol="0">
              <a:spAutoFit/>
            </a:bodyPr>
            <a:lstStyle/>
            <a:p>
              <a:r>
                <a:rPr lang="en-US" sz="1500" dirty="0" smtClean="0">
                  <a:solidFill>
                    <a:schemeClr val="bg1"/>
                  </a:solidFill>
                </a:rPr>
                <a:t>HOW?</a:t>
              </a:r>
              <a:endParaRPr lang="en-US" sz="1500" dirty="0">
                <a:solidFill>
                  <a:schemeClr val="bg1"/>
                </a:solidFill>
              </a:endParaRPr>
            </a:p>
          </p:txBody>
        </p:sp>
        <p:sp>
          <p:nvSpPr>
            <p:cNvPr id="20" name="Rectangle 19"/>
            <p:cNvSpPr/>
            <p:nvPr/>
          </p:nvSpPr>
          <p:spPr>
            <a:xfrm>
              <a:off x="1618780" y="2373040"/>
              <a:ext cx="2834640" cy="1492716"/>
            </a:xfrm>
            <a:prstGeom prst="rect">
              <a:avLst/>
            </a:prstGeom>
          </p:spPr>
          <p:txBody>
            <a:bodyPr wrap="square">
              <a:spAutoFit/>
            </a:bodyPr>
            <a:lstStyle/>
            <a:p>
              <a:r>
                <a:rPr lang="en-US" sz="1300" dirty="0" smtClean="0">
                  <a:solidFill>
                    <a:srgbClr val="367092"/>
                  </a:solidFill>
                </a:rPr>
                <a:t>The </a:t>
              </a:r>
              <a:r>
                <a:rPr lang="en-US" sz="1300" b="1" dirty="0" smtClean="0">
                  <a:solidFill>
                    <a:srgbClr val="367092"/>
                  </a:solidFill>
                </a:rPr>
                <a:t>Common Chart of Accounts </a:t>
              </a:r>
              <a:r>
                <a:rPr lang="en-US" sz="1300" dirty="0" smtClean="0">
                  <a:solidFill>
                    <a:srgbClr val="367092"/>
                  </a:solidFill>
                </a:rPr>
                <a:t>serves as the basis for recording and reporting the day-to-day financial operations at UC San Diego. The structure segments (or dimensions) record the financial effect (balance sheet, P&amp;L, etc.) of each transaction.</a:t>
              </a:r>
              <a:endParaRPr lang="en-US" sz="1300" dirty="0">
                <a:solidFill>
                  <a:srgbClr val="367092"/>
                </a:solidFill>
              </a:endParaRPr>
            </a:p>
          </p:txBody>
        </p:sp>
        <p:sp>
          <p:nvSpPr>
            <p:cNvPr id="24" name="Rectangle 23"/>
            <p:cNvSpPr/>
            <p:nvPr/>
          </p:nvSpPr>
          <p:spPr>
            <a:xfrm>
              <a:off x="1618780" y="4146107"/>
              <a:ext cx="3018534" cy="1692771"/>
            </a:xfrm>
            <a:prstGeom prst="rect">
              <a:avLst/>
            </a:prstGeom>
          </p:spPr>
          <p:txBody>
            <a:bodyPr wrap="square">
              <a:spAutoFit/>
            </a:bodyPr>
            <a:lstStyle/>
            <a:p>
              <a:r>
                <a:rPr lang="en-US" sz="1300" dirty="0">
                  <a:solidFill>
                    <a:srgbClr val="367092"/>
                  </a:solidFill>
                </a:rPr>
                <a:t>The </a:t>
              </a:r>
              <a:r>
                <a:rPr lang="en-US" sz="1300" dirty="0" smtClean="0">
                  <a:solidFill>
                    <a:srgbClr val="367092"/>
                  </a:solidFill>
                </a:rPr>
                <a:t>UC Common </a:t>
              </a:r>
              <a:r>
                <a:rPr lang="en-US" sz="1300" dirty="0">
                  <a:solidFill>
                    <a:srgbClr val="367092"/>
                  </a:solidFill>
                </a:rPr>
                <a:t>Chart of Accounts (CCoA) Design project was initiated in June of </a:t>
              </a:r>
              <a:r>
                <a:rPr lang="en-US" sz="1300" dirty="0" smtClean="0">
                  <a:solidFill>
                    <a:srgbClr val="367092"/>
                  </a:solidFill>
                </a:rPr>
                <a:t>2012 to consolidate and standardize financial operations, reduce </a:t>
              </a:r>
              <a:r>
                <a:rPr lang="en-US" sz="1300" dirty="0">
                  <a:solidFill>
                    <a:srgbClr val="367092"/>
                  </a:solidFill>
                </a:rPr>
                <a:t>need for extensive and expensive data reconciliations across </a:t>
              </a:r>
              <a:r>
                <a:rPr lang="en-US" sz="1300" dirty="0" smtClean="0">
                  <a:solidFill>
                    <a:srgbClr val="367092"/>
                  </a:solidFill>
                </a:rPr>
                <a:t>locations, and streamline the </a:t>
              </a:r>
              <a:r>
                <a:rPr lang="en-US" sz="1300" dirty="0">
                  <a:solidFill>
                    <a:srgbClr val="367092"/>
                  </a:solidFill>
                </a:rPr>
                <a:t>reporting needs of the campuses </a:t>
              </a:r>
              <a:r>
                <a:rPr lang="en-US" sz="1300" dirty="0" smtClean="0">
                  <a:solidFill>
                    <a:srgbClr val="367092"/>
                  </a:solidFill>
                </a:rPr>
                <a:t>and/or University system-wide.</a:t>
              </a:r>
              <a:endParaRPr lang="en-US" sz="1300" dirty="0">
                <a:solidFill>
                  <a:srgbClr val="367092"/>
                </a:solidFill>
              </a:endParaRPr>
            </a:p>
          </p:txBody>
        </p:sp>
        <p:sp>
          <p:nvSpPr>
            <p:cNvPr id="26" name="Rectangle 25"/>
            <p:cNvSpPr/>
            <p:nvPr/>
          </p:nvSpPr>
          <p:spPr>
            <a:xfrm>
              <a:off x="6751888" y="2188942"/>
              <a:ext cx="4469794" cy="461665"/>
            </a:xfrm>
            <a:prstGeom prst="rect">
              <a:avLst/>
            </a:prstGeom>
          </p:spPr>
          <p:txBody>
            <a:bodyPr wrap="square">
              <a:spAutoFit/>
            </a:bodyPr>
            <a:lstStyle/>
            <a:p>
              <a:pPr algn="ctr"/>
              <a:r>
                <a:rPr lang="en-US" sz="1200" b="1" dirty="0">
                  <a:solidFill>
                    <a:srgbClr val="367092"/>
                  </a:solidFill>
                </a:rPr>
                <a:t>The g</a:t>
              </a:r>
              <a:r>
                <a:rPr lang="en-US" sz="1200" b="1" dirty="0" smtClean="0">
                  <a:solidFill>
                    <a:srgbClr val="367092"/>
                  </a:solidFill>
                </a:rPr>
                <a:t>oal </a:t>
              </a:r>
              <a:r>
                <a:rPr lang="en-US" sz="1200" b="1" dirty="0">
                  <a:solidFill>
                    <a:srgbClr val="367092"/>
                  </a:solidFill>
                </a:rPr>
                <a:t>of UC CCoA is to enhance system-wide reporting, budgeting, and financial </a:t>
              </a:r>
              <a:r>
                <a:rPr lang="en-US" sz="1200" b="1" dirty="0" smtClean="0">
                  <a:solidFill>
                    <a:srgbClr val="367092"/>
                  </a:solidFill>
                </a:rPr>
                <a:t>management.</a:t>
              </a:r>
              <a:endParaRPr lang="en-US" sz="1200" b="1" dirty="0">
                <a:solidFill>
                  <a:srgbClr val="367092"/>
                </a:solidFill>
              </a:endParaRPr>
            </a:p>
          </p:txBody>
        </p:sp>
      </p:grpSp>
    </p:spTree>
    <p:extLst>
      <p:ext uri="{BB962C8B-B14F-4D97-AF65-F5344CB8AC3E}">
        <p14:creationId xmlns:p14="http://schemas.microsoft.com/office/powerpoint/2010/main" val="223059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3</a:t>
            </a:fld>
            <a:endParaRPr lang="en-US" dirty="0"/>
          </a:p>
        </p:txBody>
      </p:sp>
      <p:grpSp>
        <p:nvGrpSpPr>
          <p:cNvPr id="6" name="Group 5"/>
          <p:cNvGrpSpPr/>
          <p:nvPr/>
        </p:nvGrpSpPr>
        <p:grpSpPr>
          <a:xfrm>
            <a:off x="0" y="56501"/>
            <a:ext cx="6744929" cy="846386"/>
            <a:chOff x="0" y="916826"/>
            <a:chExt cx="6744929" cy="846386"/>
          </a:xfrm>
        </p:grpSpPr>
        <p:sp>
          <p:nvSpPr>
            <p:cNvPr id="7" name="Rectangle 6"/>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233277" y="916826"/>
              <a:ext cx="1202233" cy="846386"/>
            </a:xfrm>
            <a:prstGeom prst="rect">
              <a:avLst/>
            </a:prstGeom>
            <a:noFill/>
          </p:spPr>
          <p:txBody>
            <a:bodyPr wrap="square" tIns="91440" rtlCol="0" anchor="t">
              <a:spAutoFit/>
            </a:bodyPr>
            <a:lstStyle/>
            <a:p>
              <a:r>
                <a:rPr lang="en-US" sz="4600" b="1" dirty="0" smtClean="0">
                  <a:solidFill>
                    <a:schemeClr val="bg1">
                      <a:lumMod val="95000"/>
                    </a:schemeClr>
                  </a:solidFill>
                  <a:latin typeface="Franklin Gothic Book" panose="020B0503020102020204" pitchFamily="34" charset="0"/>
                  <a:cs typeface="Times New Roman" panose="02020603050405020304" pitchFamily="18" charset="0"/>
                </a:rPr>
                <a:t>FIS</a:t>
              </a:r>
              <a:endParaRPr lang="en-US" sz="4600" b="1" dirty="0">
                <a:solidFill>
                  <a:schemeClr val="bg1">
                    <a:lumMod val="95000"/>
                  </a:schemeClr>
                </a:solidFill>
                <a:latin typeface="Franklin Gothic Book" panose="020B0503020102020204" pitchFamily="34" charset="0"/>
                <a:cs typeface="Times New Roman" panose="02020603050405020304" pitchFamily="18" charset="0"/>
              </a:endParaRPr>
            </a:p>
          </p:txBody>
        </p:sp>
        <p:sp>
          <p:nvSpPr>
            <p:cNvPr id="9" name="TextBox 8"/>
            <p:cNvSpPr txBox="1"/>
            <p:nvPr/>
          </p:nvSpPr>
          <p:spPr>
            <a:xfrm>
              <a:off x="1327355" y="1126875"/>
              <a:ext cx="5417574" cy="538609"/>
            </a:xfrm>
            <a:prstGeom prst="rect">
              <a:avLst/>
            </a:prstGeom>
            <a:noFill/>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11" name="Rectangle 10"/>
          <p:cNvSpPr/>
          <p:nvPr/>
        </p:nvSpPr>
        <p:spPr>
          <a:xfrm>
            <a:off x="4961715" y="1194623"/>
            <a:ext cx="2395207" cy="507831"/>
          </a:xfrm>
          <a:prstGeom prst="rect">
            <a:avLst/>
          </a:prstGeom>
        </p:spPr>
        <p:txBody>
          <a:bodyPr wrap="none">
            <a:spAutoFit/>
          </a:bodyPr>
          <a:lstStyle/>
          <a:p>
            <a:pPr>
              <a:spcBef>
                <a:spcPct val="0"/>
              </a:spcBef>
            </a:pPr>
            <a:r>
              <a:rPr lang="en-US" sz="2700" b="1" dirty="0" smtClean="0">
                <a:solidFill>
                  <a:srgbClr val="005374"/>
                </a:solidFill>
                <a:ea typeface="+mj-ea"/>
                <a:cs typeface="+mj-cs"/>
              </a:rPr>
              <a:t>CCoA TIMELINE</a:t>
            </a:r>
            <a:endParaRPr lang="en-US" sz="2700" b="1" dirty="0">
              <a:solidFill>
                <a:srgbClr val="005374"/>
              </a:solidFill>
              <a:ea typeface="+mj-ea"/>
              <a:cs typeface="+mj-cs"/>
            </a:endParaRPr>
          </a:p>
        </p:txBody>
      </p:sp>
      <p:graphicFrame>
        <p:nvGraphicFramePr>
          <p:cNvPr id="2" name="Diagram 1"/>
          <p:cNvGraphicFramePr/>
          <p:nvPr>
            <p:extLst>
              <p:ext uri="{D42A27DB-BD31-4B8C-83A1-F6EECF244321}">
                <p14:modId xmlns:p14="http://schemas.microsoft.com/office/powerpoint/2010/main" val="3389996791"/>
              </p:ext>
            </p:extLst>
          </p:nvPr>
        </p:nvGraphicFramePr>
        <p:xfrm>
          <a:off x="1594965" y="1936511"/>
          <a:ext cx="9002071" cy="3621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6090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R Theme">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R Theme" id="{62AE6C6B-CAE8-7340-A8D5-A932F5070A3E}" vid="{5FD217AE-CA14-4E40-9B77-646C481CCA5E}"/>
    </a:ext>
  </a:extLst>
</a:theme>
</file>

<file path=ppt/theme/theme2.xml><?xml version="1.0" encoding="utf-8"?>
<a:theme xmlns:a="http://schemas.openxmlformats.org/drawingml/2006/main" name="1_ESR Theme">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R Theme" id="{62AE6C6B-CAE8-7340-A8D5-A932F5070A3E}" vid="{5FD217AE-CA14-4E40-9B77-646C481CCA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ESR Theme</Template>
  <TotalTime>19865</TotalTime>
  <Words>210</Words>
  <Application>Microsoft Office PowerPoint</Application>
  <PresentationFormat>Widescreen</PresentationFormat>
  <Paragraphs>34</Paragraphs>
  <Slides>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Calibri</vt:lpstr>
      <vt:lpstr>Calibri Light</vt:lpstr>
      <vt:lpstr>Franklin Gothic Book</vt:lpstr>
      <vt:lpstr>Times New Roman</vt:lpstr>
      <vt:lpstr>ESR Theme</vt:lpstr>
      <vt:lpstr>1_ESR Theme</vt:lpstr>
      <vt:lpstr>PowerPoint Presentation</vt:lpstr>
      <vt:lpstr>PowerPoint Presentation</vt:lpstr>
      <vt:lpstr>PowerPoint Presentation</vt:lpstr>
    </vt:vector>
  </TitlesOfParts>
  <Company>Business &amp; Financial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Arlynn Renslow</dc:creator>
  <cp:lastModifiedBy>Blankenship, Laura</cp:lastModifiedBy>
  <cp:revision>513</cp:revision>
  <cp:lastPrinted>2018-03-01T00:47:26Z</cp:lastPrinted>
  <dcterms:created xsi:type="dcterms:W3CDTF">2018-02-26T23:24:26Z</dcterms:created>
  <dcterms:modified xsi:type="dcterms:W3CDTF">2018-06-26T21:44:00Z</dcterms:modified>
</cp:coreProperties>
</file>