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 id="2147483697" r:id="rId2"/>
  </p:sldMasterIdLst>
  <p:notesMasterIdLst>
    <p:notesMasterId r:id="rId8"/>
  </p:notesMasterIdLst>
  <p:handoutMasterIdLst>
    <p:handoutMasterId r:id="rId9"/>
  </p:handoutMasterIdLst>
  <p:sldIdLst>
    <p:sldId id="437" r:id="rId3"/>
    <p:sldId id="438" r:id="rId4"/>
    <p:sldId id="425" r:id="rId5"/>
    <p:sldId id="424" r:id="rId6"/>
    <p:sldId id="426" r:id="rId7"/>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lankenship, Laura" initials="BL" lastIdx="17" clrIdx="0">
    <p:extLst>
      <p:ext uri="{19B8F6BF-5375-455C-9EA6-DF929625EA0E}">
        <p15:presenceInfo xmlns:p15="http://schemas.microsoft.com/office/powerpoint/2012/main" userId="S-1-5-21-503695880-695175589-3595387526-50264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17A09"/>
    <a:srgbClr val="FC8900"/>
    <a:srgbClr val="006390"/>
    <a:srgbClr val="005374"/>
    <a:srgbClr val="A3A3A3"/>
    <a:srgbClr val="5FBDC7"/>
    <a:srgbClr val="BFBFBF"/>
    <a:srgbClr val="51C6D0"/>
    <a:srgbClr val="E6E6E6"/>
    <a:srgbClr val="038C9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83" autoAdjust="0"/>
    <p:restoredTop sz="81409" autoAdjust="0"/>
  </p:normalViewPr>
  <p:slideViewPr>
    <p:cSldViewPr snapToGrid="0">
      <p:cViewPr varScale="1">
        <p:scale>
          <a:sx n="112" d="100"/>
          <a:sy n="112" d="100"/>
        </p:scale>
        <p:origin x="520" y="192"/>
      </p:cViewPr>
      <p:guideLst>
        <p:guide orient="horz" pos="2160"/>
        <p:guide pos="3840"/>
      </p:guideLst>
    </p:cSldViewPr>
  </p:slideViewPr>
  <p:outlineViewPr>
    <p:cViewPr>
      <p:scale>
        <a:sx n="33" d="100"/>
        <a:sy n="33" d="100"/>
      </p:scale>
      <p:origin x="0" y="0"/>
    </p:cViewPr>
  </p:outlineViewPr>
  <p:notesTextViewPr>
    <p:cViewPr>
      <p:scale>
        <a:sx n="3" d="2"/>
        <a:sy n="3" d="2"/>
      </p:scale>
      <p:origin x="0" y="0"/>
    </p:cViewPr>
  </p:notesTextViewPr>
  <p:sorterViewPr>
    <p:cViewPr varScale="1">
      <p:scale>
        <a:sx n="100" d="100"/>
        <a:sy n="100" d="100"/>
      </p:scale>
      <p:origin x="0" y="0"/>
    </p:cViewPr>
  </p:sorterViewPr>
  <p:notesViewPr>
    <p:cSldViewPr snapToGrid="0">
      <p:cViewPr varScale="1">
        <p:scale>
          <a:sx n="97" d="100"/>
          <a:sy n="97" d="100"/>
        </p:scale>
        <p:origin x="2688"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presProps" Target="presProps.xml"/><Relationship Id="rId5" Type="http://schemas.openxmlformats.org/officeDocument/2006/relationships/slide" Target="slides/slide3.xml"/><Relationship Id="rId15" Type="http://schemas.microsoft.com/office/2016/11/relationships/changesInfo" Target="changesInfos/changesInfo1.xml"/><Relationship Id="rId10" Type="http://schemas.openxmlformats.org/officeDocument/2006/relationships/commentAuthors" Target="commentAuthors.xml"/><Relationship Id="rId4" Type="http://schemas.openxmlformats.org/officeDocument/2006/relationships/slide" Target="slides/slide2.xml"/><Relationship Id="rId9" Type="http://schemas.openxmlformats.org/officeDocument/2006/relationships/handoutMaster" Target="handoutMasters/handoutMaster1.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laine Fleming" userId="9a251c9f-3bcf-4344-835a-1f65cb7a0495" providerId="ADAL" clId="{E918E656-C6BB-714D-AF68-41DE1D1CFA9B}"/>
    <pc:docChg chg="modSld">
      <pc:chgData name="Elaine Fleming" userId="9a251c9f-3bcf-4344-835a-1f65cb7a0495" providerId="ADAL" clId="{E918E656-C6BB-714D-AF68-41DE1D1CFA9B}" dt="2018-06-28T22:34:47.692" v="0" actId="14100"/>
      <pc:docMkLst>
        <pc:docMk/>
      </pc:docMkLst>
      <pc:sldChg chg="modSp">
        <pc:chgData name="Elaine Fleming" userId="9a251c9f-3bcf-4344-835a-1f65cb7a0495" providerId="ADAL" clId="{E918E656-C6BB-714D-AF68-41DE1D1CFA9B}" dt="2018-06-28T22:34:47.692" v="0" actId="14100"/>
        <pc:sldMkLst>
          <pc:docMk/>
          <pc:sldMk cId="4280019566" sldId="426"/>
        </pc:sldMkLst>
        <pc:spChg chg="mod">
          <ac:chgData name="Elaine Fleming" userId="9a251c9f-3bcf-4344-835a-1f65cb7a0495" providerId="ADAL" clId="{E918E656-C6BB-714D-AF68-41DE1D1CFA9B}" dt="2018-06-28T22:34:47.692" v="0" actId="14100"/>
          <ac:spMkLst>
            <pc:docMk/>
            <pc:sldMk cId="4280019566" sldId="426"/>
            <ac:spMk id="17"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2"/>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2"/>
            <a:ext cx="3038475" cy="466725"/>
          </a:xfrm>
          <a:prstGeom prst="rect">
            <a:avLst/>
          </a:prstGeom>
        </p:spPr>
        <p:txBody>
          <a:bodyPr vert="horz" lIns="91440" tIns="45720" rIns="91440" bIns="45720" rtlCol="0"/>
          <a:lstStyle>
            <a:lvl1pPr algn="r">
              <a:defRPr sz="1200"/>
            </a:lvl1pPr>
          </a:lstStyle>
          <a:p>
            <a:fld id="{FB8F2F44-C633-4FB5-A2ED-E3F770D26FE2}" type="datetimeFigureOut">
              <a:rPr lang="en-US" smtClean="0"/>
              <a:t>6/28/18</a:t>
            </a:fld>
            <a:endParaRPr lang="en-US"/>
          </a:p>
        </p:txBody>
      </p:sp>
      <p:sp>
        <p:nvSpPr>
          <p:cNvPr id="4" name="Footer Placeholder 3"/>
          <p:cNvSpPr>
            <a:spLocks noGrp="1"/>
          </p:cNvSpPr>
          <p:nvPr>
            <p:ph type="ftr" sz="quarter" idx="2"/>
          </p:nvPr>
        </p:nvSpPr>
        <p:spPr>
          <a:xfrm>
            <a:off x="1" y="8829677"/>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7"/>
            <a:ext cx="3038475" cy="466725"/>
          </a:xfrm>
          <a:prstGeom prst="rect">
            <a:avLst/>
          </a:prstGeom>
        </p:spPr>
        <p:txBody>
          <a:bodyPr vert="horz" lIns="91440" tIns="45720" rIns="91440" bIns="45720" rtlCol="0" anchor="b"/>
          <a:lstStyle>
            <a:lvl1pPr algn="r">
              <a:defRPr sz="1200"/>
            </a:lvl1pPr>
          </a:lstStyle>
          <a:p>
            <a:fld id="{211CDF55-5610-43F4-A62F-A0EAC443512B}" type="slidenum">
              <a:rPr lang="en-US" smtClean="0"/>
              <a:t>‹#›</a:t>
            </a:fld>
            <a:endParaRPr lang="en-US"/>
          </a:p>
        </p:txBody>
      </p:sp>
    </p:spTree>
    <p:extLst>
      <p:ext uri="{BB962C8B-B14F-4D97-AF65-F5344CB8AC3E}">
        <p14:creationId xmlns:p14="http://schemas.microsoft.com/office/powerpoint/2010/main" val="33828782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2"/>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2"/>
            <a:ext cx="3038475" cy="466725"/>
          </a:xfrm>
          <a:prstGeom prst="rect">
            <a:avLst/>
          </a:prstGeom>
        </p:spPr>
        <p:txBody>
          <a:bodyPr vert="horz" lIns="91440" tIns="45720" rIns="91440" bIns="45720" rtlCol="0"/>
          <a:lstStyle>
            <a:lvl1pPr algn="r">
              <a:defRPr sz="1200"/>
            </a:lvl1pPr>
          </a:lstStyle>
          <a:p>
            <a:fld id="{AABB9BA9-A4DD-43F6-915A-5AED2E0DE823}" type="datetimeFigureOut">
              <a:rPr lang="en-US" smtClean="0"/>
              <a:t>6/28/18</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6" y="4473577"/>
            <a:ext cx="5607050" cy="366077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8829677"/>
            <a:ext cx="3038475"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7"/>
            <a:ext cx="3038475" cy="466725"/>
          </a:xfrm>
          <a:prstGeom prst="rect">
            <a:avLst/>
          </a:prstGeom>
        </p:spPr>
        <p:txBody>
          <a:bodyPr vert="horz" lIns="91440" tIns="45720" rIns="91440" bIns="45720" rtlCol="0" anchor="b"/>
          <a:lstStyle>
            <a:lvl1pPr algn="r">
              <a:defRPr sz="1200"/>
            </a:lvl1pPr>
          </a:lstStyle>
          <a:p>
            <a:fld id="{FDB970F7-CC33-47CB-93A1-72706666431F}" type="slidenum">
              <a:rPr lang="en-US" smtClean="0"/>
              <a:t>‹#›</a:t>
            </a:fld>
            <a:endParaRPr lang="en-US"/>
          </a:p>
        </p:txBody>
      </p:sp>
    </p:spTree>
    <p:extLst>
      <p:ext uri="{BB962C8B-B14F-4D97-AF65-F5344CB8AC3E}">
        <p14:creationId xmlns:p14="http://schemas.microsoft.com/office/powerpoint/2010/main" val="26451470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DB970F7-CC33-47CB-93A1-72706666431F}" type="slidenum">
              <a:rPr lang="en-US" smtClean="0"/>
              <a:t>1</a:t>
            </a:fld>
            <a:endParaRPr lang="en-US" dirty="0"/>
          </a:p>
        </p:txBody>
      </p:sp>
    </p:spTree>
    <p:extLst>
      <p:ext uri="{BB962C8B-B14F-4D97-AF65-F5344CB8AC3E}">
        <p14:creationId xmlns:p14="http://schemas.microsoft.com/office/powerpoint/2010/main" val="1576445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FIS project team is committed to timely and transparent updates, and providing the change network (sponsors, change champions, supervisors, and end users) with the information they need to learn/support/reinforce financial system changes. Activities in engagement categories will be repeated as necessary by the project team to reinforce knowledge and changes continuously.</a:t>
            </a:r>
            <a:endParaRPr lang="en-US" sz="900" dirty="0"/>
          </a:p>
        </p:txBody>
      </p:sp>
      <p:sp>
        <p:nvSpPr>
          <p:cNvPr id="4" name="Slide Number Placeholder 3"/>
          <p:cNvSpPr>
            <a:spLocks noGrp="1"/>
          </p:cNvSpPr>
          <p:nvPr>
            <p:ph type="sldNum" sz="quarter" idx="10"/>
          </p:nvPr>
        </p:nvSpPr>
        <p:spPr/>
        <p:txBody>
          <a:bodyPr/>
          <a:lstStyle/>
          <a:p>
            <a:fld id="{FDB970F7-CC33-47CB-93A1-72706666431F}" type="slidenum">
              <a:rPr lang="en-US" smtClean="0"/>
              <a:t>2</a:t>
            </a:fld>
            <a:endParaRPr lang="en-US" dirty="0"/>
          </a:p>
        </p:txBody>
      </p:sp>
    </p:spTree>
    <p:extLst>
      <p:ext uri="{BB962C8B-B14F-4D97-AF65-F5344CB8AC3E}">
        <p14:creationId xmlns:p14="http://schemas.microsoft.com/office/powerpoint/2010/main" val="36960214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DB970F7-CC33-47CB-93A1-72706666431F}" type="slidenum">
              <a:rPr lang="en-US" smtClean="0"/>
              <a:t>3</a:t>
            </a:fld>
            <a:endParaRPr lang="en-US"/>
          </a:p>
        </p:txBody>
      </p:sp>
    </p:spTree>
    <p:extLst>
      <p:ext uri="{BB962C8B-B14F-4D97-AF65-F5344CB8AC3E}">
        <p14:creationId xmlns:p14="http://schemas.microsoft.com/office/powerpoint/2010/main" val="10409553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The FIS team is integrating the technical side of change (Project Management) with the people side of change (Change Management) to provide a unified approach to implementing the new financial management system.                                                                                    </a:t>
            </a:r>
            <a:endParaRPr lang="en-US" dirty="0"/>
          </a:p>
        </p:txBody>
      </p:sp>
      <p:sp>
        <p:nvSpPr>
          <p:cNvPr id="4" name="Slide Number Placeholder 3"/>
          <p:cNvSpPr>
            <a:spLocks noGrp="1"/>
          </p:cNvSpPr>
          <p:nvPr>
            <p:ph type="sldNum" sz="quarter" idx="10"/>
          </p:nvPr>
        </p:nvSpPr>
        <p:spPr/>
        <p:txBody>
          <a:bodyPr/>
          <a:lstStyle/>
          <a:p>
            <a:fld id="{FDB970F7-CC33-47CB-93A1-72706666431F}" type="slidenum">
              <a:rPr lang="en-US" smtClean="0"/>
              <a:t>4</a:t>
            </a:fld>
            <a:endParaRPr lang="en-US"/>
          </a:p>
        </p:txBody>
      </p:sp>
    </p:spTree>
    <p:extLst>
      <p:ext uri="{BB962C8B-B14F-4D97-AF65-F5344CB8AC3E}">
        <p14:creationId xmlns:p14="http://schemas.microsoft.com/office/powerpoint/2010/main" val="14893801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Above</a:t>
            </a:r>
            <a:r>
              <a:rPr lang="en-US" baseline="0" dirty="0"/>
              <a:t> are instances of change activities the team has and/or is scheduled to carry out.</a:t>
            </a:r>
            <a:endParaRPr lang="en-US" dirty="0"/>
          </a:p>
        </p:txBody>
      </p:sp>
      <p:sp>
        <p:nvSpPr>
          <p:cNvPr id="4" name="Slide Number Placeholder 3"/>
          <p:cNvSpPr>
            <a:spLocks noGrp="1"/>
          </p:cNvSpPr>
          <p:nvPr>
            <p:ph type="sldNum" sz="quarter" idx="10"/>
          </p:nvPr>
        </p:nvSpPr>
        <p:spPr/>
        <p:txBody>
          <a:bodyPr/>
          <a:lstStyle/>
          <a:p>
            <a:fld id="{FDB970F7-CC33-47CB-93A1-72706666431F}" type="slidenum">
              <a:rPr lang="en-US" smtClean="0"/>
              <a:t>5</a:t>
            </a:fld>
            <a:endParaRPr lang="en-US"/>
          </a:p>
        </p:txBody>
      </p:sp>
    </p:spTree>
    <p:extLst>
      <p:ext uri="{BB962C8B-B14F-4D97-AF65-F5344CB8AC3E}">
        <p14:creationId xmlns:p14="http://schemas.microsoft.com/office/powerpoint/2010/main" val="50112185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ubsection Titl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436604" y="1485900"/>
            <a:ext cx="11145795" cy="2387600"/>
          </a:xfrm>
        </p:spPr>
        <p:txBody>
          <a:bodyPr anchor="b"/>
          <a:lstStyle>
            <a:lvl1pPr algn="l">
              <a:defRPr sz="6000"/>
            </a:lvl1pPr>
          </a:lstStyle>
          <a:p>
            <a:r>
              <a:rPr lang="en-US"/>
              <a:t>Click to edit Master title style</a:t>
            </a:r>
            <a:endParaRPr lang="en-US" dirty="0"/>
          </a:p>
        </p:txBody>
      </p:sp>
      <p:sp>
        <p:nvSpPr>
          <p:cNvPr id="3" name="Subtitle 2"/>
          <p:cNvSpPr>
            <a:spLocks noGrp="1"/>
          </p:cNvSpPr>
          <p:nvPr>
            <p:ph type="subTitle" idx="1"/>
          </p:nvPr>
        </p:nvSpPr>
        <p:spPr>
          <a:xfrm>
            <a:off x="461318" y="3928504"/>
            <a:ext cx="11121082" cy="1655762"/>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pic>
        <p:nvPicPr>
          <p:cNvPr id="6" name="Picture 5"/>
          <p:cNvPicPr>
            <a:picLocks noChangeAspect="1"/>
          </p:cNvPicPr>
          <p:nvPr userDrawn="1"/>
        </p:nvPicPr>
        <p:blipFill rotWithShape="1">
          <a:blip r:embed="rId3">
            <a:extLst>
              <a:ext uri="{28A0092B-C50C-407E-A947-70E740481C1C}">
                <a14:useLocalDpi xmlns:a14="http://schemas.microsoft.com/office/drawing/2010/main" val="0"/>
              </a:ext>
            </a:extLst>
          </a:blip>
          <a:srcRect r="43415" b="54642"/>
          <a:stretch/>
        </p:blipFill>
        <p:spPr>
          <a:xfrm>
            <a:off x="9858555" y="6180560"/>
            <a:ext cx="2034461" cy="386089"/>
          </a:xfrm>
          <a:prstGeom prst="rect">
            <a:avLst/>
          </a:prstGeom>
        </p:spPr>
      </p:pic>
    </p:spTree>
    <p:extLst>
      <p:ext uri="{BB962C8B-B14F-4D97-AF65-F5344CB8AC3E}">
        <p14:creationId xmlns:p14="http://schemas.microsoft.com/office/powerpoint/2010/main" val="15213706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67496" y="333632"/>
            <a:ext cx="11296135" cy="753763"/>
          </a:xfrm>
        </p:spPr>
        <p:txBody>
          <a:bodyPr anchor="t" anchorCtr="0"/>
          <a:lstStyle/>
          <a:p>
            <a:r>
              <a:rPr lang="en-US"/>
              <a:t>Click to edit Master title style</a:t>
            </a:r>
            <a:endParaRPr lang="en-US" dirty="0"/>
          </a:p>
        </p:txBody>
      </p:sp>
      <p:sp>
        <p:nvSpPr>
          <p:cNvPr id="3" name="Content Placeholder 2"/>
          <p:cNvSpPr>
            <a:spLocks noGrp="1"/>
          </p:cNvSpPr>
          <p:nvPr>
            <p:ph idx="1"/>
          </p:nvPr>
        </p:nvSpPr>
        <p:spPr>
          <a:xfrm>
            <a:off x="470916" y="1687068"/>
            <a:ext cx="11308491" cy="44759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4" name="Text Placeholder 13"/>
          <p:cNvSpPr>
            <a:spLocks noGrp="1"/>
          </p:cNvSpPr>
          <p:nvPr>
            <p:ph type="body" sz="quarter" idx="13" hasCustomPrompt="1"/>
          </p:nvPr>
        </p:nvSpPr>
        <p:spPr>
          <a:xfrm>
            <a:off x="494221" y="1070610"/>
            <a:ext cx="8293100" cy="630238"/>
          </a:xfrm>
        </p:spPr>
        <p:txBody>
          <a:bodyPr>
            <a:normAutofit/>
          </a:bodyPr>
          <a:lstStyle>
            <a:lvl1pPr>
              <a:defRPr sz="3400" b="1"/>
            </a:lvl1pPr>
          </a:lstStyle>
          <a:p>
            <a:pPr lvl="0"/>
            <a:r>
              <a:rPr lang="en-US" dirty="0"/>
              <a:t>Click to edit Master Subhead style</a:t>
            </a:r>
          </a:p>
        </p:txBody>
      </p:sp>
    </p:spTree>
    <p:extLst>
      <p:ext uri="{BB962C8B-B14F-4D97-AF65-F5344CB8AC3E}">
        <p14:creationId xmlns:p14="http://schemas.microsoft.com/office/powerpoint/2010/main" val="1736381438"/>
      </p:ext>
    </p:extLst>
  </p:cSld>
  <p:clrMapOvr>
    <a:masterClrMapping/>
  </p:clrMapOvr>
  <p:extLst mod="1">
    <p:ext uri="{DCECCB84-F9BA-43D5-87BE-67443E8EF086}">
      <p15:sldGuideLst xmlns:p15="http://schemas.microsoft.com/office/powerpoint/2012/main">
        <p15:guide id="1" orient="horz" pos="4080">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71500" y="1485899"/>
            <a:ext cx="5181600" cy="456891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00800" y="1485899"/>
            <a:ext cx="5181600" cy="456891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5620159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1_Subsection Titl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436604" y="1485900"/>
            <a:ext cx="11145795" cy="2387600"/>
          </a:xfrm>
          <a:prstGeom prst="rect">
            <a:avLst/>
          </a:prstGeom>
        </p:spPr>
        <p:txBody>
          <a:bodyPr anchor="b"/>
          <a:lstStyle>
            <a:lvl1pPr algn="l">
              <a:defRPr sz="6000"/>
            </a:lvl1pPr>
          </a:lstStyle>
          <a:p>
            <a:r>
              <a:rPr lang="en-US"/>
              <a:t>Click to edit Master title style</a:t>
            </a:r>
            <a:endParaRPr lang="en-US" dirty="0"/>
          </a:p>
        </p:txBody>
      </p:sp>
      <p:sp>
        <p:nvSpPr>
          <p:cNvPr id="3" name="Subtitle 2"/>
          <p:cNvSpPr>
            <a:spLocks noGrp="1"/>
          </p:cNvSpPr>
          <p:nvPr>
            <p:ph type="subTitle" idx="1"/>
          </p:nvPr>
        </p:nvSpPr>
        <p:spPr>
          <a:xfrm>
            <a:off x="461318" y="3928504"/>
            <a:ext cx="11121082" cy="1655762"/>
          </a:xfrm>
          <a:prstGeom prst="rect">
            <a:avLst/>
          </a:prstGeo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8" name="Slide Number Placeholder 5"/>
          <p:cNvSpPr>
            <a:spLocks noGrp="1"/>
          </p:cNvSpPr>
          <p:nvPr>
            <p:ph type="sldNum" sz="quarter" idx="12"/>
          </p:nvPr>
        </p:nvSpPr>
        <p:spPr>
          <a:xfrm>
            <a:off x="5730710" y="6180560"/>
            <a:ext cx="2743200" cy="365125"/>
          </a:xfrm>
          <a:prstGeom prst="rect">
            <a:avLst/>
          </a:prstGeom>
        </p:spPr>
        <p:txBody>
          <a:bodyPr/>
          <a:lstStyle>
            <a:lvl1pPr>
              <a:defRPr>
                <a:solidFill>
                  <a:schemeClr val="accent4">
                    <a:lumMod val="75000"/>
                  </a:schemeClr>
                </a:solidFill>
              </a:defRPr>
            </a:lvl1pPr>
          </a:lstStyle>
          <a:p>
            <a:fld id="{2FE919A1-1381-F046-89FB-70F41382B021}" type="slidenum">
              <a:rPr lang="en-US" smtClean="0"/>
              <a:pPr/>
              <a:t>‹#›</a:t>
            </a:fld>
            <a:endParaRPr lang="en-US" dirty="0"/>
          </a:p>
        </p:txBody>
      </p:sp>
      <p:pic>
        <p:nvPicPr>
          <p:cNvPr id="6" name="Picture 5"/>
          <p:cNvPicPr>
            <a:picLocks noChangeAspect="1"/>
          </p:cNvPicPr>
          <p:nvPr userDrawn="1"/>
        </p:nvPicPr>
        <p:blipFill rotWithShape="1">
          <a:blip r:embed="rId3">
            <a:extLst>
              <a:ext uri="{28A0092B-C50C-407E-A947-70E740481C1C}">
                <a14:useLocalDpi xmlns:a14="http://schemas.microsoft.com/office/drawing/2010/main" val="0"/>
              </a:ext>
            </a:extLst>
          </a:blip>
          <a:srcRect r="43415" b="54642"/>
          <a:stretch/>
        </p:blipFill>
        <p:spPr>
          <a:xfrm>
            <a:off x="9858555" y="6180560"/>
            <a:ext cx="2034461" cy="386089"/>
          </a:xfrm>
          <a:prstGeom prst="rect">
            <a:avLst/>
          </a:prstGeom>
        </p:spPr>
      </p:pic>
    </p:spTree>
    <p:extLst>
      <p:ext uri="{BB962C8B-B14F-4D97-AF65-F5344CB8AC3E}">
        <p14:creationId xmlns:p14="http://schemas.microsoft.com/office/powerpoint/2010/main" val="2322204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2_Subsection Titl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436604" y="1485900"/>
            <a:ext cx="11145795" cy="2387600"/>
          </a:xfrm>
          <a:prstGeom prst="rect">
            <a:avLst/>
          </a:prstGeom>
        </p:spPr>
        <p:txBody>
          <a:bodyPr anchor="b"/>
          <a:lstStyle>
            <a:lvl1pPr algn="l">
              <a:defRPr sz="6000"/>
            </a:lvl1pPr>
          </a:lstStyle>
          <a:p>
            <a:r>
              <a:rPr lang="en-US"/>
              <a:t>Click to edit Master title style</a:t>
            </a:r>
            <a:endParaRPr lang="en-US" dirty="0"/>
          </a:p>
        </p:txBody>
      </p:sp>
      <p:sp>
        <p:nvSpPr>
          <p:cNvPr id="3" name="Subtitle 2"/>
          <p:cNvSpPr>
            <a:spLocks noGrp="1"/>
          </p:cNvSpPr>
          <p:nvPr>
            <p:ph type="subTitle" idx="1"/>
          </p:nvPr>
        </p:nvSpPr>
        <p:spPr>
          <a:xfrm>
            <a:off x="461318" y="3928504"/>
            <a:ext cx="11121082" cy="1655762"/>
          </a:xfrm>
          <a:prstGeom prst="rect">
            <a:avLst/>
          </a:prstGeo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pic>
        <p:nvPicPr>
          <p:cNvPr id="6" name="Picture 5"/>
          <p:cNvPicPr>
            <a:picLocks noChangeAspect="1"/>
          </p:cNvPicPr>
          <p:nvPr userDrawn="1"/>
        </p:nvPicPr>
        <p:blipFill rotWithShape="1">
          <a:blip r:embed="rId3">
            <a:extLst>
              <a:ext uri="{28A0092B-C50C-407E-A947-70E740481C1C}">
                <a14:useLocalDpi xmlns:a14="http://schemas.microsoft.com/office/drawing/2010/main" val="0"/>
              </a:ext>
            </a:extLst>
          </a:blip>
          <a:srcRect r="43415" b="54642"/>
          <a:stretch/>
        </p:blipFill>
        <p:spPr>
          <a:xfrm>
            <a:off x="9858555" y="6180560"/>
            <a:ext cx="2034461" cy="386089"/>
          </a:xfrm>
          <a:prstGeom prst="rect">
            <a:avLst/>
          </a:prstGeom>
        </p:spPr>
      </p:pic>
    </p:spTree>
    <p:extLst>
      <p:ext uri="{BB962C8B-B14F-4D97-AF65-F5344CB8AC3E}">
        <p14:creationId xmlns:p14="http://schemas.microsoft.com/office/powerpoint/2010/main" val="15790600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reserve="1">
  <p:cSld name="Subsection Titl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436604" y="1485900"/>
            <a:ext cx="11145795" cy="2387600"/>
          </a:xfrm>
        </p:spPr>
        <p:txBody>
          <a:bodyPr anchor="b"/>
          <a:lstStyle>
            <a:lvl1pPr algn="l">
              <a:defRPr sz="6000"/>
            </a:lvl1pPr>
          </a:lstStyle>
          <a:p>
            <a:r>
              <a:rPr lang="en-US"/>
              <a:t>Click to edit Master title style</a:t>
            </a:r>
            <a:endParaRPr lang="en-US" dirty="0"/>
          </a:p>
        </p:txBody>
      </p:sp>
      <p:sp>
        <p:nvSpPr>
          <p:cNvPr id="3" name="Subtitle 2"/>
          <p:cNvSpPr>
            <a:spLocks noGrp="1"/>
          </p:cNvSpPr>
          <p:nvPr>
            <p:ph type="subTitle" idx="1"/>
          </p:nvPr>
        </p:nvSpPr>
        <p:spPr>
          <a:xfrm>
            <a:off x="461318" y="3928504"/>
            <a:ext cx="11121082" cy="1655762"/>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8" name="Slide Number Placeholder 5"/>
          <p:cNvSpPr>
            <a:spLocks noGrp="1"/>
          </p:cNvSpPr>
          <p:nvPr>
            <p:ph type="sldNum" sz="quarter" idx="12"/>
          </p:nvPr>
        </p:nvSpPr>
        <p:spPr>
          <a:xfrm>
            <a:off x="3338563" y="6201524"/>
            <a:ext cx="2743200" cy="365125"/>
          </a:xfrm>
        </p:spPr>
        <p:txBody>
          <a:bodyPr/>
          <a:lstStyle>
            <a:lvl1pPr>
              <a:defRPr>
                <a:solidFill>
                  <a:schemeClr val="accent4">
                    <a:lumMod val="75000"/>
                  </a:schemeClr>
                </a:solidFill>
              </a:defRPr>
            </a:lvl1pPr>
          </a:lstStyle>
          <a:p>
            <a:fld id="{2FE919A1-1381-F046-89FB-70F41382B021}" type="slidenum">
              <a:rPr lang="en-US" smtClean="0">
                <a:solidFill>
                  <a:srgbClr val="2E3772">
                    <a:lumMod val="75000"/>
                  </a:srgbClr>
                </a:solidFill>
              </a:rPr>
              <a:pPr/>
              <a:t>‹#›</a:t>
            </a:fld>
            <a:endParaRPr lang="en-US" dirty="0">
              <a:solidFill>
                <a:srgbClr val="2E3772">
                  <a:lumMod val="75000"/>
                </a:srgbClr>
              </a:solidFill>
            </a:endParaRPr>
          </a:p>
        </p:txBody>
      </p:sp>
      <p:pic>
        <p:nvPicPr>
          <p:cNvPr id="6" name="Picture 5"/>
          <p:cNvPicPr>
            <a:picLocks noChangeAspect="1"/>
          </p:cNvPicPr>
          <p:nvPr userDrawn="1"/>
        </p:nvPicPr>
        <p:blipFill rotWithShape="1">
          <a:blip r:embed="rId3">
            <a:extLst>
              <a:ext uri="{28A0092B-C50C-407E-A947-70E740481C1C}">
                <a14:useLocalDpi xmlns:a14="http://schemas.microsoft.com/office/drawing/2010/main" val="0"/>
              </a:ext>
            </a:extLst>
          </a:blip>
          <a:srcRect r="43415" b="54642"/>
          <a:stretch/>
        </p:blipFill>
        <p:spPr>
          <a:xfrm>
            <a:off x="9858555" y="6180560"/>
            <a:ext cx="2034461" cy="386089"/>
          </a:xfrm>
          <a:prstGeom prst="rect">
            <a:avLst/>
          </a:prstGeom>
        </p:spPr>
      </p:pic>
    </p:spTree>
    <p:extLst>
      <p:ext uri="{BB962C8B-B14F-4D97-AF65-F5344CB8AC3E}">
        <p14:creationId xmlns:p14="http://schemas.microsoft.com/office/powerpoint/2010/main" val="220465089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67497" y="0"/>
            <a:ext cx="11308492"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67497" y="1183074"/>
            <a:ext cx="11308492" cy="502001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4"/>
          </p:nvPr>
        </p:nvSpPr>
        <p:spPr>
          <a:xfrm>
            <a:off x="8956589" y="6356350"/>
            <a:ext cx="2743200" cy="365125"/>
          </a:xfrm>
          <a:prstGeom prst="rect">
            <a:avLst/>
          </a:prstGeom>
        </p:spPr>
        <p:txBody>
          <a:bodyPr vert="horz" lIns="91440" tIns="45720" rIns="91440" bIns="45720" rtlCol="0" anchor="ctr"/>
          <a:lstStyle>
            <a:lvl1pPr algn="r">
              <a:defRPr sz="1200">
                <a:solidFill>
                  <a:schemeClr val="tx2"/>
                </a:solidFill>
              </a:defRPr>
            </a:lvl1pPr>
          </a:lstStyle>
          <a:p>
            <a:fld id="{9F7FAD77-28B8-3A4C-BC88-37C6E2B21BCA}" type="slidenum">
              <a:rPr lang="en-US" smtClean="0"/>
              <a:pPr/>
              <a:t>‹#›</a:t>
            </a:fld>
            <a:endParaRPr lang="en-US"/>
          </a:p>
        </p:txBody>
      </p:sp>
    </p:spTree>
    <p:extLst>
      <p:ext uri="{BB962C8B-B14F-4D97-AF65-F5344CB8AC3E}">
        <p14:creationId xmlns:p14="http://schemas.microsoft.com/office/powerpoint/2010/main" val="131155432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6" r:id="rId3"/>
    <p:sldLayoutId id="2147483689" r:id="rId4"/>
    <p:sldLayoutId id="2147483696" r:id="rId5"/>
  </p:sldLayoutIdLst>
  <p:hf hdr="0" ftr="0" dt="0"/>
  <p:txStyles>
    <p:titleStyle>
      <a:lvl1pPr algn="l" defTabSz="914400" rtl="0" eaLnBrk="1" latinLnBrk="0" hangingPunct="1">
        <a:lnSpc>
          <a:spcPct val="90000"/>
        </a:lnSpc>
        <a:spcBef>
          <a:spcPct val="0"/>
        </a:spcBef>
        <a:buNone/>
        <a:defRPr sz="4000" kern="1200">
          <a:solidFill>
            <a:schemeClr val="tx2"/>
          </a:solidFill>
          <a:latin typeface="+mj-lt"/>
          <a:ea typeface="+mj-ea"/>
          <a:cs typeface="+mj-cs"/>
        </a:defRPr>
      </a:lvl1pPr>
    </p:titleStyle>
    <p:bodyStyle>
      <a:lvl1pPr marL="0" indent="0" algn="l" defTabSz="914400" rtl="0" eaLnBrk="1" latinLnBrk="0" hangingPunct="1">
        <a:lnSpc>
          <a:spcPct val="90000"/>
        </a:lnSpc>
        <a:spcBef>
          <a:spcPts val="1000"/>
        </a:spcBef>
        <a:buFont typeface="Arial"/>
        <a:buNone/>
        <a:defRPr sz="2600" kern="1200">
          <a:solidFill>
            <a:schemeClr val="tx2"/>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2"/>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2"/>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2"/>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504">
          <p15:clr>
            <a:srgbClr val="F26B43"/>
          </p15:clr>
        </p15:guide>
        <p15:guide id="2" orient="horz" pos="936">
          <p15:clr>
            <a:srgbClr val="F26B43"/>
          </p15:clr>
        </p15:guide>
        <p15:guide id="3" pos="360">
          <p15:clr>
            <a:srgbClr val="F26B43"/>
          </p15:clr>
        </p15:guide>
        <p15:guide id="4" pos="7296">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67497" y="0"/>
            <a:ext cx="11308492"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67497" y="1183074"/>
            <a:ext cx="11308492" cy="502001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4"/>
          </p:nvPr>
        </p:nvSpPr>
        <p:spPr>
          <a:xfrm>
            <a:off x="8956589" y="6356350"/>
            <a:ext cx="2743200" cy="365125"/>
          </a:xfrm>
          <a:prstGeom prst="rect">
            <a:avLst/>
          </a:prstGeom>
        </p:spPr>
        <p:txBody>
          <a:bodyPr vert="horz" lIns="91440" tIns="45720" rIns="91440" bIns="45720" rtlCol="0" anchor="ctr"/>
          <a:lstStyle>
            <a:lvl1pPr algn="r">
              <a:defRPr sz="1200">
                <a:solidFill>
                  <a:schemeClr val="tx2"/>
                </a:solidFill>
              </a:defRPr>
            </a:lvl1pPr>
          </a:lstStyle>
          <a:p>
            <a:fld id="{9F7FAD77-28B8-3A4C-BC88-37C6E2B21BCA}" type="slidenum">
              <a:rPr lang="en-US" smtClean="0">
                <a:solidFill>
                  <a:srgbClr val="585958"/>
                </a:solidFill>
              </a:rPr>
              <a:pPr/>
              <a:t>‹#›</a:t>
            </a:fld>
            <a:endParaRPr lang="en-US">
              <a:solidFill>
                <a:srgbClr val="585958"/>
              </a:solidFill>
            </a:endParaRPr>
          </a:p>
        </p:txBody>
      </p:sp>
    </p:spTree>
    <p:extLst>
      <p:ext uri="{BB962C8B-B14F-4D97-AF65-F5344CB8AC3E}">
        <p14:creationId xmlns:p14="http://schemas.microsoft.com/office/powerpoint/2010/main" val="2250999982"/>
      </p:ext>
    </p:extLst>
  </p:cSld>
  <p:clrMap bg1="lt1" tx1="dk1" bg2="lt2" tx2="dk2" accent1="accent1" accent2="accent2" accent3="accent3" accent4="accent4" accent5="accent5" accent6="accent6" hlink="hlink" folHlink="folHlink"/>
  <p:sldLayoutIdLst>
    <p:sldLayoutId id="2147483698" r:id="rId1"/>
  </p:sldLayoutIdLst>
  <p:hf hdr="0" ftr="0" dt="0"/>
  <p:txStyles>
    <p:titleStyle>
      <a:lvl1pPr algn="l" defTabSz="914400" rtl="0" eaLnBrk="1" latinLnBrk="0" hangingPunct="1">
        <a:lnSpc>
          <a:spcPct val="90000"/>
        </a:lnSpc>
        <a:spcBef>
          <a:spcPct val="0"/>
        </a:spcBef>
        <a:buNone/>
        <a:defRPr sz="4000" kern="1200">
          <a:solidFill>
            <a:schemeClr val="tx2"/>
          </a:solidFill>
          <a:latin typeface="+mj-lt"/>
          <a:ea typeface="+mj-ea"/>
          <a:cs typeface="+mj-cs"/>
        </a:defRPr>
      </a:lvl1pPr>
    </p:titleStyle>
    <p:bodyStyle>
      <a:lvl1pPr marL="0" indent="0" algn="l" defTabSz="914400" rtl="0" eaLnBrk="1" latinLnBrk="0" hangingPunct="1">
        <a:lnSpc>
          <a:spcPct val="90000"/>
        </a:lnSpc>
        <a:spcBef>
          <a:spcPts val="1000"/>
        </a:spcBef>
        <a:buFont typeface="Arial"/>
        <a:buNone/>
        <a:defRPr sz="2600" kern="1200">
          <a:solidFill>
            <a:schemeClr val="tx2"/>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2"/>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2"/>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2"/>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504">
          <p15:clr>
            <a:srgbClr val="F26B43"/>
          </p15:clr>
        </p15:guide>
        <p15:guide id="2" orient="horz" pos="936">
          <p15:clr>
            <a:srgbClr val="F26B43"/>
          </p15:clr>
        </p15:guide>
        <p15:guide id="3" pos="360">
          <p15:clr>
            <a:srgbClr val="F26B43"/>
          </p15:clr>
        </p15:guide>
        <p15:guide id="4" pos="7296">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hyperlink" Target="http://esr.ucsd.edu/"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p:nvPr/>
        </p:nvPicPr>
        <p:blipFill>
          <a:blip r:embed="rId3">
            <a:extLst>
              <a:ext uri="{28A0092B-C50C-407E-A947-70E740481C1C}">
                <a14:useLocalDpi xmlns:a14="http://schemas.microsoft.com/office/drawing/2010/main" val="0"/>
              </a:ext>
            </a:extLst>
          </a:blip>
          <a:stretch>
            <a:fillRect/>
          </a:stretch>
        </p:blipFill>
        <p:spPr>
          <a:xfrm>
            <a:off x="9507261" y="6113722"/>
            <a:ext cx="2294564" cy="434390"/>
          </a:xfrm>
          <a:prstGeom prst="rect">
            <a:avLst/>
          </a:prstGeom>
        </p:spPr>
      </p:pic>
      <p:sp>
        <p:nvSpPr>
          <p:cNvPr id="9" name="Title 1"/>
          <p:cNvSpPr txBox="1">
            <a:spLocks/>
          </p:cNvSpPr>
          <p:nvPr/>
        </p:nvSpPr>
        <p:spPr>
          <a:xfrm>
            <a:off x="1200839" y="2367890"/>
            <a:ext cx="10637120" cy="2454058"/>
          </a:xfrm>
          <a:prstGeom prst="rect">
            <a:avLst/>
          </a:prstGeom>
        </p:spPr>
        <p:txBody>
          <a:bodyPr vert="horz" lIns="91440" tIns="45720" rIns="91440" bIns="45720" rtlCol="0" anchor="t" anchorCtr="0">
            <a:normAutofit/>
          </a:bodyPr>
          <a:lstStyle>
            <a:lvl1pPr algn="l" defTabSz="914400" rtl="0" eaLnBrk="1" latinLnBrk="0" hangingPunct="1">
              <a:lnSpc>
                <a:spcPct val="90000"/>
              </a:lnSpc>
              <a:spcBef>
                <a:spcPct val="0"/>
              </a:spcBef>
              <a:buNone/>
              <a:defRPr sz="4000" kern="1200">
                <a:solidFill>
                  <a:schemeClr val="tx2"/>
                </a:solidFill>
                <a:latin typeface="+mj-lt"/>
                <a:ea typeface="+mj-ea"/>
                <a:cs typeface="+mj-cs"/>
              </a:defRPr>
            </a:lvl1pPr>
          </a:lstStyle>
          <a:p>
            <a:endParaRPr lang="en-US" sz="1200" b="1" dirty="0">
              <a:solidFill>
                <a:srgbClr val="585958"/>
              </a:solidFill>
              <a:latin typeface="+mn-lt"/>
            </a:endParaRPr>
          </a:p>
        </p:txBody>
      </p:sp>
      <p:grpSp>
        <p:nvGrpSpPr>
          <p:cNvPr id="5" name="Group 4"/>
          <p:cNvGrpSpPr/>
          <p:nvPr/>
        </p:nvGrpSpPr>
        <p:grpSpPr>
          <a:xfrm>
            <a:off x="-14992" y="60040"/>
            <a:ext cx="7306123" cy="924251"/>
            <a:chOff x="0" y="970730"/>
            <a:chExt cx="6744929" cy="846386"/>
          </a:xfrm>
        </p:grpSpPr>
        <p:sp>
          <p:nvSpPr>
            <p:cNvPr id="8" name="Rectangle 7"/>
            <p:cNvSpPr/>
            <p:nvPr/>
          </p:nvSpPr>
          <p:spPr>
            <a:xfrm>
              <a:off x="0" y="1081548"/>
              <a:ext cx="6032475" cy="629265"/>
            </a:xfrm>
            <a:prstGeom prst="rect">
              <a:avLst/>
            </a:prstGeom>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dirty="0"/>
            </a:p>
          </p:txBody>
        </p:sp>
        <p:sp>
          <p:nvSpPr>
            <p:cNvPr id="10" name="TextBox 9"/>
            <p:cNvSpPr txBox="1"/>
            <p:nvPr/>
          </p:nvSpPr>
          <p:spPr>
            <a:xfrm>
              <a:off x="277708" y="970730"/>
              <a:ext cx="1202233" cy="846386"/>
            </a:xfrm>
            <a:prstGeom prst="rect">
              <a:avLst/>
            </a:prstGeom>
            <a:noFill/>
            <a:ln>
              <a:noFill/>
            </a:ln>
          </p:spPr>
          <p:txBody>
            <a:bodyPr wrap="square" tIns="91440" rtlCol="0" anchor="t">
              <a:spAutoFit/>
            </a:bodyPr>
            <a:lstStyle/>
            <a:p>
              <a:r>
                <a:rPr lang="en-US" sz="4600" b="1" dirty="0">
                  <a:solidFill>
                    <a:schemeClr val="bg1">
                      <a:lumMod val="95000"/>
                    </a:schemeClr>
                  </a:solidFill>
                  <a:latin typeface="Franklin Gothic Book" panose="020B0503020102020204" pitchFamily="34" charset="0"/>
                  <a:cs typeface="Times New Roman" panose="02020603050405020304" pitchFamily="18" charset="0"/>
                </a:rPr>
                <a:t>FIS</a:t>
              </a:r>
            </a:p>
          </p:txBody>
        </p:sp>
        <p:sp>
          <p:nvSpPr>
            <p:cNvPr id="11" name="TextBox 10"/>
            <p:cNvSpPr txBox="1"/>
            <p:nvPr/>
          </p:nvSpPr>
          <p:spPr>
            <a:xfrm>
              <a:off x="1327355" y="1126875"/>
              <a:ext cx="5417574" cy="538609"/>
            </a:xfrm>
            <a:prstGeom prst="rect">
              <a:avLst/>
            </a:prstGeom>
            <a:noFill/>
            <a:ln>
              <a:noFill/>
            </a:ln>
          </p:spPr>
          <p:txBody>
            <a:bodyPr wrap="square" rtlCol="0">
              <a:spAutoFit/>
            </a:bodyPr>
            <a:lstStyle/>
            <a:p>
              <a:r>
                <a:rPr lang="en-US" sz="2800" dirty="0">
                  <a:solidFill>
                    <a:schemeClr val="bg1">
                      <a:lumMod val="95000"/>
                    </a:schemeClr>
                  </a:solidFill>
                  <a:latin typeface="Franklin Gothic Book" panose="020B0503020102020204" pitchFamily="34" charset="0"/>
                  <a:cs typeface="Times New Roman" panose="02020603050405020304" pitchFamily="18" charset="0"/>
                </a:rPr>
                <a:t>Financial Information System</a:t>
              </a:r>
              <a:endParaRPr lang="en-US" sz="2800" dirty="0"/>
            </a:p>
          </p:txBody>
        </p:sp>
      </p:grpSp>
      <p:sp>
        <p:nvSpPr>
          <p:cNvPr id="3" name="Rectangle 2"/>
          <p:cNvSpPr/>
          <p:nvPr/>
        </p:nvSpPr>
        <p:spPr>
          <a:xfrm>
            <a:off x="1738466" y="2851786"/>
            <a:ext cx="8715078" cy="677108"/>
          </a:xfrm>
          <a:prstGeom prst="rect">
            <a:avLst/>
          </a:prstGeom>
        </p:spPr>
        <p:txBody>
          <a:bodyPr wrap="none">
            <a:spAutoFit/>
          </a:bodyPr>
          <a:lstStyle/>
          <a:p>
            <a:pPr algn="ctr"/>
            <a:r>
              <a:rPr lang="en-US" sz="3800" cap="all" dirty="0">
                <a:solidFill>
                  <a:srgbClr val="6F6F6F"/>
                </a:solidFill>
              </a:rPr>
              <a:t>ORGANIZATIONAL Change management</a:t>
            </a:r>
          </a:p>
        </p:txBody>
      </p:sp>
      <p:sp>
        <p:nvSpPr>
          <p:cNvPr id="12" name="Rectangle 11"/>
          <p:cNvSpPr/>
          <p:nvPr/>
        </p:nvSpPr>
        <p:spPr>
          <a:xfrm>
            <a:off x="5009805" y="3356392"/>
            <a:ext cx="2172390" cy="477054"/>
          </a:xfrm>
          <a:prstGeom prst="rect">
            <a:avLst/>
          </a:prstGeom>
        </p:spPr>
        <p:txBody>
          <a:bodyPr wrap="none">
            <a:spAutoFit/>
          </a:bodyPr>
          <a:lstStyle/>
          <a:p>
            <a:pPr algn="ctr"/>
            <a:r>
              <a:rPr lang="en-US" sz="2500" cap="all" dirty="0">
                <a:solidFill>
                  <a:srgbClr val="6C6C6C"/>
                </a:solidFill>
              </a:rPr>
              <a:t>-  FIS project -</a:t>
            </a:r>
          </a:p>
        </p:txBody>
      </p:sp>
    </p:spTree>
    <p:extLst>
      <p:ext uri="{BB962C8B-B14F-4D97-AF65-F5344CB8AC3E}">
        <p14:creationId xmlns:p14="http://schemas.microsoft.com/office/powerpoint/2010/main" val="14107063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5"/>
          <p:cNvGrpSpPr/>
          <p:nvPr/>
        </p:nvGrpSpPr>
        <p:grpSpPr>
          <a:xfrm>
            <a:off x="0" y="56501"/>
            <a:ext cx="6744929" cy="846386"/>
            <a:chOff x="0" y="916826"/>
            <a:chExt cx="6744929" cy="846386"/>
          </a:xfrm>
        </p:grpSpPr>
        <p:sp>
          <p:nvSpPr>
            <p:cNvPr id="7" name="Rectangle 6"/>
            <p:cNvSpPr/>
            <p:nvPr/>
          </p:nvSpPr>
          <p:spPr>
            <a:xfrm>
              <a:off x="0" y="1081548"/>
              <a:ext cx="6032475" cy="629265"/>
            </a:xfrm>
            <a:prstGeom prst="rect">
              <a:avLst/>
            </a:prstGeom>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dirty="0"/>
            </a:p>
          </p:txBody>
        </p:sp>
        <p:sp>
          <p:nvSpPr>
            <p:cNvPr id="8" name="TextBox 7"/>
            <p:cNvSpPr txBox="1"/>
            <p:nvPr/>
          </p:nvSpPr>
          <p:spPr>
            <a:xfrm>
              <a:off x="233277" y="916826"/>
              <a:ext cx="1202233" cy="846386"/>
            </a:xfrm>
            <a:prstGeom prst="rect">
              <a:avLst/>
            </a:prstGeom>
            <a:noFill/>
          </p:spPr>
          <p:txBody>
            <a:bodyPr wrap="square" tIns="91440" rtlCol="0" anchor="t">
              <a:spAutoFit/>
            </a:bodyPr>
            <a:lstStyle/>
            <a:p>
              <a:r>
                <a:rPr lang="en-US" sz="4600" b="1" dirty="0">
                  <a:solidFill>
                    <a:schemeClr val="bg1">
                      <a:lumMod val="95000"/>
                    </a:schemeClr>
                  </a:solidFill>
                  <a:latin typeface="Franklin Gothic Book" panose="020B0503020102020204" pitchFamily="34" charset="0"/>
                  <a:cs typeface="Times New Roman" panose="02020603050405020304" pitchFamily="18" charset="0"/>
                </a:rPr>
                <a:t>FIS</a:t>
              </a:r>
            </a:p>
          </p:txBody>
        </p:sp>
        <p:sp>
          <p:nvSpPr>
            <p:cNvPr id="9" name="TextBox 8"/>
            <p:cNvSpPr txBox="1"/>
            <p:nvPr/>
          </p:nvSpPr>
          <p:spPr>
            <a:xfrm>
              <a:off x="1327355" y="1126875"/>
              <a:ext cx="5417574" cy="538609"/>
            </a:xfrm>
            <a:prstGeom prst="rect">
              <a:avLst/>
            </a:prstGeom>
            <a:noFill/>
          </p:spPr>
          <p:txBody>
            <a:bodyPr wrap="square" rtlCol="0">
              <a:spAutoFit/>
            </a:bodyPr>
            <a:lstStyle/>
            <a:p>
              <a:r>
                <a:rPr lang="en-US" sz="2800" dirty="0">
                  <a:solidFill>
                    <a:schemeClr val="bg1">
                      <a:lumMod val="95000"/>
                    </a:schemeClr>
                  </a:solidFill>
                  <a:latin typeface="Franklin Gothic Book" panose="020B0503020102020204" pitchFamily="34" charset="0"/>
                  <a:cs typeface="Times New Roman" panose="02020603050405020304" pitchFamily="18" charset="0"/>
                </a:rPr>
                <a:t>Financial Information System</a:t>
              </a:r>
              <a:endParaRPr lang="en-US" sz="2800" dirty="0"/>
            </a:p>
          </p:txBody>
        </p:sp>
      </p:grpSp>
      <p:sp>
        <p:nvSpPr>
          <p:cNvPr id="27" name="Title 1"/>
          <p:cNvSpPr txBox="1">
            <a:spLocks/>
          </p:cNvSpPr>
          <p:nvPr/>
        </p:nvSpPr>
        <p:spPr>
          <a:xfrm>
            <a:off x="4031867" y="1095438"/>
            <a:ext cx="4128267" cy="576571"/>
          </a:xfrm>
          <a:prstGeom prst="rect">
            <a:avLst/>
          </a:prstGeom>
        </p:spPr>
        <p:txBody>
          <a:bodyPr vert="horz" lIns="91440" tIns="45720" rIns="91440" bIns="45720" rtlCol="0" anchor="b">
            <a:noAutofit/>
          </a:bodyPr>
          <a:lstStyle>
            <a:lvl1pPr algn="l" defTabSz="914400" rtl="0" eaLnBrk="1" latinLnBrk="0" hangingPunct="1">
              <a:lnSpc>
                <a:spcPct val="90000"/>
              </a:lnSpc>
              <a:spcBef>
                <a:spcPct val="0"/>
              </a:spcBef>
              <a:buNone/>
              <a:defRPr sz="6000" kern="1200">
                <a:solidFill>
                  <a:schemeClr val="tx2"/>
                </a:solidFill>
                <a:latin typeface="+mj-lt"/>
                <a:ea typeface="+mj-ea"/>
                <a:cs typeface="+mj-cs"/>
              </a:defRPr>
            </a:lvl1pPr>
          </a:lstStyle>
          <a:p>
            <a:pPr algn="ctr"/>
            <a:r>
              <a:rPr lang="en-US" sz="2700" b="1" dirty="0">
                <a:solidFill>
                  <a:srgbClr val="005374"/>
                </a:solidFill>
                <a:latin typeface="+mn-lt"/>
              </a:rPr>
              <a:t>ENGAGEMENT APPROACH</a:t>
            </a:r>
          </a:p>
        </p:txBody>
      </p:sp>
      <p:grpSp>
        <p:nvGrpSpPr>
          <p:cNvPr id="3" name="Group 2"/>
          <p:cNvGrpSpPr/>
          <p:nvPr/>
        </p:nvGrpSpPr>
        <p:grpSpPr>
          <a:xfrm>
            <a:off x="896401" y="2269239"/>
            <a:ext cx="10399199" cy="3438280"/>
            <a:chOff x="794087" y="2242863"/>
            <a:chExt cx="10399199" cy="3438280"/>
          </a:xfrm>
        </p:grpSpPr>
        <p:sp>
          <p:nvSpPr>
            <p:cNvPr id="12" name="Flowchart: Connector 11"/>
            <p:cNvSpPr/>
            <p:nvPr/>
          </p:nvSpPr>
          <p:spPr>
            <a:xfrm>
              <a:off x="794087" y="2869609"/>
              <a:ext cx="2377440" cy="2377440"/>
            </a:xfrm>
            <a:prstGeom prst="flowChartConnector">
              <a:avLst/>
            </a:prstGeom>
            <a:solidFill>
              <a:srgbClr val="C5D529">
                <a:alpha val="60000"/>
              </a:srgb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Flowchart: Connector 12"/>
            <p:cNvSpPr/>
            <p:nvPr/>
          </p:nvSpPr>
          <p:spPr>
            <a:xfrm>
              <a:off x="2849774" y="2869609"/>
              <a:ext cx="2377440" cy="2377440"/>
            </a:xfrm>
            <a:prstGeom prst="flowChartConnector">
              <a:avLst/>
            </a:prstGeom>
            <a:solidFill>
              <a:schemeClr val="tx2">
                <a:lumMod val="40000"/>
                <a:lumOff val="60000"/>
                <a:alpha val="6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2"/>
                </a:solidFill>
              </a:endParaRPr>
            </a:p>
          </p:txBody>
        </p:sp>
        <p:sp>
          <p:nvSpPr>
            <p:cNvPr id="17" name="TextBox 16"/>
            <p:cNvSpPr txBox="1"/>
            <p:nvPr/>
          </p:nvSpPr>
          <p:spPr>
            <a:xfrm>
              <a:off x="933817" y="2242863"/>
              <a:ext cx="1598516" cy="677108"/>
            </a:xfrm>
            <a:prstGeom prst="rect">
              <a:avLst/>
            </a:prstGeom>
            <a:noFill/>
          </p:spPr>
          <p:txBody>
            <a:bodyPr wrap="none" rtlCol="0">
              <a:spAutoFit/>
            </a:bodyPr>
            <a:lstStyle/>
            <a:p>
              <a:pPr algn="ctr"/>
              <a:r>
                <a:rPr lang="en-US" b="1" kern="0" dirty="0">
                  <a:solidFill>
                    <a:srgbClr val="005374"/>
                  </a:solidFill>
                </a:rPr>
                <a:t>  </a:t>
              </a:r>
              <a:r>
                <a:rPr lang="en-US" sz="2000" b="1" kern="0" dirty="0">
                  <a:solidFill>
                    <a:srgbClr val="005374"/>
                  </a:solidFill>
                </a:rPr>
                <a:t>Sponsorship</a:t>
              </a:r>
            </a:p>
            <a:p>
              <a:pPr algn="ctr"/>
              <a:endParaRPr lang="en-US" dirty="0">
                <a:solidFill>
                  <a:schemeClr val="bg1"/>
                </a:solidFill>
              </a:endParaRPr>
            </a:p>
          </p:txBody>
        </p:sp>
        <p:sp>
          <p:nvSpPr>
            <p:cNvPr id="18" name="TextBox 17"/>
            <p:cNvSpPr txBox="1"/>
            <p:nvPr/>
          </p:nvSpPr>
          <p:spPr>
            <a:xfrm>
              <a:off x="2927135" y="2242863"/>
              <a:ext cx="1874232" cy="677108"/>
            </a:xfrm>
            <a:prstGeom prst="rect">
              <a:avLst/>
            </a:prstGeom>
            <a:noFill/>
          </p:spPr>
          <p:txBody>
            <a:bodyPr wrap="none" rtlCol="0">
              <a:spAutoFit/>
            </a:bodyPr>
            <a:lstStyle/>
            <a:p>
              <a:pPr algn="ctr"/>
              <a:r>
                <a:rPr lang="en-US" sz="2000" b="1" kern="0" dirty="0">
                  <a:solidFill>
                    <a:srgbClr val="005374"/>
                  </a:solidFill>
                </a:rPr>
                <a:t>Communication</a:t>
              </a:r>
            </a:p>
            <a:p>
              <a:pPr algn="ctr"/>
              <a:endParaRPr lang="en-US" dirty="0">
                <a:solidFill>
                  <a:schemeClr val="bg1"/>
                </a:solidFill>
              </a:endParaRPr>
            </a:p>
          </p:txBody>
        </p:sp>
        <p:sp>
          <p:nvSpPr>
            <p:cNvPr id="22" name="Flowchart: Connector 21"/>
            <p:cNvSpPr/>
            <p:nvPr/>
          </p:nvSpPr>
          <p:spPr>
            <a:xfrm>
              <a:off x="4803203" y="2869609"/>
              <a:ext cx="2377440" cy="2377440"/>
            </a:xfrm>
            <a:prstGeom prst="flowChartConnector">
              <a:avLst/>
            </a:prstGeom>
            <a:solidFill>
              <a:srgbClr val="5FBDC7">
                <a:alpha val="87843"/>
              </a:srgb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Flowchart: Connector 22"/>
            <p:cNvSpPr/>
            <p:nvPr/>
          </p:nvSpPr>
          <p:spPr>
            <a:xfrm>
              <a:off x="6830442" y="2869609"/>
              <a:ext cx="2377440" cy="2377440"/>
            </a:xfrm>
            <a:prstGeom prst="flowChartConnector">
              <a:avLst/>
            </a:prstGeom>
            <a:solidFill>
              <a:srgbClr val="006390">
                <a:alpha val="50196"/>
              </a:srgb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Rectangle 1"/>
            <p:cNvSpPr/>
            <p:nvPr/>
          </p:nvSpPr>
          <p:spPr>
            <a:xfrm>
              <a:off x="7502071" y="2242863"/>
              <a:ext cx="1104791" cy="400110"/>
            </a:xfrm>
            <a:prstGeom prst="rect">
              <a:avLst/>
            </a:prstGeom>
          </p:spPr>
          <p:txBody>
            <a:bodyPr wrap="none">
              <a:spAutoFit/>
            </a:bodyPr>
            <a:lstStyle/>
            <a:p>
              <a:pPr algn="ctr"/>
              <a:r>
                <a:rPr lang="en-US" sz="2000" b="1" kern="0" dirty="0">
                  <a:solidFill>
                    <a:srgbClr val="005374"/>
                  </a:solidFill>
                </a:rPr>
                <a:t>Training</a:t>
              </a:r>
              <a:r>
                <a:rPr lang="en-US" b="1" kern="0" dirty="0">
                  <a:solidFill>
                    <a:srgbClr val="005374"/>
                  </a:solidFill>
                </a:rPr>
                <a:t> </a:t>
              </a:r>
            </a:p>
          </p:txBody>
        </p:sp>
        <p:sp>
          <p:nvSpPr>
            <p:cNvPr id="28" name="Flowchart: Connector 27"/>
            <p:cNvSpPr/>
            <p:nvPr/>
          </p:nvSpPr>
          <p:spPr>
            <a:xfrm>
              <a:off x="8815846" y="2869609"/>
              <a:ext cx="2377440" cy="2377440"/>
            </a:xfrm>
            <a:prstGeom prst="flowChartConnector">
              <a:avLst/>
            </a:prstGeom>
            <a:solidFill>
              <a:srgbClr val="E17A09">
                <a:alpha val="69804"/>
              </a:srgb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Rectangle 29"/>
            <p:cNvSpPr/>
            <p:nvPr/>
          </p:nvSpPr>
          <p:spPr>
            <a:xfrm>
              <a:off x="9112269" y="2242863"/>
              <a:ext cx="1485665" cy="400110"/>
            </a:xfrm>
            <a:prstGeom prst="rect">
              <a:avLst/>
            </a:prstGeom>
          </p:spPr>
          <p:txBody>
            <a:bodyPr wrap="square">
              <a:spAutoFit/>
            </a:bodyPr>
            <a:lstStyle/>
            <a:p>
              <a:pPr algn="ctr"/>
              <a:r>
                <a:rPr lang="en-US" sz="2000" b="1" kern="0" dirty="0">
                  <a:solidFill>
                    <a:srgbClr val="005374"/>
                  </a:solidFill>
                </a:rPr>
                <a:t>Inclusion</a:t>
              </a:r>
            </a:p>
          </p:txBody>
        </p:sp>
        <p:sp>
          <p:nvSpPr>
            <p:cNvPr id="5" name="TextBox 4"/>
            <p:cNvSpPr txBox="1"/>
            <p:nvPr/>
          </p:nvSpPr>
          <p:spPr>
            <a:xfrm>
              <a:off x="968029" y="3251903"/>
              <a:ext cx="2006283" cy="1723549"/>
            </a:xfrm>
            <a:prstGeom prst="rect">
              <a:avLst/>
            </a:prstGeom>
            <a:noFill/>
          </p:spPr>
          <p:txBody>
            <a:bodyPr wrap="square" rtlCol="0">
              <a:spAutoFit/>
            </a:bodyPr>
            <a:lstStyle/>
            <a:p>
              <a:pPr marL="171450" indent="-171450">
                <a:buFont typeface="Arial" panose="020B0604020202020204" pitchFamily="34" charset="0"/>
                <a:buChar char="•"/>
              </a:pPr>
              <a:r>
                <a:rPr lang="en-US" sz="1200" dirty="0">
                  <a:solidFill>
                    <a:schemeClr val="tx2"/>
                  </a:solidFill>
                </a:rPr>
                <a:t>Sponsor &amp; Governance briefings</a:t>
              </a:r>
            </a:p>
            <a:p>
              <a:pPr marL="171450" indent="-171450">
                <a:buFont typeface="Arial" panose="020B0604020202020204" pitchFamily="34" charset="0"/>
                <a:buChar char="•"/>
              </a:pPr>
              <a:r>
                <a:rPr lang="en-US" sz="1200" dirty="0">
                  <a:solidFill>
                    <a:schemeClr val="tx2"/>
                  </a:solidFill>
                </a:rPr>
                <a:t>Provide subject matter expertise</a:t>
              </a:r>
            </a:p>
            <a:p>
              <a:pPr marL="171450" indent="-171450">
                <a:buFont typeface="Arial" panose="020B0604020202020204" pitchFamily="34" charset="0"/>
                <a:buChar char="•"/>
              </a:pPr>
              <a:r>
                <a:rPr lang="en-US" sz="1200" dirty="0">
                  <a:solidFill>
                    <a:schemeClr val="tx2"/>
                  </a:solidFill>
                </a:rPr>
                <a:t>Executive decision-making</a:t>
              </a:r>
            </a:p>
            <a:p>
              <a:pPr marL="171450" indent="-171450">
                <a:buFont typeface="Arial" panose="020B0604020202020204" pitchFamily="34" charset="0"/>
                <a:buChar char="•"/>
              </a:pPr>
              <a:r>
                <a:rPr lang="en-US" sz="1200" dirty="0">
                  <a:solidFill>
                    <a:schemeClr val="tx2"/>
                  </a:solidFill>
                </a:rPr>
                <a:t>Communicate changes</a:t>
              </a:r>
            </a:p>
            <a:p>
              <a:pPr marL="171450" indent="-171450">
                <a:buFont typeface="Arial" panose="020B0604020202020204" pitchFamily="34" charset="0"/>
                <a:buChar char="•"/>
              </a:pPr>
              <a:r>
                <a:rPr lang="en-US" sz="1200" dirty="0">
                  <a:solidFill>
                    <a:schemeClr val="tx2"/>
                  </a:solidFill>
                </a:rPr>
                <a:t>Respond to conflicts</a:t>
              </a:r>
            </a:p>
            <a:p>
              <a:pPr marL="171450" indent="-171450">
                <a:buFont typeface="Arial" panose="020B0604020202020204" pitchFamily="34" charset="0"/>
                <a:buChar char="•"/>
              </a:pPr>
              <a:endParaRPr lang="en-US" sz="1100" dirty="0">
                <a:solidFill>
                  <a:schemeClr val="tx2"/>
                </a:solidFill>
              </a:endParaRPr>
            </a:p>
            <a:p>
              <a:pPr marL="171450" indent="-171450">
                <a:buFont typeface="Arial" panose="020B0604020202020204" pitchFamily="34" charset="0"/>
                <a:buChar char="•"/>
              </a:pPr>
              <a:endParaRPr lang="en-US" sz="1100" dirty="0">
                <a:solidFill>
                  <a:schemeClr val="tx2"/>
                </a:solidFill>
              </a:endParaRPr>
            </a:p>
          </p:txBody>
        </p:sp>
        <p:sp>
          <p:nvSpPr>
            <p:cNvPr id="31" name="TextBox 30"/>
            <p:cNvSpPr txBox="1"/>
            <p:nvPr/>
          </p:nvSpPr>
          <p:spPr>
            <a:xfrm>
              <a:off x="5176132" y="2242863"/>
              <a:ext cx="1909497" cy="677108"/>
            </a:xfrm>
            <a:prstGeom prst="rect">
              <a:avLst/>
            </a:prstGeom>
            <a:noFill/>
          </p:spPr>
          <p:txBody>
            <a:bodyPr wrap="none" rtlCol="0">
              <a:spAutoFit/>
            </a:bodyPr>
            <a:lstStyle/>
            <a:p>
              <a:pPr algn="ctr"/>
              <a:r>
                <a:rPr lang="en-US" sz="2000" b="1" kern="0" dirty="0">
                  <a:solidFill>
                    <a:srgbClr val="005374"/>
                  </a:solidFill>
                </a:rPr>
                <a:t>Implementation</a:t>
              </a:r>
            </a:p>
            <a:p>
              <a:pPr algn="ctr"/>
              <a:endParaRPr lang="en-US" dirty="0">
                <a:solidFill>
                  <a:schemeClr val="bg1"/>
                </a:solidFill>
              </a:endParaRPr>
            </a:p>
          </p:txBody>
        </p:sp>
        <p:sp>
          <p:nvSpPr>
            <p:cNvPr id="32" name="TextBox 31"/>
            <p:cNvSpPr txBox="1"/>
            <p:nvPr/>
          </p:nvSpPr>
          <p:spPr>
            <a:xfrm>
              <a:off x="3173144" y="3251903"/>
              <a:ext cx="1650920" cy="1538883"/>
            </a:xfrm>
            <a:prstGeom prst="rect">
              <a:avLst/>
            </a:prstGeom>
            <a:noFill/>
          </p:spPr>
          <p:txBody>
            <a:bodyPr wrap="square" rtlCol="0">
              <a:spAutoFit/>
            </a:bodyPr>
            <a:lstStyle/>
            <a:p>
              <a:pPr marL="171450" indent="-171450">
                <a:buFont typeface="Arial" panose="020B0604020202020204" pitchFamily="34" charset="0"/>
                <a:buChar char="•"/>
              </a:pPr>
              <a:r>
                <a:rPr lang="en-US" sz="1200" dirty="0">
                  <a:solidFill>
                    <a:schemeClr val="tx2"/>
                  </a:solidFill>
                </a:rPr>
                <a:t>FIS Project Website</a:t>
              </a:r>
            </a:p>
            <a:p>
              <a:pPr marL="171450" indent="-171450">
                <a:buFont typeface="Arial" panose="020B0604020202020204" pitchFamily="34" charset="0"/>
                <a:buChar char="•"/>
              </a:pPr>
              <a:r>
                <a:rPr lang="en-US" sz="1200" dirty="0">
                  <a:solidFill>
                    <a:schemeClr val="tx2"/>
                  </a:solidFill>
                </a:rPr>
                <a:t>Project Newsletter</a:t>
              </a:r>
            </a:p>
            <a:p>
              <a:pPr marL="171450" indent="-171450">
                <a:buFont typeface="Arial" panose="020B0604020202020204" pitchFamily="34" charset="0"/>
                <a:buChar char="•"/>
              </a:pPr>
              <a:r>
                <a:rPr lang="en-US" sz="1200" dirty="0">
                  <a:solidFill>
                    <a:schemeClr val="tx2"/>
                  </a:solidFill>
                </a:rPr>
                <a:t>Project Inbox/Email</a:t>
              </a:r>
            </a:p>
            <a:p>
              <a:pPr marL="171450" indent="-171450">
                <a:buFont typeface="Arial" panose="020B0604020202020204" pitchFamily="34" charset="0"/>
                <a:buChar char="•"/>
              </a:pPr>
              <a:r>
                <a:rPr lang="en-US" sz="1200" dirty="0">
                  <a:solidFill>
                    <a:schemeClr val="tx2"/>
                  </a:solidFill>
                </a:rPr>
                <a:t>Surveys</a:t>
              </a:r>
            </a:p>
            <a:p>
              <a:pPr marL="171450" indent="-171450">
                <a:buFont typeface="Arial" panose="020B0604020202020204" pitchFamily="34" charset="0"/>
                <a:buChar char="•"/>
              </a:pPr>
              <a:r>
                <a:rPr lang="en-US" sz="1200" dirty="0">
                  <a:solidFill>
                    <a:schemeClr val="tx2"/>
                  </a:solidFill>
                </a:rPr>
                <a:t>Share go-live updates</a:t>
              </a:r>
            </a:p>
            <a:p>
              <a:endParaRPr lang="en-US" sz="1100" dirty="0">
                <a:solidFill>
                  <a:schemeClr val="tx2"/>
                </a:solidFill>
              </a:endParaRPr>
            </a:p>
            <a:p>
              <a:pPr marL="171450" indent="-171450">
                <a:buFont typeface="Arial" panose="020B0604020202020204" pitchFamily="34" charset="0"/>
                <a:buChar char="•"/>
              </a:pPr>
              <a:endParaRPr lang="en-US" sz="1100" dirty="0">
                <a:solidFill>
                  <a:schemeClr val="tx2"/>
                </a:solidFill>
              </a:endParaRPr>
            </a:p>
          </p:txBody>
        </p:sp>
        <p:sp>
          <p:nvSpPr>
            <p:cNvPr id="33" name="TextBox 32"/>
            <p:cNvSpPr txBox="1"/>
            <p:nvPr/>
          </p:nvSpPr>
          <p:spPr>
            <a:xfrm>
              <a:off x="5098639" y="3251903"/>
              <a:ext cx="1877658" cy="2069797"/>
            </a:xfrm>
            <a:prstGeom prst="rect">
              <a:avLst/>
            </a:prstGeom>
            <a:noFill/>
          </p:spPr>
          <p:txBody>
            <a:bodyPr wrap="square" rtlCol="0">
              <a:spAutoFit/>
            </a:bodyPr>
            <a:lstStyle/>
            <a:p>
              <a:pPr marL="171450" indent="-171450">
                <a:buFont typeface="Arial" panose="020B0604020202020204" pitchFamily="34" charset="0"/>
                <a:buChar char="•"/>
              </a:pPr>
              <a:r>
                <a:rPr lang="en-US" sz="1200" dirty="0">
                  <a:solidFill>
                    <a:schemeClr val="tx2"/>
                  </a:solidFill>
                </a:rPr>
                <a:t>Application Inventory </a:t>
              </a:r>
            </a:p>
            <a:p>
              <a:pPr marL="171450" indent="-171450">
                <a:buFont typeface="Arial" panose="020B0604020202020204" pitchFamily="34" charset="0"/>
                <a:buChar char="•"/>
              </a:pPr>
              <a:r>
                <a:rPr lang="en-US" sz="1200" dirty="0">
                  <a:solidFill>
                    <a:schemeClr val="tx2"/>
                  </a:solidFill>
                </a:rPr>
                <a:t>Focus Groups, User Testing, &amp; Feedback</a:t>
              </a:r>
            </a:p>
            <a:p>
              <a:pPr marL="171450" indent="-171450">
                <a:buFont typeface="Arial" panose="020B0604020202020204" pitchFamily="34" charset="0"/>
                <a:buChar char="•"/>
              </a:pPr>
              <a:r>
                <a:rPr lang="en-US" sz="1200" dirty="0">
                  <a:solidFill>
                    <a:schemeClr val="tx2"/>
                  </a:solidFill>
                </a:rPr>
                <a:t>Identify Work Stream Dependencies/  Customizations</a:t>
              </a:r>
            </a:p>
            <a:p>
              <a:pPr marL="171450" indent="-171450">
                <a:buFont typeface="Arial" panose="020B0604020202020204" pitchFamily="34" charset="0"/>
                <a:buChar char="•"/>
              </a:pPr>
              <a:r>
                <a:rPr lang="en-US" sz="1200" dirty="0">
                  <a:solidFill>
                    <a:schemeClr val="tx2"/>
                  </a:solidFill>
                </a:rPr>
                <a:t>Assess Outcomes</a:t>
              </a:r>
            </a:p>
            <a:p>
              <a:endParaRPr lang="en-US" sz="1150" dirty="0">
                <a:solidFill>
                  <a:schemeClr val="tx2"/>
                </a:solidFill>
              </a:endParaRPr>
            </a:p>
            <a:p>
              <a:pPr marL="171450" indent="-171450">
                <a:buFont typeface="Arial" panose="020B0604020202020204" pitchFamily="34" charset="0"/>
                <a:buChar char="•"/>
              </a:pPr>
              <a:endParaRPr lang="en-US" sz="1100" dirty="0">
                <a:solidFill>
                  <a:schemeClr val="tx2"/>
                </a:solidFill>
              </a:endParaRPr>
            </a:p>
            <a:p>
              <a:pPr marL="171450" indent="-171450">
                <a:buFont typeface="Arial" panose="020B0604020202020204" pitchFamily="34" charset="0"/>
                <a:buChar char="•"/>
              </a:pPr>
              <a:endParaRPr lang="en-US" sz="1100" dirty="0">
                <a:solidFill>
                  <a:schemeClr val="tx2"/>
                </a:solidFill>
              </a:endParaRPr>
            </a:p>
            <a:p>
              <a:pPr marL="171450" indent="-171450">
                <a:buFont typeface="Arial" panose="020B0604020202020204" pitchFamily="34" charset="0"/>
                <a:buChar char="•"/>
              </a:pPr>
              <a:endParaRPr lang="en-US" sz="1100" dirty="0">
                <a:solidFill>
                  <a:schemeClr val="tx2"/>
                </a:solidFill>
              </a:endParaRPr>
            </a:p>
          </p:txBody>
        </p:sp>
        <p:sp>
          <p:nvSpPr>
            <p:cNvPr id="34" name="TextBox 33"/>
            <p:cNvSpPr txBox="1"/>
            <p:nvPr/>
          </p:nvSpPr>
          <p:spPr>
            <a:xfrm>
              <a:off x="6827572" y="3343648"/>
              <a:ext cx="1650920" cy="600164"/>
            </a:xfrm>
            <a:prstGeom prst="rect">
              <a:avLst/>
            </a:prstGeom>
            <a:noFill/>
          </p:spPr>
          <p:txBody>
            <a:bodyPr wrap="square" rtlCol="0">
              <a:spAutoFit/>
            </a:bodyPr>
            <a:lstStyle/>
            <a:p>
              <a:r>
                <a:rPr lang="en-US" sz="1100" dirty="0">
                  <a:solidFill>
                    <a:srgbClr val="000000"/>
                  </a:solidFill>
                </a:rPr>
                <a:t>  </a:t>
              </a:r>
            </a:p>
            <a:p>
              <a:pPr marL="171450" indent="-171450">
                <a:buFont typeface="Arial" panose="020B0604020202020204" pitchFamily="34" charset="0"/>
                <a:buChar char="•"/>
              </a:pPr>
              <a:endParaRPr lang="en-US" sz="1100" dirty="0">
                <a:solidFill>
                  <a:srgbClr val="000000"/>
                </a:solidFill>
              </a:endParaRPr>
            </a:p>
            <a:p>
              <a:pPr marL="171450" indent="-171450">
                <a:buFont typeface="Arial" panose="020B0604020202020204" pitchFamily="34" charset="0"/>
                <a:buChar char="•"/>
              </a:pPr>
              <a:endParaRPr lang="en-US" sz="1100" dirty="0">
                <a:solidFill>
                  <a:srgbClr val="000000"/>
                </a:solidFill>
              </a:endParaRPr>
            </a:p>
          </p:txBody>
        </p:sp>
        <p:sp>
          <p:nvSpPr>
            <p:cNvPr id="35" name="TextBox 34"/>
            <p:cNvSpPr txBox="1"/>
            <p:nvPr/>
          </p:nvSpPr>
          <p:spPr>
            <a:xfrm>
              <a:off x="9219082" y="3251903"/>
              <a:ext cx="1859739" cy="1900520"/>
            </a:xfrm>
            <a:prstGeom prst="rect">
              <a:avLst/>
            </a:prstGeom>
            <a:noFill/>
          </p:spPr>
          <p:txBody>
            <a:bodyPr wrap="square" rtlCol="0">
              <a:spAutoFit/>
            </a:bodyPr>
            <a:lstStyle/>
            <a:p>
              <a:pPr marL="171450" indent="-171450">
                <a:buFont typeface="Arial" panose="020B0604020202020204" pitchFamily="34" charset="0"/>
                <a:buChar char="•"/>
              </a:pPr>
              <a:r>
                <a:rPr lang="en-US" sz="1200" dirty="0">
                  <a:solidFill>
                    <a:schemeClr val="tx2"/>
                  </a:solidFill>
                </a:rPr>
                <a:t>Change Network</a:t>
              </a:r>
            </a:p>
            <a:p>
              <a:pPr marL="171450" indent="-171450">
                <a:buFont typeface="Arial" panose="020B0604020202020204" pitchFamily="34" charset="0"/>
                <a:buChar char="•"/>
              </a:pPr>
              <a:r>
                <a:rPr lang="en-US" sz="1200" dirty="0">
                  <a:solidFill>
                    <a:schemeClr val="tx2"/>
                  </a:solidFill>
                </a:rPr>
                <a:t>Mini Roadshows </a:t>
              </a:r>
            </a:p>
            <a:p>
              <a:pPr marL="171450" indent="-171450">
                <a:buFont typeface="Arial" panose="020B0604020202020204" pitchFamily="34" charset="0"/>
                <a:buChar char="•"/>
              </a:pPr>
              <a:r>
                <a:rPr lang="en-US" sz="1200" dirty="0">
                  <a:solidFill>
                    <a:schemeClr val="tx2"/>
                  </a:solidFill>
                </a:rPr>
                <a:t>1-on-1 Meetings</a:t>
              </a:r>
            </a:p>
            <a:p>
              <a:pPr marL="171450" indent="-171450">
                <a:buFont typeface="Arial" panose="020B0604020202020204" pitchFamily="34" charset="0"/>
                <a:buChar char="•"/>
              </a:pPr>
              <a:r>
                <a:rPr lang="en-US" sz="1200" dirty="0">
                  <a:solidFill>
                    <a:schemeClr val="tx2"/>
                  </a:solidFill>
                </a:rPr>
                <a:t>Extended Team Meetings</a:t>
              </a:r>
            </a:p>
            <a:p>
              <a:pPr marL="171450" indent="-171450">
                <a:buFont typeface="Arial" panose="020B0604020202020204" pitchFamily="34" charset="0"/>
                <a:buChar char="•"/>
              </a:pPr>
              <a:r>
                <a:rPr lang="en-US" sz="1200" dirty="0">
                  <a:solidFill>
                    <a:schemeClr val="tx2"/>
                  </a:solidFill>
                </a:rPr>
                <a:t>Conference Room Pilots</a:t>
              </a:r>
            </a:p>
            <a:p>
              <a:pPr marL="171450" indent="-171450">
                <a:buFont typeface="Arial" panose="020B0604020202020204" pitchFamily="34" charset="0"/>
                <a:buChar char="•"/>
              </a:pPr>
              <a:r>
                <a:rPr lang="en-US" sz="1200" dirty="0">
                  <a:solidFill>
                    <a:schemeClr val="tx2"/>
                  </a:solidFill>
                </a:rPr>
                <a:t>Engagement Activities</a:t>
              </a:r>
            </a:p>
            <a:p>
              <a:endParaRPr lang="en-US" sz="1150" dirty="0">
                <a:solidFill>
                  <a:schemeClr val="tx2"/>
                </a:solidFill>
              </a:endParaRPr>
            </a:p>
            <a:p>
              <a:pPr marL="171450" indent="-171450">
                <a:buFont typeface="Arial" panose="020B0604020202020204" pitchFamily="34" charset="0"/>
                <a:buChar char="•"/>
              </a:pPr>
              <a:endParaRPr lang="en-US" sz="1100" dirty="0">
                <a:solidFill>
                  <a:schemeClr val="tx2"/>
                </a:solidFill>
              </a:endParaRPr>
            </a:p>
            <a:p>
              <a:pPr marL="171450" indent="-171450">
                <a:buFont typeface="Arial" panose="020B0604020202020204" pitchFamily="34" charset="0"/>
                <a:buChar char="•"/>
              </a:pPr>
              <a:endParaRPr lang="en-US" sz="1100" dirty="0">
                <a:solidFill>
                  <a:schemeClr val="tx2"/>
                </a:solidFill>
              </a:endParaRPr>
            </a:p>
          </p:txBody>
        </p:sp>
        <p:sp>
          <p:nvSpPr>
            <p:cNvPr id="40" name="TextBox 39"/>
            <p:cNvSpPr txBox="1"/>
            <p:nvPr/>
          </p:nvSpPr>
          <p:spPr>
            <a:xfrm>
              <a:off x="7177773" y="3234319"/>
              <a:ext cx="1801902" cy="2446824"/>
            </a:xfrm>
            <a:prstGeom prst="rect">
              <a:avLst/>
            </a:prstGeom>
            <a:noFill/>
          </p:spPr>
          <p:txBody>
            <a:bodyPr wrap="square" rtlCol="0">
              <a:spAutoFit/>
            </a:bodyPr>
            <a:lstStyle/>
            <a:p>
              <a:pPr marL="171450" indent="-171450">
                <a:buFont typeface="Arial" panose="020B0604020202020204" pitchFamily="34" charset="0"/>
                <a:buChar char="•"/>
              </a:pPr>
              <a:r>
                <a:rPr lang="en-US" sz="1200" dirty="0">
                  <a:solidFill>
                    <a:schemeClr val="tx2"/>
                  </a:solidFill>
                </a:rPr>
                <a:t>People Managers training</a:t>
              </a:r>
            </a:p>
            <a:p>
              <a:pPr marL="171450" indent="-171450">
                <a:buFont typeface="Arial" panose="020B0604020202020204" pitchFamily="34" charset="0"/>
                <a:buChar char="•"/>
              </a:pPr>
              <a:r>
                <a:rPr lang="en-US" sz="1200" dirty="0">
                  <a:solidFill>
                    <a:schemeClr val="tx2"/>
                  </a:solidFill>
                </a:rPr>
                <a:t>Assess end-user needs</a:t>
              </a:r>
            </a:p>
            <a:p>
              <a:pPr marL="171450" indent="-171450">
                <a:buFont typeface="Arial" panose="020B0604020202020204" pitchFamily="34" charset="0"/>
                <a:buChar char="•"/>
              </a:pPr>
              <a:r>
                <a:rPr lang="en-US" sz="1200" dirty="0">
                  <a:solidFill>
                    <a:schemeClr val="tx2"/>
                  </a:solidFill>
                </a:rPr>
                <a:t>Determine delivery methods/segments</a:t>
              </a:r>
            </a:p>
            <a:p>
              <a:pPr marL="171450" indent="-171450">
                <a:buFont typeface="Arial" panose="020B0604020202020204" pitchFamily="34" charset="0"/>
                <a:buChar char="•"/>
              </a:pPr>
              <a:r>
                <a:rPr lang="en-US" sz="1200" dirty="0">
                  <a:solidFill>
                    <a:schemeClr val="tx2"/>
                  </a:solidFill>
                </a:rPr>
                <a:t>Create training program</a:t>
              </a:r>
            </a:p>
            <a:p>
              <a:pPr marL="171450" indent="-171450">
                <a:buFont typeface="Arial" panose="020B0604020202020204" pitchFamily="34" charset="0"/>
                <a:buChar char="•"/>
              </a:pPr>
              <a:r>
                <a:rPr lang="en-US" sz="1200" dirty="0">
                  <a:solidFill>
                    <a:schemeClr val="tx2"/>
                  </a:solidFill>
                </a:rPr>
                <a:t>Ensure training is     available for new employees</a:t>
              </a:r>
            </a:p>
            <a:p>
              <a:pPr marL="171450" indent="-171450">
                <a:buFont typeface="Arial" panose="020B0604020202020204" pitchFamily="34" charset="0"/>
                <a:buChar char="•"/>
              </a:pPr>
              <a:endParaRPr lang="en-US" sz="1100" dirty="0">
                <a:solidFill>
                  <a:schemeClr val="tx2"/>
                </a:solidFill>
              </a:endParaRPr>
            </a:p>
            <a:p>
              <a:pPr marL="171450" indent="-171450">
                <a:buFont typeface="Arial" panose="020B0604020202020204" pitchFamily="34" charset="0"/>
                <a:buChar char="•"/>
              </a:pPr>
              <a:endParaRPr lang="en-US" sz="1100" dirty="0">
                <a:solidFill>
                  <a:schemeClr val="tx2"/>
                </a:solidFill>
              </a:endParaRPr>
            </a:p>
            <a:p>
              <a:pPr marL="171450" indent="-171450">
                <a:buFont typeface="Arial" panose="020B0604020202020204" pitchFamily="34" charset="0"/>
                <a:buChar char="•"/>
              </a:pPr>
              <a:endParaRPr lang="en-US" sz="1100" dirty="0">
                <a:solidFill>
                  <a:schemeClr val="tx2"/>
                </a:solidFill>
              </a:endParaRPr>
            </a:p>
          </p:txBody>
        </p:sp>
      </p:grpSp>
    </p:spTree>
    <p:extLst>
      <p:ext uri="{BB962C8B-B14F-4D97-AF65-F5344CB8AC3E}">
        <p14:creationId xmlns:p14="http://schemas.microsoft.com/office/powerpoint/2010/main" val="40389155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294967295"/>
          </p:nvPr>
        </p:nvSpPr>
        <p:spPr>
          <a:xfrm>
            <a:off x="3338563" y="6201524"/>
            <a:ext cx="2743200" cy="365125"/>
          </a:xfrm>
        </p:spPr>
        <p:txBody>
          <a:bodyPr/>
          <a:lstStyle/>
          <a:p>
            <a:fld id="{2FE919A1-1381-F046-89FB-70F41382B021}" type="slidenum">
              <a:rPr lang="en-US" smtClean="0"/>
              <a:pPr/>
              <a:t>3</a:t>
            </a:fld>
            <a:endParaRPr lang="en-US" dirty="0"/>
          </a:p>
        </p:txBody>
      </p:sp>
      <p:sp>
        <p:nvSpPr>
          <p:cNvPr id="47" name="Title 1"/>
          <p:cNvSpPr txBox="1">
            <a:spLocks/>
          </p:cNvSpPr>
          <p:nvPr/>
        </p:nvSpPr>
        <p:spPr>
          <a:xfrm>
            <a:off x="2893543" y="1083369"/>
            <a:ext cx="6404914" cy="576571"/>
          </a:xfrm>
          <a:prstGeom prst="rect">
            <a:avLst/>
          </a:prstGeom>
        </p:spPr>
        <p:txBody>
          <a:bodyPr vert="horz" lIns="91440" tIns="45720" rIns="91440" bIns="45720" rtlCol="0" anchor="b">
            <a:noAutofit/>
          </a:bodyPr>
          <a:lstStyle>
            <a:lvl1pPr algn="l" defTabSz="914400" rtl="0" eaLnBrk="1" latinLnBrk="0" hangingPunct="1">
              <a:lnSpc>
                <a:spcPct val="90000"/>
              </a:lnSpc>
              <a:spcBef>
                <a:spcPct val="0"/>
              </a:spcBef>
              <a:buNone/>
              <a:defRPr sz="6000" kern="1200">
                <a:solidFill>
                  <a:schemeClr val="tx2"/>
                </a:solidFill>
                <a:latin typeface="+mj-lt"/>
                <a:ea typeface="+mj-ea"/>
                <a:cs typeface="+mj-cs"/>
              </a:defRPr>
            </a:lvl1pPr>
          </a:lstStyle>
          <a:p>
            <a:r>
              <a:rPr lang="en-US" sz="2700" b="1" dirty="0">
                <a:solidFill>
                  <a:srgbClr val="005374"/>
                </a:solidFill>
                <a:latin typeface="+mn-lt"/>
              </a:rPr>
              <a:t> ORGANIZATIONAL CHANGE MANAGEMENT</a:t>
            </a:r>
          </a:p>
        </p:txBody>
      </p:sp>
      <p:grpSp>
        <p:nvGrpSpPr>
          <p:cNvPr id="48" name="Group 47"/>
          <p:cNvGrpSpPr/>
          <p:nvPr/>
        </p:nvGrpSpPr>
        <p:grpSpPr>
          <a:xfrm>
            <a:off x="-14992" y="60040"/>
            <a:ext cx="7306123" cy="924251"/>
            <a:chOff x="0" y="970730"/>
            <a:chExt cx="6744929" cy="846386"/>
          </a:xfrm>
        </p:grpSpPr>
        <p:sp>
          <p:nvSpPr>
            <p:cNvPr id="49" name="Rectangle 48"/>
            <p:cNvSpPr/>
            <p:nvPr/>
          </p:nvSpPr>
          <p:spPr>
            <a:xfrm>
              <a:off x="0" y="1081548"/>
              <a:ext cx="6032475" cy="629265"/>
            </a:xfrm>
            <a:prstGeom prst="rect">
              <a:avLst/>
            </a:prstGeom>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dirty="0"/>
            </a:p>
          </p:txBody>
        </p:sp>
        <p:sp>
          <p:nvSpPr>
            <p:cNvPr id="50" name="TextBox 49"/>
            <p:cNvSpPr txBox="1"/>
            <p:nvPr/>
          </p:nvSpPr>
          <p:spPr>
            <a:xfrm>
              <a:off x="277708" y="970730"/>
              <a:ext cx="1202233" cy="846386"/>
            </a:xfrm>
            <a:prstGeom prst="rect">
              <a:avLst/>
            </a:prstGeom>
            <a:noFill/>
            <a:ln>
              <a:noFill/>
            </a:ln>
          </p:spPr>
          <p:txBody>
            <a:bodyPr wrap="square" tIns="91440" rtlCol="0" anchor="t">
              <a:spAutoFit/>
            </a:bodyPr>
            <a:lstStyle/>
            <a:p>
              <a:r>
                <a:rPr lang="en-US" sz="4600" b="1" dirty="0">
                  <a:solidFill>
                    <a:schemeClr val="bg1">
                      <a:lumMod val="95000"/>
                    </a:schemeClr>
                  </a:solidFill>
                  <a:latin typeface="Franklin Gothic Book" panose="020B0503020102020204" pitchFamily="34" charset="0"/>
                  <a:cs typeface="Times New Roman" panose="02020603050405020304" pitchFamily="18" charset="0"/>
                </a:rPr>
                <a:t>FIS</a:t>
              </a:r>
            </a:p>
          </p:txBody>
        </p:sp>
        <p:sp>
          <p:nvSpPr>
            <p:cNvPr id="51" name="TextBox 50"/>
            <p:cNvSpPr txBox="1"/>
            <p:nvPr/>
          </p:nvSpPr>
          <p:spPr>
            <a:xfrm>
              <a:off x="1327355" y="1126875"/>
              <a:ext cx="5417574" cy="538609"/>
            </a:xfrm>
            <a:prstGeom prst="rect">
              <a:avLst/>
            </a:prstGeom>
            <a:noFill/>
            <a:ln>
              <a:noFill/>
            </a:ln>
          </p:spPr>
          <p:txBody>
            <a:bodyPr wrap="square" rtlCol="0">
              <a:spAutoFit/>
            </a:bodyPr>
            <a:lstStyle/>
            <a:p>
              <a:r>
                <a:rPr lang="en-US" sz="2800" dirty="0">
                  <a:solidFill>
                    <a:schemeClr val="bg1">
                      <a:lumMod val="95000"/>
                    </a:schemeClr>
                  </a:solidFill>
                  <a:latin typeface="Franklin Gothic Book" panose="020B0503020102020204" pitchFamily="34" charset="0"/>
                  <a:cs typeface="Times New Roman" panose="02020603050405020304" pitchFamily="18" charset="0"/>
                </a:rPr>
                <a:t>Financial Information System</a:t>
              </a:r>
              <a:endParaRPr lang="en-US" sz="2800" dirty="0"/>
            </a:p>
          </p:txBody>
        </p:sp>
      </p:grpSp>
      <p:grpSp>
        <p:nvGrpSpPr>
          <p:cNvPr id="54" name="Group 53"/>
          <p:cNvGrpSpPr/>
          <p:nvPr/>
        </p:nvGrpSpPr>
        <p:grpSpPr>
          <a:xfrm>
            <a:off x="1119538" y="1812610"/>
            <a:ext cx="9665837" cy="4097847"/>
            <a:chOff x="1135715" y="1812610"/>
            <a:chExt cx="9665837" cy="4097847"/>
          </a:xfrm>
        </p:grpSpPr>
        <p:sp>
          <p:nvSpPr>
            <p:cNvPr id="55" name="Rectangle 54"/>
            <p:cNvSpPr/>
            <p:nvPr/>
          </p:nvSpPr>
          <p:spPr>
            <a:xfrm>
              <a:off x="1135715" y="1812610"/>
              <a:ext cx="4361688" cy="2200602"/>
            </a:xfrm>
            <a:prstGeom prst="rect">
              <a:avLst/>
            </a:prstGeom>
          </p:spPr>
          <p:txBody>
            <a:bodyPr wrap="square">
              <a:spAutoFit/>
            </a:bodyPr>
            <a:lstStyle/>
            <a:p>
              <a:endParaRPr lang="en-US" sz="1700" b="1" dirty="0">
                <a:solidFill>
                  <a:srgbClr val="005374"/>
                </a:solidFill>
              </a:endParaRPr>
            </a:p>
            <a:p>
              <a:r>
                <a:rPr lang="en-US" sz="1500" b="1" dirty="0">
                  <a:solidFill>
                    <a:srgbClr val="005374"/>
                  </a:solidFill>
                </a:rPr>
                <a:t>Organizational Change Management </a:t>
              </a:r>
              <a:r>
                <a:rPr lang="en-US" sz="1500" dirty="0">
                  <a:solidFill>
                    <a:srgbClr val="005374"/>
                  </a:solidFill>
                </a:rPr>
                <a:t>is the approach to transition an organization, including its people, from their current state to a new state. The ESR program is collaborating with Staff Education to ensure that each project team is incorporating ADKAR- </a:t>
              </a:r>
              <a:r>
                <a:rPr lang="en-US" sz="1500" b="1" dirty="0">
                  <a:solidFill>
                    <a:srgbClr val="005374"/>
                  </a:solidFill>
                </a:rPr>
                <a:t>Awareness, Desire, Knowledge, Ability, and Reinforcement.</a:t>
              </a:r>
            </a:p>
            <a:p>
              <a:endParaRPr lang="en-US" sz="1500" dirty="0">
                <a:solidFill>
                  <a:srgbClr val="005374"/>
                </a:solidFill>
              </a:endParaRPr>
            </a:p>
          </p:txBody>
        </p:sp>
        <p:grpSp>
          <p:nvGrpSpPr>
            <p:cNvPr id="56" name="Group 55"/>
            <p:cNvGrpSpPr/>
            <p:nvPr/>
          </p:nvGrpSpPr>
          <p:grpSpPr>
            <a:xfrm>
              <a:off x="6229552" y="2099449"/>
              <a:ext cx="4572000" cy="3657600"/>
              <a:chOff x="5552420" y="1589486"/>
              <a:chExt cx="5734050" cy="4027901"/>
            </a:xfrm>
          </p:grpSpPr>
          <p:grpSp>
            <p:nvGrpSpPr>
              <p:cNvPr id="58" name="Group 57"/>
              <p:cNvGrpSpPr/>
              <p:nvPr/>
            </p:nvGrpSpPr>
            <p:grpSpPr>
              <a:xfrm>
                <a:off x="5552420" y="1589486"/>
                <a:ext cx="5734050" cy="736298"/>
                <a:chOff x="3235726" y="4692972"/>
                <a:chExt cx="5679673" cy="736298"/>
              </a:xfrm>
            </p:grpSpPr>
            <p:sp>
              <p:nvSpPr>
                <p:cNvPr id="71" name="Pentagon 16"/>
                <p:cNvSpPr/>
                <p:nvPr/>
              </p:nvSpPr>
              <p:spPr>
                <a:xfrm>
                  <a:off x="6866656" y="4692972"/>
                  <a:ext cx="2048743" cy="736298"/>
                </a:xfrm>
                <a:prstGeom prst="chevron">
                  <a:avLst/>
                </a:prstGeom>
                <a:solidFill>
                  <a:srgbClr val="278D95"/>
                </a:solidFill>
                <a:ln w="38100" cap="flat" cmpd="sng" algn="ctr">
                  <a:noFill/>
                  <a:prstDash val="solid"/>
                  <a:miter lim="800000"/>
                </a:ln>
                <a:effectLst/>
              </p:spPr>
              <p:txBody>
                <a:bodyPr wrap="square" lIns="91440" rIns="0"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en-US" sz="1200" b="1" i="0" u="none" strike="noStrike" kern="0" cap="none" spc="0" normalizeH="0" baseline="0" noProof="0" dirty="0">
                      <a:ln>
                        <a:noFill/>
                      </a:ln>
                      <a:solidFill>
                        <a:prstClr val="white"/>
                      </a:solidFill>
                      <a:effectLst/>
                      <a:uLnTx/>
                      <a:uFillTx/>
                      <a:latin typeface="Calibri"/>
                      <a:ea typeface="+mn-ea"/>
                      <a:cs typeface="+mn-cs"/>
                    </a:rPr>
                    <a:t>PHASE 3: </a:t>
                  </a:r>
                  <a:br>
                    <a:rPr kumimoji="0" lang="en-US" sz="1200" b="1" i="0" u="none" strike="noStrike" kern="0" cap="none" spc="0" normalizeH="0" baseline="0" noProof="0" dirty="0">
                      <a:ln>
                        <a:noFill/>
                      </a:ln>
                      <a:solidFill>
                        <a:prstClr val="white"/>
                      </a:solidFill>
                      <a:effectLst/>
                      <a:uLnTx/>
                      <a:uFillTx/>
                      <a:latin typeface="Calibri"/>
                      <a:ea typeface="+mn-ea"/>
                      <a:cs typeface="+mn-cs"/>
                    </a:rPr>
                  </a:br>
                  <a:r>
                    <a:rPr kumimoji="0" lang="en-US" sz="1200" b="1" i="0" u="none" strike="noStrike" kern="0" cap="all" spc="0" normalizeH="0" noProof="0" dirty="0">
                      <a:ln>
                        <a:noFill/>
                      </a:ln>
                      <a:solidFill>
                        <a:prstClr val="white"/>
                      </a:solidFill>
                      <a:effectLst/>
                      <a:uLnTx/>
                      <a:uFillTx/>
                      <a:latin typeface="Calibri"/>
                      <a:ea typeface="+mn-ea"/>
                      <a:cs typeface="+mn-cs"/>
                    </a:rPr>
                    <a:t>Reinforcing </a:t>
                  </a:r>
                  <a:br>
                    <a:rPr kumimoji="0" lang="en-US" sz="1200" b="1" i="0" u="none" strike="noStrike" kern="0" cap="all" spc="0" normalizeH="0" noProof="0" dirty="0">
                      <a:ln>
                        <a:noFill/>
                      </a:ln>
                      <a:solidFill>
                        <a:prstClr val="white"/>
                      </a:solidFill>
                      <a:effectLst/>
                      <a:uLnTx/>
                      <a:uFillTx/>
                      <a:latin typeface="Calibri"/>
                      <a:ea typeface="+mn-ea"/>
                      <a:cs typeface="+mn-cs"/>
                    </a:rPr>
                  </a:br>
                  <a:r>
                    <a:rPr kumimoji="0" lang="en-US" sz="1200" b="1" i="0" u="none" strike="noStrike" kern="0" cap="all" spc="0" normalizeH="0" noProof="0" dirty="0">
                      <a:ln>
                        <a:noFill/>
                      </a:ln>
                      <a:solidFill>
                        <a:prstClr val="white"/>
                      </a:solidFill>
                      <a:effectLst/>
                      <a:uLnTx/>
                      <a:uFillTx/>
                      <a:latin typeface="Calibri"/>
                      <a:ea typeface="+mn-ea"/>
                      <a:cs typeface="+mn-cs"/>
                    </a:rPr>
                    <a:t>Change</a:t>
                  </a:r>
                </a:p>
              </p:txBody>
            </p:sp>
            <p:sp>
              <p:nvSpPr>
                <p:cNvPr id="72" name="Pentagon 17"/>
                <p:cNvSpPr/>
                <p:nvPr/>
              </p:nvSpPr>
              <p:spPr>
                <a:xfrm>
                  <a:off x="5051190" y="4692972"/>
                  <a:ext cx="2048743" cy="736298"/>
                </a:xfrm>
                <a:prstGeom prst="chevron">
                  <a:avLst/>
                </a:prstGeom>
                <a:solidFill>
                  <a:srgbClr val="9AE1E6"/>
                </a:solidFill>
                <a:ln w="38100" cap="flat" cmpd="sng" algn="ctr">
                  <a:noFill/>
                  <a:prstDash val="solid"/>
                  <a:miter lim="800000"/>
                </a:ln>
                <a:effectLst/>
              </p:spPr>
              <p:txBody>
                <a:bodyPr wrap="square" lIns="91440" rIns="0"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en-US" sz="1200" b="1" i="0" u="none" strike="noStrike" kern="0" cap="none" spc="0" normalizeH="0" baseline="0" noProof="0" dirty="0">
                      <a:ln>
                        <a:noFill/>
                      </a:ln>
                      <a:solidFill>
                        <a:srgbClr val="3F3F3F"/>
                      </a:solidFill>
                      <a:effectLst/>
                      <a:uLnTx/>
                      <a:uFillTx/>
                      <a:latin typeface="Calibri"/>
                      <a:ea typeface="+mn-ea"/>
                      <a:cs typeface="+mn-cs"/>
                    </a:rPr>
                    <a:t>PHASE 2: </a:t>
                  </a:r>
                  <a:br>
                    <a:rPr kumimoji="0" lang="en-US" sz="1200" b="1" i="0" u="none" strike="noStrike" kern="0" cap="none" spc="0" normalizeH="0" baseline="0" noProof="0" dirty="0">
                      <a:ln>
                        <a:noFill/>
                      </a:ln>
                      <a:solidFill>
                        <a:prstClr val="black"/>
                      </a:solidFill>
                      <a:effectLst/>
                      <a:uLnTx/>
                      <a:uFillTx/>
                      <a:latin typeface="Calibri"/>
                      <a:ea typeface="+mn-ea"/>
                      <a:cs typeface="+mn-cs"/>
                    </a:rPr>
                  </a:br>
                  <a:r>
                    <a:rPr kumimoji="0" lang="en-US" sz="1200" b="1" i="0" u="none" strike="noStrike" kern="0" cap="all" spc="0" normalizeH="0" noProof="0" dirty="0">
                      <a:ln>
                        <a:noFill/>
                      </a:ln>
                      <a:solidFill>
                        <a:prstClr val="black"/>
                      </a:solidFill>
                      <a:effectLst/>
                      <a:uLnTx/>
                      <a:uFillTx/>
                      <a:latin typeface="Calibri"/>
                      <a:ea typeface="+mn-ea"/>
                      <a:cs typeface="+mn-cs"/>
                    </a:rPr>
                    <a:t>Managing </a:t>
                  </a:r>
                  <a:br>
                    <a:rPr kumimoji="0" lang="en-US" sz="1200" b="1" i="0" u="none" strike="noStrike" kern="0" cap="all" spc="0" normalizeH="0" noProof="0" dirty="0">
                      <a:ln>
                        <a:noFill/>
                      </a:ln>
                      <a:solidFill>
                        <a:prstClr val="black"/>
                      </a:solidFill>
                      <a:effectLst/>
                      <a:uLnTx/>
                      <a:uFillTx/>
                      <a:latin typeface="Calibri"/>
                      <a:ea typeface="+mn-ea"/>
                      <a:cs typeface="+mn-cs"/>
                    </a:rPr>
                  </a:br>
                  <a:r>
                    <a:rPr kumimoji="0" lang="en-US" sz="1200" b="1" i="0" u="none" strike="noStrike" kern="0" cap="all" spc="0" normalizeH="0" noProof="0" dirty="0">
                      <a:ln>
                        <a:noFill/>
                      </a:ln>
                      <a:solidFill>
                        <a:prstClr val="black"/>
                      </a:solidFill>
                      <a:effectLst/>
                      <a:uLnTx/>
                      <a:uFillTx/>
                      <a:latin typeface="Calibri"/>
                      <a:ea typeface="+mn-ea"/>
                      <a:cs typeface="+mn-cs"/>
                    </a:rPr>
                    <a:t>Change</a:t>
                  </a:r>
                </a:p>
              </p:txBody>
            </p:sp>
            <p:sp>
              <p:nvSpPr>
                <p:cNvPr id="73" name="Pentagon 18"/>
                <p:cNvSpPr/>
                <p:nvPr/>
              </p:nvSpPr>
              <p:spPr>
                <a:xfrm>
                  <a:off x="3235726" y="4692972"/>
                  <a:ext cx="2048743" cy="736298"/>
                </a:xfrm>
                <a:prstGeom prst="homePlate">
                  <a:avLst/>
                </a:prstGeom>
                <a:solidFill>
                  <a:srgbClr val="CDCDCD"/>
                </a:solidFill>
                <a:ln w="38100" cap="flat" cmpd="sng" algn="ctr">
                  <a:noFill/>
                  <a:prstDash val="solid"/>
                  <a:miter lim="800000"/>
                </a:ln>
                <a:effectLst/>
              </p:spPr>
              <p:txBody>
                <a:bodyPr wrap="square" lIns="182880" rIns="182880"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en-US" sz="1200" b="1" i="0" u="none" strike="noStrike" kern="0" cap="none" spc="0" normalizeH="0" baseline="0" noProof="0" dirty="0">
                      <a:ln>
                        <a:noFill/>
                      </a:ln>
                      <a:solidFill>
                        <a:srgbClr val="3F3F3F"/>
                      </a:solidFill>
                      <a:effectLst/>
                      <a:uLnTx/>
                      <a:uFillTx/>
                      <a:latin typeface="Calibri"/>
                      <a:ea typeface="+mn-ea"/>
                      <a:cs typeface="+mn-cs"/>
                    </a:rPr>
                    <a:t>PHASE 1: </a:t>
                  </a:r>
                  <a:br>
                    <a:rPr kumimoji="0" lang="en-US" sz="1200" b="1" i="0" u="none" strike="noStrike" kern="0" cap="none" spc="0" normalizeH="0" baseline="0" noProof="0" dirty="0">
                      <a:ln>
                        <a:noFill/>
                      </a:ln>
                      <a:solidFill>
                        <a:prstClr val="black"/>
                      </a:solidFill>
                      <a:effectLst/>
                      <a:uLnTx/>
                      <a:uFillTx/>
                      <a:latin typeface="Calibri"/>
                      <a:ea typeface="+mn-ea"/>
                      <a:cs typeface="+mn-cs"/>
                    </a:rPr>
                  </a:br>
                  <a:r>
                    <a:rPr kumimoji="0" lang="en-US" sz="1200" b="1" i="0" u="none" strike="noStrike" kern="0" cap="all" spc="0" normalizeH="0" noProof="0" dirty="0">
                      <a:ln>
                        <a:noFill/>
                      </a:ln>
                      <a:solidFill>
                        <a:prstClr val="black"/>
                      </a:solidFill>
                      <a:effectLst/>
                      <a:uLnTx/>
                      <a:uFillTx/>
                      <a:latin typeface="Calibri"/>
                      <a:ea typeface="+mn-ea"/>
                      <a:cs typeface="+mn-cs"/>
                    </a:rPr>
                    <a:t>Preparing </a:t>
                  </a:r>
                  <a:br>
                    <a:rPr kumimoji="0" lang="en-US" sz="1200" b="1" i="0" u="none" strike="noStrike" kern="0" cap="all" spc="0" normalizeH="0" noProof="0" dirty="0">
                      <a:ln>
                        <a:noFill/>
                      </a:ln>
                      <a:solidFill>
                        <a:prstClr val="black"/>
                      </a:solidFill>
                      <a:effectLst/>
                      <a:uLnTx/>
                      <a:uFillTx/>
                      <a:latin typeface="Calibri"/>
                      <a:ea typeface="+mn-ea"/>
                      <a:cs typeface="+mn-cs"/>
                    </a:rPr>
                  </a:br>
                  <a:r>
                    <a:rPr kumimoji="0" lang="en-US" sz="1200" b="1" i="0" u="none" strike="noStrike" kern="0" cap="all" spc="0" normalizeH="0" noProof="0" dirty="0">
                      <a:ln>
                        <a:noFill/>
                      </a:ln>
                      <a:solidFill>
                        <a:prstClr val="black"/>
                      </a:solidFill>
                      <a:effectLst/>
                      <a:uLnTx/>
                      <a:uFillTx/>
                      <a:latin typeface="Calibri"/>
                      <a:ea typeface="+mn-ea"/>
                      <a:cs typeface="+mn-cs"/>
                    </a:rPr>
                    <a:t>for Change</a:t>
                  </a:r>
                </a:p>
              </p:txBody>
            </p:sp>
          </p:grpSp>
          <p:grpSp>
            <p:nvGrpSpPr>
              <p:cNvPr id="59" name="Group 58"/>
              <p:cNvGrpSpPr/>
              <p:nvPr/>
            </p:nvGrpSpPr>
            <p:grpSpPr>
              <a:xfrm>
                <a:off x="7379309" y="2441278"/>
                <a:ext cx="1700263" cy="3172889"/>
                <a:chOff x="5014195" y="2462543"/>
                <a:chExt cx="1716575" cy="3172889"/>
              </a:xfrm>
            </p:grpSpPr>
            <p:sp>
              <p:nvSpPr>
                <p:cNvPr id="69" name="Rectangle 68"/>
                <p:cNvSpPr/>
                <p:nvPr/>
              </p:nvSpPr>
              <p:spPr>
                <a:xfrm>
                  <a:off x="5014195" y="2462543"/>
                  <a:ext cx="1716575" cy="2069673"/>
                </a:xfrm>
                <a:prstGeom prst="rect">
                  <a:avLst/>
                </a:prstGeom>
                <a:solidFill>
                  <a:sysClr val="window" lastClr="FFFFFF"/>
                </a:solidFill>
                <a:ln w="12700" cap="flat" cmpd="sng" algn="ctr">
                  <a:solidFill>
                    <a:srgbClr val="8C9696"/>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500"/>
                    </a:spcAft>
                    <a:buClrTx/>
                    <a:buSzTx/>
                    <a:buFontTx/>
                    <a:buNone/>
                    <a:tabLst/>
                    <a:defRPr/>
                  </a:pPr>
                  <a:r>
                    <a:rPr kumimoji="0" lang="en-US" sz="1200" b="1" i="0" u="none" strike="noStrike" kern="0" cap="none" spc="0" normalizeH="0" baseline="0" noProof="0" dirty="0">
                      <a:ln>
                        <a:noFill/>
                      </a:ln>
                      <a:solidFill>
                        <a:srgbClr val="667070"/>
                      </a:solidFill>
                      <a:effectLst/>
                      <a:uLnTx/>
                      <a:uFillTx/>
                      <a:latin typeface="Calibri"/>
                      <a:ea typeface="+mn-ea"/>
                      <a:cs typeface="+mn-cs"/>
                    </a:rPr>
                    <a:t>Communications Plan</a:t>
                  </a:r>
                </a:p>
                <a:p>
                  <a:pPr marL="0" marR="0" lvl="0" indent="0" algn="ctr" defTabSz="457200" eaLnBrk="1" fontAlgn="auto" latinLnBrk="0" hangingPunct="1">
                    <a:lnSpc>
                      <a:spcPct val="100000"/>
                    </a:lnSpc>
                    <a:spcBef>
                      <a:spcPts val="0"/>
                    </a:spcBef>
                    <a:spcAft>
                      <a:spcPts val="500"/>
                    </a:spcAft>
                    <a:buClrTx/>
                    <a:buSzTx/>
                    <a:buFontTx/>
                    <a:buNone/>
                    <a:tabLst/>
                    <a:defRPr/>
                  </a:pPr>
                  <a:r>
                    <a:rPr kumimoji="0" lang="en-US" sz="1200" b="1" i="0" u="none" strike="noStrike" kern="0" cap="none" spc="0" normalizeH="0" baseline="0" noProof="0" dirty="0">
                      <a:ln>
                        <a:noFill/>
                      </a:ln>
                      <a:solidFill>
                        <a:srgbClr val="667070"/>
                      </a:solidFill>
                      <a:effectLst/>
                      <a:uLnTx/>
                      <a:uFillTx/>
                      <a:latin typeface="Calibri"/>
                      <a:ea typeface="+mn-ea"/>
                      <a:cs typeface="+mn-cs"/>
                    </a:rPr>
                    <a:t>Sponsor Roadmap</a:t>
                  </a:r>
                </a:p>
                <a:p>
                  <a:pPr marL="0" marR="0" lvl="0" indent="0" algn="ctr" defTabSz="457200" eaLnBrk="1" fontAlgn="auto" latinLnBrk="0" hangingPunct="1">
                    <a:lnSpc>
                      <a:spcPct val="100000"/>
                    </a:lnSpc>
                    <a:spcBef>
                      <a:spcPts val="0"/>
                    </a:spcBef>
                    <a:spcAft>
                      <a:spcPts val="500"/>
                    </a:spcAft>
                    <a:buClrTx/>
                    <a:buSzTx/>
                    <a:buFontTx/>
                    <a:buNone/>
                    <a:tabLst/>
                    <a:defRPr/>
                  </a:pPr>
                  <a:r>
                    <a:rPr kumimoji="0" lang="en-US" sz="1200" b="1" i="0" u="none" strike="noStrike" kern="0" cap="none" spc="0" normalizeH="0" baseline="0" noProof="0" dirty="0">
                      <a:ln>
                        <a:noFill/>
                      </a:ln>
                      <a:solidFill>
                        <a:srgbClr val="667070"/>
                      </a:solidFill>
                      <a:effectLst/>
                      <a:uLnTx/>
                      <a:uFillTx/>
                      <a:latin typeface="Calibri"/>
                      <a:ea typeface="+mn-ea"/>
                      <a:cs typeface="+mn-cs"/>
                    </a:rPr>
                    <a:t>Coaching Plan</a:t>
                  </a:r>
                </a:p>
                <a:p>
                  <a:pPr marL="0" marR="0" lvl="0" indent="0" algn="ctr" defTabSz="457200" eaLnBrk="1" fontAlgn="auto" latinLnBrk="0" hangingPunct="1">
                    <a:lnSpc>
                      <a:spcPct val="100000"/>
                    </a:lnSpc>
                    <a:spcBef>
                      <a:spcPts val="0"/>
                    </a:spcBef>
                    <a:spcAft>
                      <a:spcPts val="500"/>
                    </a:spcAft>
                    <a:buClrTx/>
                    <a:buSzTx/>
                    <a:buFontTx/>
                    <a:buNone/>
                    <a:tabLst/>
                    <a:defRPr/>
                  </a:pPr>
                  <a:r>
                    <a:rPr kumimoji="0" lang="en-US" sz="1200" b="1" i="0" u="none" strike="noStrike" kern="0" cap="none" spc="0" normalizeH="0" baseline="0" noProof="0" dirty="0">
                      <a:ln>
                        <a:noFill/>
                      </a:ln>
                      <a:solidFill>
                        <a:srgbClr val="667070"/>
                      </a:solidFill>
                      <a:effectLst/>
                      <a:uLnTx/>
                      <a:uFillTx/>
                      <a:latin typeface="Calibri"/>
                      <a:ea typeface="+mn-ea"/>
                      <a:cs typeface="+mn-cs"/>
                    </a:rPr>
                    <a:t>Training Plan</a:t>
                  </a:r>
                </a:p>
                <a:p>
                  <a:pPr marL="0" marR="0" lvl="0" indent="0" algn="ctr" defTabSz="457200" eaLnBrk="1" fontAlgn="auto" latinLnBrk="0" hangingPunct="1">
                    <a:lnSpc>
                      <a:spcPct val="100000"/>
                    </a:lnSpc>
                    <a:spcBef>
                      <a:spcPts val="0"/>
                    </a:spcBef>
                    <a:spcAft>
                      <a:spcPts val="500"/>
                    </a:spcAft>
                    <a:buClrTx/>
                    <a:buSzTx/>
                    <a:buFontTx/>
                    <a:buNone/>
                    <a:tabLst/>
                    <a:defRPr/>
                  </a:pPr>
                  <a:r>
                    <a:rPr kumimoji="0" lang="en-US" sz="1200" b="1" i="0" u="none" strike="noStrike" kern="0" cap="none" spc="0" normalizeH="0" baseline="0" noProof="0" dirty="0">
                      <a:ln>
                        <a:noFill/>
                      </a:ln>
                      <a:solidFill>
                        <a:srgbClr val="667070"/>
                      </a:solidFill>
                      <a:effectLst/>
                      <a:uLnTx/>
                      <a:uFillTx/>
                      <a:latin typeface="Calibri"/>
                      <a:ea typeface="+mn-ea"/>
                      <a:cs typeface="+mn-cs"/>
                    </a:rPr>
                    <a:t>Resistance Mgmt Plan</a:t>
                  </a:r>
                </a:p>
              </p:txBody>
            </p:sp>
            <p:sp>
              <p:nvSpPr>
                <p:cNvPr id="70" name="Rectangle 69"/>
                <p:cNvSpPr/>
                <p:nvPr/>
              </p:nvSpPr>
              <p:spPr>
                <a:xfrm>
                  <a:off x="5014195" y="4668975"/>
                  <a:ext cx="1716575" cy="966457"/>
                </a:xfrm>
                <a:prstGeom prst="rect">
                  <a:avLst/>
                </a:prstGeom>
                <a:solidFill>
                  <a:sysClr val="window" lastClr="FFFFFF"/>
                </a:solidFill>
                <a:ln w="12700" cap="flat" cmpd="sng" algn="ctr">
                  <a:solidFill>
                    <a:srgbClr val="8C9696"/>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500"/>
                    </a:spcAft>
                    <a:buClrTx/>
                    <a:buSzTx/>
                    <a:buFontTx/>
                    <a:buNone/>
                    <a:tabLst/>
                    <a:defRPr/>
                  </a:pPr>
                  <a:r>
                    <a:rPr kumimoji="0" lang="en-US" sz="1200" b="1" i="0" u="none" strike="noStrike" kern="0" cap="none" spc="0" normalizeH="0" baseline="0" noProof="0" dirty="0">
                      <a:ln>
                        <a:noFill/>
                      </a:ln>
                      <a:solidFill>
                        <a:srgbClr val="667070"/>
                      </a:solidFill>
                      <a:effectLst/>
                      <a:uLnTx/>
                      <a:uFillTx/>
                      <a:latin typeface="Calibri"/>
                      <a:ea typeface="+mn-ea"/>
                      <a:cs typeface="+mn-cs"/>
                    </a:rPr>
                    <a:t>Integration into </a:t>
                  </a:r>
                  <a:br>
                    <a:rPr kumimoji="0" lang="en-US" sz="1200" b="1" i="0" u="none" strike="noStrike" kern="0" cap="none" spc="0" normalizeH="0" baseline="0" noProof="0" dirty="0">
                      <a:ln>
                        <a:noFill/>
                      </a:ln>
                      <a:solidFill>
                        <a:srgbClr val="667070"/>
                      </a:solidFill>
                      <a:effectLst/>
                      <a:uLnTx/>
                      <a:uFillTx/>
                      <a:latin typeface="Calibri"/>
                      <a:ea typeface="+mn-ea"/>
                      <a:cs typeface="+mn-cs"/>
                    </a:rPr>
                  </a:br>
                  <a:r>
                    <a:rPr kumimoji="0" lang="en-US" sz="1200" b="1" i="0" u="none" strike="noStrike" kern="0" cap="none" spc="0" normalizeH="0" baseline="0" noProof="0" dirty="0">
                      <a:ln>
                        <a:noFill/>
                      </a:ln>
                      <a:solidFill>
                        <a:srgbClr val="667070"/>
                      </a:solidFill>
                      <a:effectLst/>
                      <a:uLnTx/>
                      <a:uFillTx/>
                      <a:latin typeface="Calibri"/>
                      <a:ea typeface="+mn-ea"/>
                      <a:cs typeface="+mn-cs"/>
                    </a:rPr>
                    <a:t>Project Management Plan</a:t>
                  </a:r>
                </a:p>
              </p:txBody>
            </p:sp>
          </p:grpSp>
          <p:grpSp>
            <p:nvGrpSpPr>
              <p:cNvPr id="60" name="Group 59"/>
              <p:cNvGrpSpPr/>
              <p:nvPr/>
            </p:nvGrpSpPr>
            <p:grpSpPr>
              <a:xfrm>
                <a:off x="9218111" y="2441278"/>
                <a:ext cx="1701523" cy="3176109"/>
                <a:chOff x="6847040" y="2462543"/>
                <a:chExt cx="1716575" cy="3176109"/>
              </a:xfrm>
            </p:grpSpPr>
            <p:sp>
              <p:nvSpPr>
                <p:cNvPr id="66" name="Rectangle 65"/>
                <p:cNvSpPr/>
                <p:nvPr/>
              </p:nvSpPr>
              <p:spPr>
                <a:xfrm>
                  <a:off x="6847040" y="2462543"/>
                  <a:ext cx="1716575" cy="966457"/>
                </a:xfrm>
                <a:prstGeom prst="rect">
                  <a:avLst/>
                </a:prstGeom>
                <a:solidFill>
                  <a:sysClr val="window" lastClr="FFFFFF"/>
                </a:solidFill>
                <a:ln w="12700" cap="flat" cmpd="sng" algn="ctr">
                  <a:solidFill>
                    <a:srgbClr val="8C9696"/>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600"/>
                    </a:spcAft>
                    <a:buClrTx/>
                    <a:buSzTx/>
                    <a:buFontTx/>
                    <a:buNone/>
                    <a:tabLst/>
                    <a:defRPr/>
                  </a:pPr>
                  <a:r>
                    <a:rPr kumimoji="0" lang="en-US" sz="1200" b="1" i="0" u="none" strike="noStrike" kern="0" cap="none" spc="0" normalizeH="0" baseline="0" noProof="0" dirty="0">
                      <a:ln>
                        <a:noFill/>
                      </a:ln>
                      <a:solidFill>
                        <a:srgbClr val="667070"/>
                      </a:solidFill>
                      <a:effectLst/>
                      <a:uLnTx/>
                      <a:uFillTx/>
                      <a:latin typeface="Calibri"/>
                      <a:ea typeface="+mn-ea"/>
                      <a:cs typeface="+mn-cs"/>
                    </a:rPr>
                    <a:t>Adoption, Usage Measurement</a:t>
                  </a:r>
                </a:p>
              </p:txBody>
            </p:sp>
            <p:sp>
              <p:nvSpPr>
                <p:cNvPr id="67" name="Rectangle 66"/>
                <p:cNvSpPr/>
                <p:nvPr/>
              </p:nvSpPr>
              <p:spPr>
                <a:xfrm>
                  <a:off x="6847040" y="3563496"/>
                  <a:ext cx="1716575" cy="966457"/>
                </a:xfrm>
                <a:prstGeom prst="rect">
                  <a:avLst/>
                </a:prstGeom>
                <a:solidFill>
                  <a:sysClr val="window" lastClr="FFFFFF"/>
                </a:solidFill>
                <a:ln w="12700" cap="flat" cmpd="sng" algn="ctr">
                  <a:solidFill>
                    <a:srgbClr val="8C9696"/>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400"/>
                    </a:spcAft>
                    <a:buClrTx/>
                    <a:buSzTx/>
                    <a:buFontTx/>
                    <a:buNone/>
                    <a:tabLst/>
                    <a:defRPr/>
                  </a:pPr>
                  <a:r>
                    <a:rPr kumimoji="0" lang="en-US" sz="1200" b="1" i="0" u="none" strike="noStrike" kern="0" cap="none" spc="0" normalizeH="0" baseline="0" noProof="0" dirty="0">
                      <a:ln>
                        <a:noFill/>
                      </a:ln>
                      <a:solidFill>
                        <a:srgbClr val="667070"/>
                      </a:solidFill>
                      <a:effectLst/>
                      <a:uLnTx/>
                      <a:uFillTx/>
                      <a:latin typeface="Calibri"/>
                      <a:ea typeface="+mn-ea"/>
                      <a:cs typeface="+mn-cs"/>
                    </a:rPr>
                    <a:t>Sustainment</a:t>
                  </a:r>
                </a:p>
                <a:p>
                  <a:pPr marL="0" marR="0" lvl="0" indent="0" algn="ctr" defTabSz="457200" eaLnBrk="1" fontAlgn="auto" latinLnBrk="0" hangingPunct="1">
                    <a:lnSpc>
                      <a:spcPct val="100000"/>
                    </a:lnSpc>
                    <a:spcBef>
                      <a:spcPts val="0"/>
                    </a:spcBef>
                    <a:spcAft>
                      <a:spcPts val="400"/>
                    </a:spcAft>
                    <a:buClrTx/>
                    <a:buSzTx/>
                    <a:buFontTx/>
                    <a:buNone/>
                    <a:tabLst/>
                    <a:defRPr/>
                  </a:pPr>
                  <a:r>
                    <a:rPr lang="en-US" sz="1200" b="1" kern="0" dirty="0">
                      <a:solidFill>
                        <a:srgbClr val="667070"/>
                      </a:solidFill>
                      <a:latin typeface="Calibri"/>
                    </a:rPr>
                    <a:t>Compliance</a:t>
                  </a:r>
                </a:p>
                <a:p>
                  <a:pPr marL="0" marR="0" lvl="0" indent="0" algn="ctr" defTabSz="457200" eaLnBrk="1" fontAlgn="auto" latinLnBrk="0" hangingPunct="1">
                    <a:lnSpc>
                      <a:spcPct val="100000"/>
                    </a:lnSpc>
                    <a:spcBef>
                      <a:spcPts val="0"/>
                    </a:spcBef>
                    <a:spcAft>
                      <a:spcPts val="400"/>
                    </a:spcAft>
                    <a:buClrTx/>
                    <a:buSzTx/>
                    <a:buFontTx/>
                    <a:buNone/>
                    <a:tabLst/>
                    <a:defRPr/>
                  </a:pPr>
                  <a:r>
                    <a:rPr kumimoji="0" lang="en-US" sz="1200" b="1" i="0" u="none" strike="noStrike" kern="0" cap="none" spc="0" normalizeH="0" baseline="0" noProof="0" dirty="0">
                      <a:ln>
                        <a:noFill/>
                      </a:ln>
                      <a:solidFill>
                        <a:srgbClr val="667070"/>
                      </a:solidFill>
                      <a:effectLst/>
                      <a:uLnTx/>
                      <a:uFillTx/>
                      <a:latin typeface="Calibri"/>
                      <a:ea typeface="+mn-ea"/>
                      <a:cs typeface="+mn-cs"/>
                    </a:rPr>
                    <a:t>Corrective Action</a:t>
                  </a:r>
                </a:p>
              </p:txBody>
            </p:sp>
            <p:sp>
              <p:nvSpPr>
                <p:cNvPr id="68" name="Rectangle 67"/>
                <p:cNvSpPr/>
                <p:nvPr/>
              </p:nvSpPr>
              <p:spPr>
                <a:xfrm>
                  <a:off x="6847040" y="4672195"/>
                  <a:ext cx="1716575" cy="966457"/>
                </a:xfrm>
                <a:prstGeom prst="rect">
                  <a:avLst/>
                </a:prstGeom>
                <a:solidFill>
                  <a:sysClr val="window" lastClr="FFFFFF"/>
                </a:solidFill>
                <a:ln w="12700" cap="flat" cmpd="sng" algn="ctr">
                  <a:solidFill>
                    <a:srgbClr val="8C9696"/>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400"/>
                    </a:spcAft>
                    <a:buClrTx/>
                    <a:buSzTx/>
                    <a:buFontTx/>
                    <a:buNone/>
                    <a:tabLst/>
                    <a:defRPr/>
                  </a:pPr>
                  <a:r>
                    <a:rPr kumimoji="0" lang="en-US" sz="1200" b="1" i="0" u="none" strike="noStrike" kern="0" cap="none" spc="0" normalizeH="0" baseline="0" noProof="0" dirty="0">
                      <a:ln>
                        <a:noFill/>
                      </a:ln>
                      <a:solidFill>
                        <a:srgbClr val="667070"/>
                      </a:solidFill>
                      <a:effectLst/>
                      <a:uLnTx/>
                      <a:uFillTx/>
                      <a:latin typeface="Calibri"/>
                      <a:ea typeface="+mn-ea"/>
                      <a:cs typeface="+mn-cs"/>
                    </a:rPr>
                    <a:t>Recognition </a:t>
                  </a:r>
                </a:p>
                <a:p>
                  <a:pPr marL="0" marR="0" lvl="0" indent="0" algn="ctr" defTabSz="457200" eaLnBrk="1" fontAlgn="auto" latinLnBrk="0" hangingPunct="1">
                    <a:lnSpc>
                      <a:spcPct val="100000"/>
                    </a:lnSpc>
                    <a:spcBef>
                      <a:spcPts val="0"/>
                    </a:spcBef>
                    <a:spcAft>
                      <a:spcPts val="400"/>
                    </a:spcAft>
                    <a:buClrTx/>
                    <a:buSzTx/>
                    <a:buFontTx/>
                    <a:buNone/>
                    <a:tabLst/>
                    <a:defRPr/>
                  </a:pPr>
                  <a:r>
                    <a:rPr lang="en-US" sz="1200" b="1" kern="0" dirty="0">
                      <a:solidFill>
                        <a:srgbClr val="667070"/>
                      </a:solidFill>
                      <a:latin typeface="Calibri"/>
                    </a:rPr>
                    <a:t>Success Celebrations</a:t>
                  </a:r>
                </a:p>
                <a:p>
                  <a:pPr marL="0" marR="0" lvl="0" indent="0" algn="ctr" defTabSz="457200" eaLnBrk="1" fontAlgn="auto" latinLnBrk="0" hangingPunct="1">
                    <a:lnSpc>
                      <a:spcPct val="100000"/>
                    </a:lnSpc>
                    <a:spcBef>
                      <a:spcPts val="0"/>
                    </a:spcBef>
                    <a:spcAft>
                      <a:spcPts val="400"/>
                    </a:spcAft>
                    <a:buClrTx/>
                    <a:buSzTx/>
                    <a:buFontTx/>
                    <a:buNone/>
                    <a:tabLst/>
                    <a:defRPr/>
                  </a:pPr>
                  <a:r>
                    <a:rPr lang="en-US" sz="1200" b="1" kern="0" dirty="0">
                      <a:solidFill>
                        <a:srgbClr val="667070"/>
                      </a:solidFill>
                      <a:latin typeface="Calibri"/>
                    </a:rPr>
                    <a:t>Lessons Learned</a:t>
                  </a:r>
                  <a:endParaRPr kumimoji="0" lang="en-US" sz="1200" b="1" i="0" u="none" strike="noStrike" kern="0" cap="none" spc="0" normalizeH="0" baseline="0" noProof="0" dirty="0">
                    <a:ln>
                      <a:noFill/>
                    </a:ln>
                    <a:solidFill>
                      <a:srgbClr val="667070"/>
                    </a:solidFill>
                    <a:effectLst/>
                    <a:uLnTx/>
                    <a:uFillTx/>
                    <a:latin typeface="Calibri"/>
                  </a:endParaRPr>
                </a:p>
              </p:txBody>
            </p:sp>
          </p:grpSp>
          <p:grpSp>
            <p:nvGrpSpPr>
              <p:cNvPr id="61" name="Group 60">
                <a:extLst>
                  <a:ext uri="{FF2B5EF4-FFF2-40B4-BE49-F238E27FC236}">
                    <a16:creationId xmlns:a16="http://schemas.microsoft.com/office/drawing/2014/main" id="{6430545D-0DE1-4B5E-B54D-5B92A7E67D6F}"/>
                  </a:ext>
                </a:extLst>
              </p:cNvPr>
              <p:cNvGrpSpPr/>
              <p:nvPr/>
            </p:nvGrpSpPr>
            <p:grpSpPr>
              <a:xfrm>
                <a:off x="5557727" y="2441278"/>
                <a:ext cx="1683043" cy="3176109"/>
                <a:chOff x="3181350" y="2462543"/>
                <a:chExt cx="1716575" cy="3176109"/>
              </a:xfrm>
            </p:grpSpPr>
            <p:grpSp>
              <p:nvGrpSpPr>
                <p:cNvPr id="62" name="Group 61"/>
                <p:cNvGrpSpPr/>
                <p:nvPr/>
              </p:nvGrpSpPr>
              <p:grpSpPr>
                <a:xfrm>
                  <a:off x="3181350" y="2462543"/>
                  <a:ext cx="1716575" cy="2069673"/>
                  <a:chOff x="3181350" y="2462543"/>
                  <a:chExt cx="1716575" cy="2069673"/>
                </a:xfrm>
              </p:grpSpPr>
              <p:sp>
                <p:nvSpPr>
                  <p:cNvPr id="64" name="Rectangle 63"/>
                  <p:cNvSpPr/>
                  <p:nvPr/>
                </p:nvSpPr>
                <p:spPr>
                  <a:xfrm>
                    <a:off x="3181350" y="2462543"/>
                    <a:ext cx="1716575" cy="966457"/>
                  </a:xfrm>
                  <a:prstGeom prst="rect">
                    <a:avLst/>
                  </a:prstGeom>
                  <a:solidFill>
                    <a:sysClr val="window" lastClr="FFFFFF"/>
                  </a:solidFill>
                  <a:ln w="12700" cap="flat" cmpd="sng" algn="ctr">
                    <a:solidFill>
                      <a:srgbClr val="7C8888"/>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600"/>
                      </a:spcAft>
                      <a:buClrTx/>
                      <a:buSzTx/>
                      <a:buFontTx/>
                      <a:buNone/>
                      <a:tabLst/>
                      <a:defRPr/>
                    </a:pPr>
                    <a:r>
                      <a:rPr kumimoji="0" lang="en-US" sz="1200" b="1" i="0" u="none" strike="noStrike" kern="0" cap="none" spc="0" normalizeH="0" baseline="0" noProof="0" dirty="0">
                        <a:ln>
                          <a:noFill/>
                        </a:ln>
                        <a:solidFill>
                          <a:srgbClr val="667070"/>
                        </a:solidFill>
                        <a:effectLst/>
                        <a:uLnTx/>
                        <a:uFillTx/>
                        <a:latin typeface="Calibri"/>
                        <a:ea typeface="+mn-ea"/>
                        <a:cs typeface="+mn-cs"/>
                      </a:rPr>
                      <a:t>Change Management Strategy</a:t>
                    </a:r>
                  </a:p>
                </p:txBody>
              </p:sp>
              <p:sp>
                <p:nvSpPr>
                  <p:cNvPr id="65" name="Rectangle 64"/>
                  <p:cNvSpPr/>
                  <p:nvPr/>
                </p:nvSpPr>
                <p:spPr>
                  <a:xfrm>
                    <a:off x="3181350" y="3565759"/>
                    <a:ext cx="1716575" cy="966457"/>
                  </a:xfrm>
                  <a:prstGeom prst="rect">
                    <a:avLst/>
                  </a:prstGeom>
                  <a:solidFill>
                    <a:sysClr val="window" lastClr="FFFFFF"/>
                  </a:solidFill>
                  <a:ln w="12700" cap="flat" cmpd="sng" algn="ctr">
                    <a:solidFill>
                      <a:srgbClr val="8C9696"/>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600"/>
                      </a:spcAft>
                      <a:buClrTx/>
                      <a:buSzTx/>
                      <a:buFontTx/>
                      <a:buNone/>
                      <a:tabLst/>
                      <a:defRPr/>
                    </a:pPr>
                    <a:r>
                      <a:rPr kumimoji="0" lang="en-US" sz="1200" b="1" i="0" u="none" strike="noStrike" kern="0" cap="none" spc="0" normalizeH="0" baseline="0" noProof="0" dirty="0">
                        <a:ln>
                          <a:noFill/>
                        </a:ln>
                        <a:solidFill>
                          <a:srgbClr val="667070"/>
                        </a:solidFill>
                        <a:effectLst/>
                        <a:uLnTx/>
                        <a:uFillTx/>
                        <a:latin typeface="Calibri"/>
                        <a:ea typeface="+mn-ea"/>
                        <a:cs typeface="+mn-cs"/>
                      </a:rPr>
                      <a:t>Readiness </a:t>
                    </a:r>
                    <a:br>
                      <a:rPr kumimoji="0" lang="en-US" sz="1200" b="1" i="0" u="none" strike="noStrike" kern="0" cap="none" spc="0" normalizeH="0" baseline="0" noProof="0" dirty="0">
                        <a:ln>
                          <a:noFill/>
                        </a:ln>
                        <a:solidFill>
                          <a:srgbClr val="667070"/>
                        </a:solidFill>
                        <a:effectLst/>
                        <a:uLnTx/>
                        <a:uFillTx/>
                        <a:latin typeface="Calibri"/>
                        <a:ea typeface="+mn-ea"/>
                        <a:cs typeface="+mn-cs"/>
                      </a:rPr>
                    </a:br>
                    <a:r>
                      <a:rPr kumimoji="0" lang="en-US" sz="1200" b="1" i="0" u="none" strike="noStrike" kern="0" cap="none" spc="0" normalizeH="0" baseline="0" noProof="0" dirty="0">
                        <a:ln>
                          <a:noFill/>
                        </a:ln>
                        <a:solidFill>
                          <a:srgbClr val="667070"/>
                        </a:solidFill>
                        <a:effectLst/>
                        <a:uLnTx/>
                        <a:uFillTx/>
                        <a:latin typeface="Calibri"/>
                        <a:ea typeface="+mn-ea"/>
                        <a:cs typeface="+mn-cs"/>
                      </a:rPr>
                      <a:t>Assessments</a:t>
                    </a:r>
                  </a:p>
                </p:txBody>
              </p:sp>
            </p:grpSp>
            <p:sp>
              <p:nvSpPr>
                <p:cNvPr id="63" name="Rectangle 62"/>
                <p:cNvSpPr/>
                <p:nvPr/>
              </p:nvSpPr>
              <p:spPr>
                <a:xfrm>
                  <a:off x="3181350" y="4672195"/>
                  <a:ext cx="1716575" cy="966457"/>
                </a:xfrm>
                <a:prstGeom prst="rect">
                  <a:avLst/>
                </a:prstGeom>
                <a:solidFill>
                  <a:sysClr val="window" lastClr="FFFFFF"/>
                </a:solidFill>
                <a:ln w="12700" cap="flat" cmpd="sng" algn="ctr">
                  <a:solidFill>
                    <a:srgbClr val="667070"/>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600"/>
                    </a:spcAft>
                    <a:buClrTx/>
                    <a:buSzTx/>
                    <a:buFontTx/>
                    <a:buNone/>
                    <a:tabLst/>
                    <a:defRPr/>
                  </a:pPr>
                  <a:r>
                    <a:rPr kumimoji="0" lang="en-US" sz="1200" b="1" i="0" u="none" strike="noStrike" kern="0" cap="none" spc="0" normalizeH="0" baseline="0" noProof="0" dirty="0">
                      <a:ln>
                        <a:noFill/>
                      </a:ln>
                      <a:solidFill>
                        <a:srgbClr val="667070"/>
                      </a:solidFill>
                      <a:effectLst/>
                      <a:uLnTx/>
                      <a:uFillTx/>
                      <a:latin typeface="Calibri"/>
                      <a:ea typeface="+mn-ea"/>
                      <a:cs typeface="+mn-cs"/>
                    </a:rPr>
                    <a:t>Prepare Change Team and Identify Sponsors</a:t>
                  </a:r>
                </a:p>
              </p:txBody>
            </p:sp>
          </p:grpSp>
        </p:grpSp>
        <p:sp>
          <p:nvSpPr>
            <p:cNvPr id="57" name="Rectangle 56"/>
            <p:cNvSpPr/>
            <p:nvPr/>
          </p:nvSpPr>
          <p:spPr>
            <a:xfrm>
              <a:off x="1135715" y="3756021"/>
              <a:ext cx="4361688" cy="2154436"/>
            </a:xfrm>
            <a:prstGeom prst="rect">
              <a:avLst/>
            </a:prstGeom>
          </p:spPr>
          <p:txBody>
            <a:bodyPr wrap="square">
              <a:spAutoFit/>
            </a:bodyPr>
            <a:lstStyle/>
            <a:p>
              <a:endParaRPr lang="en-US" sz="1400" b="1" dirty="0">
                <a:solidFill>
                  <a:srgbClr val="005374"/>
                </a:solidFill>
              </a:endParaRPr>
            </a:p>
            <a:p>
              <a:r>
                <a:rPr lang="en-US" sz="1500" dirty="0">
                  <a:solidFill>
                    <a:srgbClr val="005374"/>
                  </a:solidFill>
                </a:rPr>
                <a:t>The Prosci </a:t>
              </a:r>
              <a:r>
                <a:rPr lang="en-US" sz="1500" b="1" dirty="0">
                  <a:solidFill>
                    <a:srgbClr val="005374"/>
                  </a:solidFill>
                </a:rPr>
                <a:t>ADKAR</a:t>
              </a:r>
              <a:r>
                <a:rPr lang="en-US" sz="1500" dirty="0">
                  <a:solidFill>
                    <a:srgbClr val="005374"/>
                  </a:solidFill>
                </a:rPr>
                <a:t> change model gives leaders a simple framework for helping people embrace and adopt changes and provides clear goals, outcomes, and common language for change management. The FIS project team is committed to providing individuals with the support they need to move from their current states to their future states.</a:t>
              </a:r>
              <a:endParaRPr lang="en-US" sz="1500" b="1" dirty="0">
                <a:solidFill>
                  <a:srgbClr val="005374"/>
                </a:solidFill>
              </a:endParaRPr>
            </a:p>
          </p:txBody>
        </p:sp>
      </p:grpSp>
    </p:spTree>
    <p:extLst>
      <p:ext uri="{BB962C8B-B14F-4D97-AF65-F5344CB8AC3E}">
        <p14:creationId xmlns:p14="http://schemas.microsoft.com/office/powerpoint/2010/main" val="18454766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p:nvPr/>
        </p:nvPicPr>
        <p:blipFill>
          <a:blip r:embed="rId3">
            <a:extLst>
              <a:ext uri="{28A0092B-C50C-407E-A947-70E740481C1C}">
                <a14:useLocalDpi xmlns:a14="http://schemas.microsoft.com/office/drawing/2010/main" val="0"/>
              </a:ext>
            </a:extLst>
          </a:blip>
          <a:stretch>
            <a:fillRect/>
          </a:stretch>
        </p:blipFill>
        <p:spPr>
          <a:xfrm>
            <a:off x="9507261" y="6113722"/>
            <a:ext cx="2294564" cy="434390"/>
          </a:xfrm>
          <a:prstGeom prst="rect">
            <a:avLst/>
          </a:prstGeom>
        </p:spPr>
      </p:pic>
      <p:grpSp>
        <p:nvGrpSpPr>
          <p:cNvPr id="5" name="Group 4"/>
          <p:cNvGrpSpPr/>
          <p:nvPr/>
        </p:nvGrpSpPr>
        <p:grpSpPr>
          <a:xfrm>
            <a:off x="-14992" y="60040"/>
            <a:ext cx="7306123" cy="924251"/>
            <a:chOff x="0" y="970730"/>
            <a:chExt cx="6744929" cy="846386"/>
          </a:xfrm>
        </p:grpSpPr>
        <p:sp>
          <p:nvSpPr>
            <p:cNvPr id="8" name="Rectangle 7"/>
            <p:cNvSpPr/>
            <p:nvPr/>
          </p:nvSpPr>
          <p:spPr>
            <a:xfrm>
              <a:off x="0" y="1081548"/>
              <a:ext cx="6032475" cy="629265"/>
            </a:xfrm>
            <a:prstGeom prst="rect">
              <a:avLst/>
            </a:prstGeom>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dirty="0"/>
            </a:p>
          </p:txBody>
        </p:sp>
        <p:sp>
          <p:nvSpPr>
            <p:cNvPr id="10" name="TextBox 9"/>
            <p:cNvSpPr txBox="1"/>
            <p:nvPr/>
          </p:nvSpPr>
          <p:spPr>
            <a:xfrm>
              <a:off x="277708" y="970730"/>
              <a:ext cx="1202233" cy="846386"/>
            </a:xfrm>
            <a:prstGeom prst="rect">
              <a:avLst/>
            </a:prstGeom>
            <a:noFill/>
            <a:ln>
              <a:noFill/>
            </a:ln>
          </p:spPr>
          <p:txBody>
            <a:bodyPr wrap="square" tIns="91440" rtlCol="0" anchor="t">
              <a:spAutoFit/>
            </a:bodyPr>
            <a:lstStyle/>
            <a:p>
              <a:r>
                <a:rPr lang="en-US" sz="4600" b="1" dirty="0">
                  <a:solidFill>
                    <a:schemeClr val="bg1">
                      <a:lumMod val="95000"/>
                    </a:schemeClr>
                  </a:solidFill>
                  <a:latin typeface="Franklin Gothic Book" panose="020B0503020102020204" pitchFamily="34" charset="0"/>
                  <a:cs typeface="Times New Roman" panose="02020603050405020304" pitchFamily="18" charset="0"/>
                </a:rPr>
                <a:t>FIS</a:t>
              </a:r>
            </a:p>
          </p:txBody>
        </p:sp>
        <p:sp>
          <p:nvSpPr>
            <p:cNvPr id="11" name="TextBox 10"/>
            <p:cNvSpPr txBox="1"/>
            <p:nvPr/>
          </p:nvSpPr>
          <p:spPr>
            <a:xfrm>
              <a:off x="1327355" y="1126875"/>
              <a:ext cx="5417574" cy="538609"/>
            </a:xfrm>
            <a:prstGeom prst="rect">
              <a:avLst/>
            </a:prstGeom>
            <a:noFill/>
            <a:ln>
              <a:noFill/>
            </a:ln>
          </p:spPr>
          <p:txBody>
            <a:bodyPr wrap="square" rtlCol="0">
              <a:spAutoFit/>
            </a:bodyPr>
            <a:lstStyle/>
            <a:p>
              <a:r>
                <a:rPr lang="en-US" sz="2800" dirty="0">
                  <a:solidFill>
                    <a:schemeClr val="bg1">
                      <a:lumMod val="95000"/>
                    </a:schemeClr>
                  </a:solidFill>
                  <a:latin typeface="Franklin Gothic Book" panose="020B0503020102020204" pitchFamily="34" charset="0"/>
                  <a:cs typeface="Times New Roman" panose="02020603050405020304" pitchFamily="18" charset="0"/>
                </a:rPr>
                <a:t>Financial Information System</a:t>
              </a:r>
              <a:endParaRPr lang="en-US" sz="2800" dirty="0"/>
            </a:p>
          </p:txBody>
        </p:sp>
      </p:grpSp>
      <p:grpSp>
        <p:nvGrpSpPr>
          <p:cNvPr id="66" name="Group 65"/>
          <p:cNvGrpSpPr/>
          <p:nvPr/>
        </p:nvGrpSpPr>
        <p:grpSpPr>
          <a:xfrm>
            <a:off x="2238214" y="1415222"/>
            <a:ext cx="7715573" cy="4772928"/>
            <a:chOff x="2182529" y="1420022"/>
            <a:chExt cx="7715573" cy="4772928"/>
          </a:xfrm>
        </p:grpSpPr>
        <p:sp>
          <p:nvSpPr>
            <p:cNvPr id="67" name="Rectangle 66"/>
            <p:cNvSpPr/>
            <p:nvPr/>
          </p:nvSpPr>
          <p:spPr>
            <a:xfrm>
              <a:off x="5783952" y="1420023"/>
              <a:ext cx="4051634" cy="316267"/>
            </a:xfrm>
            <a:prstGeom prst="rect">
              <a:avLst/>
            </a:prstGeom>
            <a:solidFill>
              <a:srgbClr val="A3E4E7"/>
            </a:solidFill>
          </p:spPr>
          <p:txBody>
            <a:bodyPr wrap="square" tIns="0" bIns="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600" b="1" i="0" u="none" strike="noStrike" kern="0" cap="all" spc="0" normalizeH="0" noProof="0" dirty="0">
                  <a:ln>
                    <a:noFill/>
                  </a:ln>
                  <a:solidFill>
                    <a:srgbClr val="797979"/>
                  </a:solidFill>
                  <a:effectLst/>
                  <a:uLnTx/>
                  <a:uFillTx/>
                </a:rPr>
                <a:t>Change Management Activities </a:t>
              </a:r>
            </a:p>
          </p:txBody>
        </p:sp>
        <p:sp>
          <p:nvSpPr>
            <p:cNvPr id="68" name="Rectangle 67"/>
            <p:cNvSpPr/>
            <p:nvPr/>
          </p:nvSpPr>
          <p:spPr>
            <a:xfrm>
              <a:off x="2182529" y="1420022"/>
              <a:ext cx="3446777" cy="316267"/>
            </a:xfrm>
            <a:prstGeom prst="rect">
              <a:avLst/>
            </a:prstGeom>
            <a:solidFill>
              <a:srgbClr val="2FA6AF"/>
            </a:solidFill>
          </p:spPr>
          <p:txBody>
            <a:bodyPr wrap="square" tIns="0" bIns="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600" b="1" i="0" u="none" strike="noStrike" kern="0" cap="all" spc="0" normalizeH="0" noProof="0" dirty="0">
                  <a:ln>
                    <a:noFill/>
                  </a:ln>
                  <a:solidFill>
                    <a:prstClr val="white"/>
                  </a:solidFill>
                  <a:effectLst/>
                  <a:uLnTx/>
                  <a:uFillTx/>
                </a:rPr>
                <a:t>Project Management Activities </a:t>
              </a:r>
            </a:p>
          </p:txBody>
        </p:sp>
        <p:sp>
          <p:nvSpPr>
            <p:cNvPr id="69" name="Arrow: Down 6"/>
            <p:cNvSpPr/>
            <p:nvPr/>
          </p:nvSpPr>
          <p:spPr>
            <a:xfrm>
              <a:off x="5530369" y="1730211"/>
              <a:ext cx="351144" cy="4462739"/>
            </a:xfrm>
            <a:prstGeom prst="downArrow">
              <a:avLst>
                <a:gd name="adj1" fmla="val 59302"/>
                <a:gd name="adj2" fmla="val 50000"/>
              </a:avLst>
            </a:prstGeom>
            <a:solidFill>
              <a:srgbClr val="9DA5A5"/>
            </a:solidFill>
            <a:ln w="12700" cap="flat" cmpd="sng" algn="ctr">
              <a:no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sp>
          <p:nvSpPr>
            <p:cNvPr id="70" name="TextBox 69"/>
            <p:cNvSpPr txBox="1"/>
            <p:nvPr/>
          </p:nvSpPr>
          <p:spPr>
            <a:xfrm>
              <a:off x="4066170" y="1731928"/>
              <a:ext cx="1188147" cy="292388"/>
            </a:xfrm>
            <a:prstGeom prst="rect">
              <a:avLst/>
            </a:prstGeom>
            <a:noFill/>
            <a:ln>
              <a:noFill/>
            </a:ln>
          </p:spPr>
          <p:txBody>
            <a:bodyPr wrap="none" rtlCol="0">
              <a:spAutoFit/>
            </a:bodyPr>
            <a:lstStyle/>
            <a:p>
              <a:pPr marL="0" marR="0" lvl="0" indent="0" algn="r" defTabSz="457200" eaLnBrk="1" fontAlgn="auto" latinLnBrk="0" hangingPunct="1">
                <a:lnSpc>
                  <a:spcPct val="100000"/>
                </a:lnSpc>
                <a:spcBef>
                  <a:spcPts val="0"/>
                </a:spcBef>
                <a:spcAft>
                  <a:spcPts val="0"/>
                </a:spcAft>
                <a:buClrTx/>
                <a:buSzTx/>
                <a:buFontTx/>
                <a:buNone/>
                <a:tabLst/>
                <a:defRPr/>
              </a:pPr>
              <a:r>
                <a:rPr kumimoji="0" lang="en-US" sz="1300" b="0" i="0" u="none" strike="noStrike" kern="0" cap="none" spc="0" normalizeH="0" baseline="0" noProof="0" dirty="0">
                  <a:ln>
                    <a:noFill/>
                  </a:ln>
                  <a:solidFill>
                    <a:prstClr val="black"/>
                  </a:solidFill>
                  <a:effectLst/>
                  <a:uLnTx/>
                  <a:uFillTx/>
                </a:rPr>
                <a:t>Initiate Project</a:t>
              </a:r>
            </a:p>
          </p:txBody>
        </p:sp>
        <p:cxnSp>
          <p:nvCxnSpPr>
            <p:cNvPr id="71" name="Straight Arrow Connector 70"/>
            <p:cNvCxnSpPr/>
            <p:nvPr/>
          </p:nvCxnSpPr>
          <p:spPr>
            <a:xfrm flipV="1">
              <a:off x="5254317" y="1892770"/>
              <a:ext cx="255326" cy="0"/>
            </a:xfrm>
            <a:prstGeom prst="straightConnector1">
              <a:avLst/>
            </a:prstGeom>
            <a:noFill/>
            <a:ln w="19050" cap="flat" cmpd="sng" algn="ctr">
              <a:solidFill>
                <a:srgbClr val="2DA0A9"/>
              </a:solidFill>
              <a:prstDash val="solid"/>
              <a:miter lim="800000"/>
              <a:tailEnd type="triangle"/>
            </a:ln>
            <a:effectLst/>
          </p:spPr>
        </p:cxnSp>
        <p:sp>
          <p:nvSpPr>
            <p:cNvPr id="72" name="TextBox 71"/>
            <p:cNvSpPr txBox="1"/>
            <p:nvPr/>
          </p:nvSpPr>
          <p:spPr>
            <a:xfrm>
              <a:off x="4141513" y="2019951"/>
              <a:ext cx="1112805" cy="292388"/>
            </a:xfrm>
            <a:prstGeom prst="rect">
              <a:avLst/>
            </a:prstGeom>
            <a:noFill/>
            <a:ln>
              <a:noFill/>
            </a:ln>
          </p:spPr>
          <p:txBody>
            <a:bodyPr wrap="none" rtlCol="0">
              <a:spAutoFit/>
            </a:bodyPr>
            <a:lstStyle/>
            <a:p>
              <a:pPr marL="0" marR="0" lvl="0" indent="0" algn="r" defTabSz="457200" eaLnBrk="1" fontAlgn="auto" latinLnBrk="0" hangingPunct="1">
                <a:lnSpc>
                  <a:spcPct val="100000"/>
                </a:lnSpc>
                <a:spcBef>
                  <a:spcPts val="0"/>
                </a:spcBef>
                <a:spcAft>
                  <a:spcPts val="0"/>
                </a:spcAft>
                <a:buClrTx/>
                <a:buSzTx/>
                <a:buFontTx/>
                <a:buNone/>
                <a:tabLst/>
                <a:defRPr/>
              </a:pPr>
              <a:r>
                <a:rPr kumimoji="0" lang="en-US" sz="1300" b="0" i="0" u="none" strike="noStrike" kern="0" cap="none" spc="0" normalizeH="0" baseline="0" noProof="0" dirty="0">
                  <a:ln>
                    <a:noFill/>
                  </a:ln>
                  <a:solidFill>
                    <a:prstClr val="black"/>
                  </a:solidFill>
                  <a:effectLst/>
                  <a:uLnTx/>
                  <a:uFillTx/>
                </a:rPr>
                <a:t>Scope Project</a:t>
              </a:r>
            </a:p>
          </p:txBody>
        </p:sp>
        <p:cxnSp>
          <p:nvCxnSpPr>
            <p:cNvPr id="73" name="Straight Arrow Connector 72"/>
            <p:cNvCxnSpPr/>
            <p:nvPr/>
          </p:nvCxnSpPr>
          <p:spPr>
            <a:xfrm flipV="1">
              <a:off x="5254317" y="2180792"/>
              <a:ext cx="255326" cy="0"/>
            </a:xfrm>
            <a:prstGeom prst="straightConnector1">
              <a:avLst/>
            </a:prstGeom>
            <a:noFill/>
            <a:ln w="19050" cap="flat" cmpd="sng" algn="ctr">
              <a:solidFill>
                <a:srgbClr val="2DA0A9"/>
              </a:solidFill>
              <a:prstDash val="solid"/>
              <a:miter lim="800000"/>
              <a:tailEnd type="triangle"/>
            </a:ln>
            <a:effectLst/>
          </p:spPr>
        </p:cxnSp>
        <p:sp>
          <p:nvSpPr>
            <p:cNvPr id="74" name="TextBox 73"/>
            <p:cNvSpPr txBox="1"/>
            <p:nvPr/>
          </p:nvSpPr>
          <p:spPr>
            <a:xfrm>
              <a:off x="6132328" y="2049623"/>
              <a:ext cx="3703258" cy="292388"/>
            </a:xfrm>
            <a:prstGeom prst="rect">
              <a:avLst/>
            </a:prstGeom>
            <a:noFill/>
            <a:ln>
              <a:noFill/>
            </a:ln>
          </p:spPr>
          <p:txBody>
            <a:bodyPr wrap="none" rtlCol="0" anchor="t">
              <a:spAutoFit/>
            </a:bodyPr>
            <a:lstStyle/>
            <a:p>
              <a:pPr marL="0" marR="0" lvl="0" indent="0" defTabSz="457200" eaLnBrk="1" fontAlgn="auto" latinLnBrk="0" hangingPunct="1">
                <a:lnSpc>
                  <a:spcPct val="100000"/>
                </a:lnSpc>
                <a:spcBef>
                  <a:spcPts val="0"/>
                </a:spcBef>
                <a:spcAft>
                  <a:spcPts val="0"/>
                </a:spcAft>
                <a:buClrTx/>
                <a:buSzTx/>
                <a:buFontTx/>
                <a:buNone/>
                <a:tabLst/>
                <a:defRPr/>
              </a:pPr>
              <a:r>
                <a:rPr kumimoji="0" lang="en-US" sz="1300" b="0" i="0" u="none" strike="noStrike" kern="0" cap="none" spc="0" normalizeH="0" baseline="0" noProof="0" dirty="0">
                  <a:ln>
                    <a:noFill/>
                  </a:ln>
                  <a:solidFill>
                    <a:prstClr val="black"/>
                  </a:solidFill>
                  <a:effectLst/>
                  <a:uLnTx/>
                  <a:uFillTx/>
                </a:rPr>
                <a:t>Conduct readiness assessments and impact analysis</a:t>
              </a:r>
            </a:p>
          </p:txBody>
        </p:sp>
        <p:cxnSp>
          <p:nvCxnSpPr>
            <p:cNvPr id="75" name="Straight Arrow Connector 74"/>
            <p:cNvCxnSpPr/>
            <p:nvPr/>
          </p:nvCxnSpPr>
          <p:spPr>
            <a:xfrm flipH="1">
              <a:off x="5902237" y="2198433"/>
              <a:ext cx="255682" cy="0"/>
            </a:xfrm>
            <a:prstGeom prst="straightConnector1">
              <a:avLst/>
            </a:prstGeom>
            <a:noFill/>
            <a:ln w="19050" cap="flat" cmpd="sng" algn="ctr">
              <a:solidFill>
                <a:srgbClr val="57CCD5"/>
              </a:solidFill>
              <a:prstDash val="solid"/>
              <a:miter lim="800000"/>
              <a:tailEnd type="triangle" w="med" len="med"/>
            </a:ln>
            <a:effectLst/>
          </p:spPr>
        </p:cxnSp>
        <p:sp>
          <p:nvSpPr>
            <p:cNvPr id="76" name="TextBox 75"/>
            <p:cNvSpPr txBox="1"/>
            <p:nvPr/>
          </p:nvSpPr>
          <p:spPr>
            <a:xfrm>
              <a:off x="6132328" y="2339393"/>
              <a:ext cx="3326552" cy="492443"/>
            </a:xfrm>
            <a:prstGeom prst="rect">
              <a:avLst/>
            </a:prstGeom>
            <a:noFill/>
            <a:ln>
              <a:noFill/>
            </a:ln>
          </p:spPr>
          <p:txBody>
            <a:bodyPr wrap="none" rtlCol="0" anchor="t">
              <a:spAutoFit/>
            </a:bodyPr>
            <a:lstStyle/>
            <a:p>
              <a:pPr marL="0" marR="0" lvl="0" indent="0" defTabSz="457200" eaLnBrk="1" fontAlgn="auto" latinLnBrk="0" hangingPunct="1">
                <a:lnSpc>
                  <a:spcPct val="100000"/>
                </a:lnSpc>
                <a:spcBef>
                  <a:spcPts val="0"/>
                </a:spcBef>
                <a:spcAft>
                  <a:spcPts val="0"/>
                </a:spcAft>
                <a:buClrTx/>
                <a:buSzTx/>
                <a:buFontTx/>
                <a:buNone/>
                <a:tabLst/>
                <a:defRPr/>
              </a:pPr>
              <a:r>
                <a:rPr kumimoji="0" lang="en-US" sz="1300" b="0" i="0" u="none" strike="noStrike" kern="0" cap="none" spc="0" normalizeH="0" baseline="0" noProof="0" dirty="0">
                  <a:ln>
                    <a:noFill/>
                  </a:ln>
                  <a:solidFill>
                    <a:prstClr val="black"/>
                  </a:solidFill>
                  <a:effectLst/>
                  <a:uLnTx/>
                  <a:uFillTx/>
                </a:rPr>
                <a:t>Identify and begin building sponsor coalition</a:t>
              </a:r>
              <a:br>
                <a:rPr kumimoji="0" lang="en-US" sz="1300" b="0" i="0" u="none" strike="noStrike" kern="0" cap="none" spc="0" normalizeH="0" baseline="0" noProof="0" dirty="0">
                  <a:ln>
                    <a:noFill/>
                  </a:ln>
                  <a:solidFill>
                    <a:prstClr val="black"/>
                  </a:solidFill>
                  <a:effectLst/>
                  <a:uLnTx/>
                  <a:uFillTx/>
                </a:rPr>
              </a:br>
              <a:r>
                <a:rPr kumimoji="0" lang="en-US" sz="1300" b="0" i="0" u="none" strike="noStrike" kern="0" cap="none" spc="0" normalizeH="0" baseline="0" noProof="0" dirty="0">
                  <a:ln>
                    <a:noFill/>
                  </a:ln>
                  <a:solidFill>
                    <a:prstClr val="black"/>
                  </a:solidFill>
                  <a:effectLst/>
                  <a:uLnTx/>
                  <a:uFillTx/>
                </a:rPr>
                <a:t>Select and prepare change management team</a:t>
              </a:r>
            </a:p>
          </p:txBody>
        </p:sp>
        <p:cxnSp>
          <p:nvCxnSpPr>
            <p:cNvPr id="77" name="Straight Arrow Connector 76"/>
            <p:cNvCxnSpPr/>
            <p:nvPr/>
          </p:nvCxnSpPr>
          <p:spPr>
            <a:xfrm flipH="1">
              <a:off x="5902237" y="2488203"/>
              <a:ext cx="255682" cy="0"/>
            </a:xfrm>
            <a:prstGeom prst="straightConnector1">
              <a:avLst/>
            </a:prstGeom>
            <a:noFill/>
            <a:ln w="19050" cap="flat" cmpd="sng" algn="ctr">
              <a:solidFill>
                <a:srgbClr val="57CCD5"/>
              </a:solidFill>
              <a:prstDash val="solid"/>
              <a:miter lim="800000"/>
              <a:tailEnd type="triangle" w="med" len="med"/>
            </a:ln>
            <a:effectLst/>
          </p:spPr>
        </p:cxnSp>
        <p:sp>
          <p:nvSpPr>
            <p:cNvPr id="78" name="TextBox 77"/>
            <p:cNvSpPr txBox="1"/>
            <p:nvPr/>
          </p:nvSpPr>
          <p:spPr>
            <a:xfrm>
              <a:off x="4255325" y="2528981"/>
              <a:ext cx="998992" cy="292388"/>
            </a:xfrm>
            <a:prstGeom prst="rect">
              <a:avLst/>
            </a:prstGeom>
            <a:noFill/>
            <a:ln>
              <a:noFill/>
            </a:ln>
          </p:spPr>
          <p:txBody>
            <a:bodyPr wrap="none" rtlCol="0">
              <a:spAutoFit/>
            </a:bodyPr>
            <a:lstStyle/>
            <a:p>
              <a:pPr marL="0" marR="0" lvl="0" indent="0" algn="r" defTabSz="457200" eaLnBrk="1" fontAlgn="auto" latinLnBrk="0" hangingPunct="1">
                <a:lnSpc>
                  <a:spcPct val="100000"/>
                </a:lnSpc>
                <a:spcBef>
                  <a:spcPts val="0"/>
                </a:spcBef>
                <a:spcAft>
                  <a:spcPts val="0"/>
                </a:spcAft>
                <a:buClrTx/>
                <a:buSzTx/>
                <a:buFontTx/>
                <a:buNone/>
                <a:tabLst/>
                <a:defRPr/>
              </a:pPr>
              <a:r>
                <a:rPr kumimoji="0" lang="en-US" sz="1300" b="0" i="0" u="none" strike="noStrike" kern="0" cap="none" spc="0" normalizeH="0" baseline="0" noProof="0" dirty="0">
                  <a:ln>
                    <a:noFill/>
                  </a:ln>
                  <a:solidFill>
                    <a:prstClr val="black"/>
                  </a:solidFill>
                  <a:effectLst/>
                  <a:uLnTx/>
                  <a:uFillTx/>
                </a:rPr>
                <a:t>Plan Project</a:t>
              </a:r>
            </a:p>
          </p:txBody>
        </p:sp>
        <p:cxnSp>
          <p:nvCxnSpPr>
            <p:cNvPr id="79" name="Straight Arrow Connector 78"/>
            <p:cNvCxnSpPr/>
            <p:nvPr/>
          </p:nvCxnSpPr>
          <p:spPr>
            <a:xfrm flipV="1">
              <a:off x="5254318" y="2692620"/>
              <a:ext cx="255326" cy="0"/>
            </a:xfrm>
            <a:prstGeom prst="straightConnector1">
              <a:avLst/>
            </a:prstGeom>
            <a:noFill/>
            <a:ln w="19050" cap="flat" cmpd="sng" algn="ctr">
              <a:solidFill>
                <a:srgbClr val="2DA0A9"/>
              </a:solidFill>
              <a:prstDash val="solid"/>
              <a:miter lim="800000"/>
              <a:tailEnd type="triangle"/>
            </a:ln>
            <a:effectLst/>
          </p:spPr>
        </p:cxnSp>
        <p:sp>
          <p:nvSpPr>
            <p:cNvPr id="80" name="TextBox 79"/>
            <p:cNvSpPr txBox="1"/>
            <p:nvPr/>
          </p:nvSpPr>
          <p:spPr>
            <a:xfrm>
              <a:off x="6132328" y="2866712"/>
              <a:ext cx="3103735" cy="292388"/>
            </a:xfrm>
            <a:prstGeom prst="rect">
              <a:avLst/>
            </a:prstGeom>
            <a:noFill/>
            <a:ln>
              <a:noFill/>
            </a:ln>
          </p:spPr>
          <p:txBody>
            <a:bodyPr wrap="none" rtlCol="0" anchor="t">
              <a:spAutoFit/>
            </a:bodyPr>
            <a:lstStyle/>
            <a:p>
              <a:pPr marL="0" marR="0" lvl="0" indent="0" defTabSz="457200" eaLnBrk="1" fontAlgn="auto" latinLnBrk="0" hangingPunct="1">
                <a:lnSpc>
                  <a:spcPct val="100000"/>
                </a:lnSpc>
                <a:spcBef>
                  <a:spcPts val="0"/>
                </a:spcBef>
                <a:spcAft>
                  <a:spcPts val="0"/>
                </a:spcAft>
                <a:buClrTx/>
                <a:buSzTx/>
                <a:buFontTx/>
                <a:buNone/>
                <a:tabLst/>
                <a:defRPr/>
              </a:pPr>
              <a:r>
                <a:rPr kumimoji="0" lang="en-US" sz="1300" b="0" i="0" u="none" strike="noStrike" kern="0" cap="none" spc="0" normalizeH="0" baseline="0" noProof="0" dirty="0">
                  <a:ln>
                    <a:noFill/>
                  </a:ln>
                  <a:solidFill>
                    <a:prstClr val="black"/>
                  </a:solidFill>
                  <a:effectLst/>
                  <a:uLnTx/>
                  <a:uFillTx/>
                </a:rPr>
                <a:t>Identify and address anticipated resistance</a:t>
              </a:r>
            </a:p>
          </p:txBody>
        </p:sp>
        <p:cxnSp>
          <p:nvCxnSpPr>
            <p:cNvPr id="81" name="Straight Arrow Connector 80"/>
            <p:cNvCxnSpPr/>
            <p:nvPr/>
          </p:nvCxnSpPr>
          <p:spPr>
            <a:xfrm flipH="1">
              <a:off x="5902237" y="3015521"/>
              <a:ext cx="255682" cy="0"/>
            </a:xfrm>
            <a:prstGeom prst="straightConnector1">
              <a:avLst/>
            </a:prstGeom>
            <a:noFill/>
            <a:ln w="19050" cap="flat" cmpd="sng" algn="ctr">
              <a:solidFill>
                <a:srgbClr val="57CCD5"/>
              </a:solidFill>
              <a:prstDash val="solid"/>
              <a:miter lim="800000"/>
              <a:tailEnd type="triangle" w="med" len="med"/>
            </a:ln>
            <a:effectLst/>
          </p:spPr>
        </p:cxnSp>
        <p:sp>
          <p:nvSpPr>
            <p:cNvPr id="82" name="TextBox 81"/>
            <p:cNvSpPr txBox="1"/>
            <p:nvPr/>
          </p:nvSpPr>
          <p:spPr>
            <a:xfrm>
              <a:off x="6132328" y="3298304"/>
              <a:ext cx="3631122" cy="292388"/>
            </a:xfrm>
            <a:prstGeom prst="rect">
              <a:avLst/>
            </a:prstGeom>
            <a:noFill/>
            <a:ln>
              <a:noFill/>
            </a:ln>
          </p:spPr>
          <p:txBody>
            <a:bodyPr wrap="none" rtlCol="0" anchor="t">
              <a:spAutoFit/>
            </a:bodyPr>
            <a:lstStyle/>
            <a:p>
              <a:pPr marL="0" marR="0" lvl="0" indent="0" defTabSz="457200" eaLnBrk="1" fontAlgn="auto" latinLnBrk="0" hangingPunct="1">
                <a:lnSpc>
                  <a:spcPct val="100000"/>
                </a:lnSpc>
                <a:spcBef>
                  <a:spcPts val="0"/>
                </a:spcBef>
                <a:spcAft>
                  <a:spcPts val="0"/>
                </a:spcAft>
                <a:buClrTx/>
                <a:buSzTx/>
                <a:buFontTx/>
                <a:buNone/>
                <a:tabLst/>
                <a:defRPr/>
              </a:pPr>
              <a:r>
                <a:rPr kumimoji="0" lang="en-US" sz="1300" b="0" i="0" u="none" strike="noStrike" kern="0" cap="none" spc="0" normalizeH="0" baseline="0" noProof="0" dirty="0">
                  <a:ln>
                    <a:noFill/>
                  </a:ln>
                  <a:solidFill>
                    <a:prstClr val="black"/>
                  </a:solidFill>
                  <a:effectLst/>
                  <a:uLnTx/>
                  <a:uFillTx/>
                </a:rPr>
                <a:t>Communicate why change is happening (sponsors)</a:t>
              </a:r>
            </a:p>
          </p:txBody>
        </p:sp>
        <p:cxnSp>
          <p:nvCxnSpPr>
            <p:cNvPr id="83" name="Straight Arrow Connector 82"/>
            <p:cNvCxnSpPr/>
            <p:nvPr/>
          </p:nvCxnSpPr>
          <p:spPr>
            <a:xfrm flipH="1">
              <a:off x="5902237" y="3447113"/>
              <a:ext cx="255682" cy="0"/>
            </a:xfrm>
            <a:prstGeom prst="straightConnector1">
              <a:avLst/>
            </a:prstGeom>
            <a:noFill/>
            <a:ln w="19050" cap="flat" cmpd="sng" algn="ctr">
              <a:solidFill>
                <a:srgbClr val="57CCD5"/>
              </a:solidFill>
              <a:prstDash val="solid"/>
              <a:miter lim="800000"/>
              <a:tailEnd type="triangle" w="med" len="med"/>
            </a:ln>
            <a:effectLst/>
          </p:spPr>
        </p:cxnSp>
        <p:sp>
          <p:nvSpPr>
            <p:cNvPr id="84" name="TextBox 83"/>
            <p:cNvSpPr txBox="1"/>
            <p:nvPr/>
          </p:nvSpPr>
          <p:spPr>
            <a:xfrm>
              <a:off x="3739159" y="2805334"/>
              <a:ext cx="1515159" cy="292388"/>
            </a:xfrm>
            <a:prstGeom prst="rect">
              <a:avLst/>
            </a:prstGeom>
            <a:noFill/>
            <a:ln>
              <a:noFill/>
            </a:ln>
          </p:spPr>
          <p:txBody>
            <a:bodyPr wrap="none" rtlCol="0">
              <a:spAutoFit/>
            </a:bodyPr>
            <a:lstStyle/>
            <a:p>
              <a:pPr marL="0" marR="0" lvl="0" indent="0" algn="r" defTabSz="457200" eaLnBrk="1" fontAlgn="auto" latinLnBrk="0" hangingPunct="1">
                <a:lnSpc>
                  <a:spcPct val="100000"/>
                </a:lnSpc>
                <a:spcBef>
                  <a:spcPts val="0"/>
                </a:spcBef>
                <a:spcAft>
                  <a:spcPts val="0"/>
                </a:spcAft>
                <a:buClrTx/>
                <a:buSzTx/>
                <a:buFontTx/>
                <a:buNone/>
                <a:tabLst/>
                <a:defRPr/>
              </a:pPr>
              <a:r>
                <a:rPr kumimoji="0" lang="en-US" sz="1300" b="0" i="0" u="none" strike="noStrike" kern="0" cap="none" spc="0" normalizeH="0" baseline="0" noProof="0" dirty="0">
                  <a:ln>
                    <a:noFill/>
                  </a:ln>
                  <a:solidFill>
                    <a:prstClr val="black"/>
                  </a:solidFill>
                  <a:effectLst/>
                  <a:uLnTx/>
                  <a:uFillTx/>
                </a:rPr>
                <a:t>Establish objectives</a:t>
              </a:r>
            </a:p>
          </p:txBody>
        </p:sp>
        <p:cxnSp>
          <p:nvCxnSpPr>
            <p:cNvPr id="85" name="Straight Arrow Connector 84"/>
            <p:cNvCxnSpPr/>
            <p:nvPr/>
          </p:nvCxnSpPr>
          <p:spPr>
            <a:xfrm flipV="1">
              <a:off x="5254318" y="2963183"/>
              <a:ext cx="255326" cy="0"/>
            </a:xfrm>
            <a:prstGeom prst="straightConnector1">
              <a:avLst/>
            </a:prstGeom>
            <a:noFill/>
            <a:ln w="19050" cap="flat" cmpd="sng" algn="ctr">
              <a:solidFill>
                <a:srgbClr val="2DA0A9"/>
              </a:solidFill>
              <a:prstDash val="solid"/>
              <a:miter lim="800000"/>
              <a:tailEnd type="triangle"/>
            </a:ln>
            <a:effectLst/>
          </p:spPr>
        </p:cxnSp>
        <p:sp>
          <p:nvSpPr>
            <p:cNvPr id="86" name="TextBox 85"/>
            <p:cNvSpPr txBox="1"/>
            <p:nvPr/>
          </p:nvSpPr>
          <p:spPr>
            <a:xfrm>
              <a:off x="3679848" y="3073280"/>
              <a:ext cx="1574470" cy="292388"/>
            </a:xfrm>
            <a:prstGeom prst="rect">
              <a:avLst/>
            </a:prstGeom>
            <a:noFill/>
            <a:ln>
              <a:noFill/>
            </a:ln>
          </p:spPr>
          <p:txBody>
            <a:bodyPr wrap="none" rtlCol="0">
              <a:spAutoFit/>
            </a:bodyPr>
            <a:lstStyle/>
            <a:p>
              <a:pPr marL="0" marR="0" lvl="0" indent="0" algn="r" defTabSz="457200" eaLnBrk="1" fontAlgn="auto" latinLnBrk="0" hangingPunct="1">
                <a:lnSpc>
                  <a:spcPct val="100000"/>
                </a:lnSpc>
                <a:spcBef>
                  <a:spcPts val="0"/>
                </a:spcBef>
                <a:spcAft>
                  <a:spcPts val="0"/>
                </a:spcAft>
                <a:buClrTx/>
                <a:buSzTx/>
                <a:buFontTx/>
                <a:buNone/>
                <a:tabLst/>
                <a:defRPr/>
              </a:pPr>
              <a:r>
                <a:rPr kumimoji="0" lang="en-US" sz="1300" b="0" i="0" u="none" strike="noStrike" kern="0" cap="none" spc="0" normalizeH="0" baseline="0" noProof="0" dirty="0">
                  <a:ln>
                    <a:noFill/>
                  </a:ln>
                  <a:solidFill>
                    <a:prstClr val="black"/>
                  </a:solidFill>
                  <a:effectLst/>
                  <a:uLnTx/>
                  <a:uFillTx/>
                </a:rPr>
                <a:t>Document approach</a:t>
              </a:r>
            </a:p>
          </p:txBody>
        </p:sp>
        <p:cxnSp>
          <p:nvCxnSpPr>
            <p:cNvPr id="87" name="Straight Arrow Connector 86"/>
            <p:cNvCxnSpPr/>
            <p:nvPr/>
          </p:nvCxnSpPr>
          <p:spPr>
            <a:xfrm flipV="1">
              <a:off x="5254318" y="3231129"/>
              <a:ext cx="255326" cy="0"/>
            </a:xfrm>
            <a:prstGeom prst="straightConnector1">
              <a:avLst/>
            </a:prstGeom>
            <a:noFill/>
            <a:ln w="19050" cap="flat" cmpd="sng" algn="ctr">
              <a:solidFill>
                <a:srgbClr val="2DA0A9"/>
              </a:solidFill>
              <a:prstDash val="solid"/>
              <a:miter lim="800000"/>
              <a:tailEnd type="triangle"/>
            </a:ln>
            <a:effectLst/>
          </p:spPr>
        </p:cxnSp>
        <p:sp>
          <p:nvSpPr>
            <p:cNvPr id="88" name="TextBox 87"/>
            <p:cNvSpPr txBox="1"/>
            <p:nvPr/>
          </p:nvSpPr>
          <p:spPr>
            <a:xfrm>
              <a:off x="2453550" y="3341226"/>
              <a:ext cx="2800768" cy="292388"/>
            </a:xfrm>
            <a:prstGeom prst="rect">
              <a:avLst/>
            </a:prstGeom>
            <a:noFill/>
            <a:ln>
              <a:noFill/>
            </a:ln>
          </p:spPr>
          <p:txBody>
            <a:bodyPr wrap="none" rtlCol="0">
              <a:spAutoFit/>
            </a:bodyPr>
            <a:lstStyle/>
            <a:p>
              <a:pPr marL="0" marR="0" lvl="0" indent="0" algn="r" defTabSz="457200" eaLnBrk="1" fontAlgn="auto" latinLnBrk="0" hangingPunct="1">
                <a:lnSpc>
                  <a:spcPct val="100000"/>
                </a:lnSpc>
                <a:spcBef>
                  <a:spcPts val="0"/>
                </a:spcBef>
                <a:spcAft>
                  <a:spcPts val="0"/>
                </a:spcAft>
                <a:buClrTx/>
                <a:buSzTx/>
                <a:buFontTx/>
                <a:buNone/>
                <a:tabLst/>
                <a:defRPr/>
              </a:pPr>
              <a:r>
                <a:rPr kumimoji="0" lang="en-US" sz="1300" b="0" i="0" u="none" strike="noStrike" kern="0" cap="none" spc="0" normalizeH="0" baseline="0" noProof="0" dirty="0">
                  <a:ln>
                    <a:noFill/>
                  </a:ln>
                  <a:solidFill>
                    <a:prstClr val="black"/>
                  </a:solidFill>
                  <a:effectLst/>
                  <a:uLnTx/>
                  <a:uFillTx/>
                </a:rPr>
                <a:t>Define team and budget requirements</a:t>
              </a:r>
            </a:p>
          </p:txBody>
        </p:sp>
        <p:cxnSp>
          <p:nvCxnSpPr>
            <p:cNvPr id="89" name="Straight Arrow Connector 88"/>
            <p:cNvCxnSpPr/>
            <p:nvPr/>
          </p:nvCxnSpPr>
          <p:spPr>
            <a:xfrm flipV="1">
              <a:off x="5254318" y="3499075"/>
              <a:ext cx="255326" cy="0"/>
            </a:xfrm>
            <a:prstGeom prst="straightConnector1">
              <a:avLst/>
            </a:prstGeom>
            <a:noFill/>
            <a:ln w="19050" cap="flat" cmpd="sng" algn="ctr">
              <a:solidFill>
                <a:srgbClr val="2DA0A9"/>
              </a:solidFill>
              <a:prstDash val="solid"/>
              <a:miter lim="800000"/>
              <a:tailEnd type="triangle"/>
            </a:ln>
            <a:effectLst/>
          </p:spPr>
        </p:cxnSp>
        <p:sp>
          <p:nvSpPr>
            <p:cNvPr id="90" name="TextBox 89"/>
            <p:cNvSpPr txBox="1"/>
            <p:nvPr/>
          </p:nvSpPr>
          <p:spPr>
            <a:xfrm>
              <a:off x="3909078" y="5149864"/>
              <a:ext cx="1345240" cy="292388"/>
            </a:xfrm>
            <a:prstGeom prst="rect">
              <a:avLst/>
            </a:prstGeom>
            <a:noFill/>
            <a:ln>
              <a:noFill/>
            </a:ln>
          </p:spPr>
          <p:txBody>
            <a:bodyPr wrap="none" rtlCol="0">
              <a:spAutoFit/>
            </a:bodyPr>
            <a:lstStyle/>
            <a:p>
              <a:pPr marL="0" marR="0" lvl="0" indent="0" algn="r" defTabSz="457200" eaLnBrk="1" fontAlgn="auto" latinLnBrk="0" hangingPunct="1">
                <a:lnSpc>
                  <a:spcPct val="100000"/>
                </a:lnSpc>
                <a:spcBef>
                  <a:spcPts val="0"/>
                </a:spcBef>
                <a:spcAft>
                  <a:spcPts val="0"/>
                </a:spcAft>
                <a:buClrTx/>
                <a:buSzTx/>
                <a:buFontTx/>
                <a:buNone/>
                <a:tabLst/>
                <a:defRPr/>
              </a:pPr>
              <a:r>
                <a:rPr kumimoji="0" lang="en-US" sz="1300" b="0" i="0" u="none" strike="noStrike" kern="0" cap="none" spc="0" normalizeH="0" baseline="0" noProof="0" dirty="0">
                  <a:ln>
                    <a:noFill/>
                  </a:ln>
                  <a:solidFill>
                    <a:prstClr val="black"/>
                  </a:solidFill>
                  <a:effectLst/>
                  <a:uLnTx/>
                  <a:uFillTx/>
                </a:rPr>
                <a:t>Develop Solution</a:t>
              </a:r>
            </a:p>
          </p:txBody>
        </p:sp>
        <p:cxnSp>
          <p:nvCxnSpPr>
            <p:cNvPr id="91" name="Straight Arrow Connector 90"/>
            <p:cNvCxnSpPr/>
            <p:nvPr/>
          </p:nvCxnSpPr>
          <p:spPr>
            <a:xfrm flipV="1">
              <a:off x="5254318" y="5309306"/>
              <a:ext cx="255326" cy="0"/>
            </a:xfrm>
            <a:prstGeom prst="straightConnector1">
              <a:avLst/>
            </a:prstGeom>
            <a:noFill/>
            <a:ln w="19050" cap="flat" cmpd="sng" algn="ctr">
              <a:solidFill>
                <a:srgbClr val="2DA0A9"/>
              </a:solidFill>
              <a:prstDash val="solid"/>
              <a:miter lim="800000"/>
              <a:tailEnd type="triangle"/>
            </a:ln>
            <a:effectLst/>
          </p:spPr>
        </p:cxnSp>
        <p:sp>
          <p:nvSpPr>
            <p:cNvPr id="92" name="TextBox 91"/>
            <p:cNvSpPr txBox="1"/>
            <p:nvPr/>
          </p:nvSpPr>
          <p:spPr>
            <a:xfrm>
              <a:off x="6132328" y="5399794"/>
              <a:ext cx="3676007" cy="292388"/>
            </a:xfrm>
            <a:prstGeom prst="rect">
              <a:avLst/>
            </a:prstGeom>
            <a:noFill/>
            <a:ln>
              <a:noFill/>
            </a:ln>
          </p:spPr>
          <p:txBody>
            <a:bodyPr wrap="none" rtlCol="0" anchor="t">
              <a:spAutoFit/>
            </a:bodyPr>
            <a:lstStyle/>
            <a:p>
              <a:pPr marL="0" marR="0" lvl="0" indent="0" defTabSz="457200" eaLnBrk="1" fontAlgn="auto" latinLnBrk="0" hangingPunct="1">
                <a:lnSpc>
                  <a:spcPct val="100000"/>
                </a:lnSpc>
                <a:spcBef>
                  <a:spcPts val="0"/>
                </a:spcBef>
                <a:spcAft>
                  <a:spcPts val="0"/>
                </a:spcAft>
                <a:buClrTx/>
                <a:buSzTx/>
                <a:buFontTx/>
                <a:buNone/>
                <a:tabLst/>
                <a:defRPr/>
              </a:pPr>
              <a:r>
                <a:rPr kumimoji="0" lang="en-US" sz="1300" b="0" i="0" u="none" strike="noStrike" kern="0" cap="none" spc="0" normalizeH="0" baseline="0" noProof="0" dirty="0">
                  <a:ln>
                    <a:noFill/>
                  </a:ln>
                  <a:solidFill>
                    <a:prstClr val="black"/>
                  </a:solidFill>
                  <a:effectLst/>
                  <a:uLnTx/>
                  <a:uFillTx/>
                </a:rPr>
                <a:t>Identify training requirements and develop training</a:t>
              </a:r>
            </a:p>
          </p:txBody>
        </p:sp>
        <p:cxnSp>
          <p:nvCxnSpPr>
            <p:cNvPr id="93" name="Straight Arrow Connector 92"/>
            <p:cNvCxnSpPr/>
            <p:nvPr/>
          </p:nvCxnSpPr>
          <p:spPr>
            <a:xfrm flipH="1">
              <a:off x="5902237" y="5536571"/>
              <a:ext cx="255682" cy="0"/>
            </a:xfrm>
            <a:prstGeom prst="straightConnector1">
              <a:avLst/>
            </a:prstGeom>
            <a:noFill/>
            <a:ln w="19050" cap="flat" cmpd="sng" algn="ctr">
              <a:solidFill>
                <a:srgbClr val="57CCD5"/>
              </a:solidFill>
              <a:prstDash val="solid"/>
              <a:miter lim="800000"/>
              <a:tailEnd type="triangle" w="med" len="med"/>
            </a:ln>
            <a:effectLst/>
          </p:spPr>
        </p:cxnSp>
        <p:sp>
          <p:nvSpPr>
            <p:cNvPr id="94" name="TextBox 93"/>
            <p:cNvSpPr txBox="1"/>
            <p:nvPr/>
          </p:nvSpPr>
          <p:spPr>
            <a:xfrm>
              <a:off x="3644582" y="5417810"/>
              <a:ext cx="1609736" cy="292388"/>
            </a:xfrm>
            <a:prstGeom prst="rect">
              <a:avLst/>
            </a:prstGeom>
            <a:noFill/>
            <a:ln>
              <a:noFill/>
            </a:ln>
          </p:spPr>
          <p:txBody>
            <a:bodyPr wrap="none" rtlCol="0">
              <a:spAutoFit/>
            </a:bodyPr>
            <a:lstStyle/>
            <a:p>
              <a:pPr marL="0" marR="0" lvl="0" indent="0" algn="r" defTabSz="457200" eaLnBrk="1" fontAlgn="auto" latinLnBrk="0" hangingPunct="1">
                <a:lnSpc>
                  <a:spcPct val="100000"/>
                </a:lnSpc>
                <a:spcBef>
                  <a:spcPts val="0"/>
                </a:spcBef>
                <a:spcAft>
                  <a:spcPts val="0"/>
                </a:spcAft>
                <a:buClrTx/>
                <a:buSzTx/>
                <a:buFontTx/>
                <a:buNone/>
                <a:tabLst/>
                <a:defRPr/>
              </a:pPr>
              <a:r>
                <a:rPr kumimoji="0" lang="en-US" sz="1300" b="0" i="0" u="none" strike="noStrike" kern="0" cap="none" spc="0" normalizeH="0" baseline="0" noProof="0" dirty="0">
                  <a:ln>
                    <a:noFill/>
                  </a:ln>
                  <a:solidFill>
                    <a:prstClr val="black"/>
                  </a:solidFill>
                  <a:effectLst/>
                  <a:uLnTx/>
                  <a:uFillTx/>
                </a:rPr>
                <a:t>Evaluate alternatives</a:t>
              </a:r>
            </a:p>
          </p:txBody>
        </p:sp>
        <p:cxnSp>
          <p:nvCxnSpPr>
            <p:cNvPr id="95" name="Straight Arrow Connector 94"/>
            <p:cNvCxnSpPr/>
            <p:nvPr/>
          </p:nvCxnSpPr>
          <p:spPr>
            <a:xfrm flipV="1">
              <a:off x="5254318" y="5586292"/>
              <a:ext cx="255326" cy="0"/>
            </a:xfrm>
            <a:prstGeom prst="straightConnector1">
              <a:avLst/>
            </a:prstGeom>
            <a:noFill/>
            <a:ln w="19050" cap="flat" cmpd="sng" algn="ctr">
              <a:solidFill>
                <a:srgbClr val="2DA0A9"/>
              </a:solidFill>
              <a:prstDash val="solid"/>
              <a:miter lim="800000"/>
              <a:tailEnd type="triangle"/>
            </a:ln>
            <a:effectLst/>
          </p:spPr>
        </p:cxnSp>
        <p:sp>
          <p:nvSpPr>
            <p:cNvPr id="96" name="TextBox 95"/>
            <p:cNvSpPr txBox="1"/>
            <p:nvPr/>
          </p:nvSpPr>
          <p:spPr>
            <a:xfrm>
              <a:off x="3862590" y="5643209"/>
              <a:ext cx="1391728" cy="292388"/>
            </a:xfrm>
            <a:prstGeom prst="rect">
              <a:avLst/>
            </a:prstGeom>
            <a:noFill/>
            <a:ln>
              <a:noFill/>
            </a:ln>
          </p:spPr>
          <p:txBody>
            <a:bodyPr wrap="none" rtlCol="0">
              <a:spAutoFit/>
            </a:bodyPr>
            <a:lstStyle/>
            <a:p>
              <a:pPr marL="0" marR="0" lvl="0" indent="0" algn="r" defTabSz="457200" eaLnBrk="1" fontAlgn="auto" latinLnBrk="0" hangingPunct="1">
                <a:lnSpc>
                  <a:spcPct val="100000"/>
                </a:lnSpc>
                <a:spcBef>
                  <a:spcPts val="0"/>
                </a:spcBef>
                <a:spcAft>
                  <a:spcPts val="0"/>
                </a:spcAft>
                <a:buClrTx/>
                <a:buSzTx/>
                <a:buFontTx/>
                <a:buNone/>
                <a:tabLst/>
                <a:defRPr/>
              </a:pPr>
              <a:r>
                <a:rPr kumimoji="0" lang="en-US" sz="1300" b="0" i="0" u="none" strike="noStrike" kern="0" cap="none" spc="0" normalizeH="0" baseline="0" noProof="0" dirty="0">
                  <a:ln>
                    <a:noFill/>
                  </a:ln>
                  <a:solidFill>
                    <a:prstClr val="black"/>
                  </a:solidFill>
                  <a:effectLst/>
                  <a:uLnTx/>
                  <a:uFillTx/>
                </a:rPr>
                <a:t>Architect solution</a:t>
              </a:r>
            </a:p>
          </p:txBody>
        </p:sp>
        <p:cxnSp>
          <p:nvCxnSpPr>
            <p:cNvPr id="97" name="Straight Arrow Connector 96"/>
            <p:cNvCxnSpPr/>
            <p:nvPr/>
          </p:nvCxnSpPr>
          <p:spPr>
            <a:xfrm flipV="1">
              <a:off x="5254318" y="5811691"/>
              <a:ext cx="255326" cy="0"/>
            </a:xfrm>
            <a:prstGeom prst="straightConnector1">
              <a:avLst/>
            </a:prstGeom>
            <a:noFill/>
            <a:ln w="19050" cap="flat" cmpd="sng" algn="ctr">
              <a:solidFill>
                <a:srgbClr val="2DA0A9"/>
              </a:solidFill>
              <a:prstDash val="solid"/>
              <a:miter lim="800000"/>
              <a:tailEnd type="triangle"/>
            </a:ln>
            <a:effectLst/>
          </p:spPr>
        </p:cxnSp>
        <p:sp>
          <p:nvSpPr>
            <p:cNvPr id="98" name="TextBox 97"/>
            <p:cNvSpPr txBox="1"/>
            <p:nvPr/>
          </p:nvSpPr>
          <p:spPr>
            <a:xfrm>
              <a:off x="6132328" y="5668115"/>
              <a:ext cx="3597897" cy="492443"/>
            </a:xfrm>
            <a:prstGeom prst="rect">
              <a:avLst/>
            </a:prstGeom>
            <a:noFill/>
            <a:ln>
              <a:noFill/>
            </a:ln>
          </p:spPr>
          <p:txBody>
            <a:bodyPr wrap="square" rtlCol="0" anchor="t">
              <a:spAutoFit/>
            </a:bodyPr>
            <a:lstStyle/>
            <a:p>
              <a:pPr marL="0" marR="0" lvl="0" indent="0" defTabSz="457200" eaLnBrk="1" fontAlgn="auto" latinLnBrk="0" hangingPunct="1">
                <a:lnSpc>
                  <a:spcPct val="100000"/>
                </a:lnSpc>
                <a:spcBef>
                  <a:spcPts val="0"/>
                </a:spcBef>
                <a:spcAft>
                  <a:spcPts val="0"/>
                </a:spcAft>
                <a:buClrTx/>
                <a:buSzTx/>
                <a:buFontTx/>
                <a:buNone/>
                <a:tabLst/>
                <a:defRPr/>
              </a:pPr>
              <a:r>
                <a:rPr kumimoji="0" lang="en-US" sz="1300" b="0" i="0" u="none" strike="noStrike" kern="0" cap="none" spc="0" normalizeH="0" baseline="0" noProof="0" dirty="0">
                  <a:ln>
                    <a:noFill/>
                  </a:ln>
                  <a:solidFill>
                    <a:prstClr val="black"/>
                  </a:solidFill>
                  <a:effectLst/>
                  <a:uLnTx/>
                  <a:uFillTx/>
                </a:rPr>
                <a:t>Continue communications, sponsorship and coaching activities</a:t>
              </a:r>
            </a:p>
          </p:txBody>
        </p:sp>
        <p:cxnSp>
          <p:nvCxnSpPr>
            <p:cNvPr id="99" name="Straight Arrow Connector 98"/>
            <p:cNvCxnSpPr/>
            <p:nvPr/>
          </p:nvCxnSpPr>
          <p:spPr>
            <a:xfrm flipH="1">
              <a:off x="5897673" y="5828957"/>
              <a:ext cx="255682" cy="0"/>
            </a:xfrm>
            <a:prstGeom prst="straightConnector1">
              <a:avLst/>
            </a:prstGeom>
            <a:noFill/>
            <a:ln w="19050" cap="flat" cmpd="sng" algn="ctr">
              <a:solidFill>
                <a:srgbClr val="57CCD5"/>
              </a:solidFill>
              <a:prstDash val="solid"/>
              <a:miter lim="800000"/>
              <a:tailEnd type="triangle" w="med" len="med"/>
            </a:ln>
            <a:effectLst/>
          </p:spPr>
        </p:cxnSp>
        <p:sp>
          <p:nvSpPr>
            <p:cNvPr id="100" name="TextBox 99"/>
            <p:cNvSpPr txBox="1"/>
            <p:nvPr/>
          </p:nvSpPr>
          <p:spPr>
            <a:xfrm>
              <a:off x="4011669" y="3743146"/>
              <a:ext cx="1242649" cy="292388"/>
            </a:xfrm>
            <a:prstGeom prst="rect">
              <a:avLst/>
            </a:prstGeom>
            <a:noFill/>
            <a:ln>
              <a:noFill/>
            </a:ln>
          </p:spPr>
          <p:txBody>
            <a:bodyPr wrap="none" rtlCol="0">
              <a:spAutoFit/>
            </a:bodyPr>
            <a:lstStyle/>
            <a:p>
              <a:pPr marL="0" marR="0" lvl="0" indent="0" algn="r" defTabSz="457200" eaLnBrk="1" fontAlgn="auto" latinLnBrk="0" hangingPunct="1">
                <a:lnSpc>
                  <a:spcPct val="100000"/>
                </a:lnSpc>
                <a:spcBef>
                  <a:spcPts val="0"/>
                </a:spcBef>
                <a:spcAft>
                  <a:spcPts val="0"/>
                </a:spcAft>
                <a:buClrTx/>
                <a:buSzTx/>
                <a:buFontTx/>
                <a:buNone/>
                <a:tabLst/>
                <a:defRPr/>
              </a:pPr>
              <a:r>
                <a:rPr kumimoji="0" lang="en-US" sz="1300" b="0" i="0" u="none" strike="noStrike" kern="0" cap="none" spc="0" normalizeH="0" baseline="0" noProof="0" dirty="0">
                  <a:ln>
                    <a:noFill/>
                  </a:ln>
                  <a:solidFill>
                    <a:prstClr val="black"/>
                  </a:solidFill>
                  <a:effectLst/>
                  <a:uLnTx/>
                  <a:uFillTx/>
                </a:rPr>
                <a:t>Design Solution</a:t>
              </a:r>
            </a:p>
          </p:txBody>
        </p:sp>
        <p:cxnSp>
          <p:nvCxnSpPr>
            <p:cNvPr id="101" name="Straight Arrow Connector 100"/>
            <p:cNvCxnSpPr/>
            <p:nvPr/>
          </p:nvCxnSpPr>
          <p:spPr>
            <a:xfrm flipV="1">
              <a:off x="5254317" y="3891955"/>
              <a:ext cx="255326" cy="0"/>
            </a:xfrm>
            <a:prstGeom prst="straightConnector1">
              <a:avLst/>
            </a:prstGeom>
            <a:noFill/>
            <a:ln w="19050" cap="flat" cmpd="sng" algn="ctr">
              <a:solidFill>
                <a:srgbClr val="2DA0A9"/>
              </a:solidFill>
              <a:prstDash val="solid"/>
              <a:miter lim="800000"/>
              <a:tailEnd type="triangle"/>
            </a:ln>
            <a:effectLst/>
          </p:spPr>
        </p:cxnSp>
        <p:sp>
          <p:nvSpPr>
            <p:cNvPr id="102" name="TextBox 101"/>
            <p:cNvSpPr txBox="1"/>
            <p:nvPr/>
          </p:nvSpPr>
          <p:spPr>
            <a:xfrm>
              <a:off x="6132328" y="3743146"/>
              <a:ext cx="3254417" cy="292388"/>
            </a:xfrm>
            <a:prstGeom prst="rect">
              <a:avLst/>
            </a:prstGeom>
            <a:noFill/>
            <a:ln>
              <a:noFill/>
            </a:ln>
          </p:spPr>
          <p:txBody>
            <a:bodyPr wrap="none" rtlCol="0" anchor="t">
              <a:spAutoFit/>
            </a:bodyPr>
            <a:lstStyle/>
            <a:p>
              <a:pPr marL="0" marR="0" lvl="0" indent="0" defTabSz="457200" eaLnBrk="1" fontAlgn="auto" latinLnBrk="0" hangingPunct="1">
                <a:lnSpc>
                  <a:spcPct val="100000"/>
                </a:lnSpc>
                <a:spcBef>
                  <a:spcPts val="0"/>
                </a:spcBef>
                <a:spcAft>
                  <a:spcPts val="0"/>
                </a:spcAft>
                <a:buClrTx/>
                <a:buSzTx/>
                <a:buFontTx/>
                <a:buNone/>
                <a:tabLst/>
                <a:defRPr/>
              </a:pPr>
              <a:r>
                <a:rPr kumimoji="0" lang="en-US" sz="1300" b="0" i="0" u="none" strike="noStrike" kern="0" cap="none" spc="0" normalizeH="0" baseline="0" noProof="0" dirty="0">
                  <a:ln>
                    <a:noFill/>
                  </a:ln>
                  <a:solidFill>
                    <a:prstClr val="black"/>
                  </a:solidFill>
                  <a:effectLst/>
                  <a:uLnTx/>
                  <a:uFillTx/>
                </a:rPr>
                <a:t>Prepare and equip managers and supervisors</a:t>
              </a:r>
            </a:p>
          </p:txBody>
        </p:sp>
        <p:cxnSp>
          <p:nvCxnSpPr>
            <p:cNvPr id="103" name="Straight Arrow Connector 102"/>
            <p:cNvCxnSpPr/>
            <p:nvPr/>
          </p:nvCxnSpPr>
          <p:spPr>
            <a:xfrm flipH="1">
              <a:off x="5902237" y="3891955"/>
              <a:ext cx="255682" cy="0"/>
            </a:xfrm>
            <a:prstGeom prst="straightConnector1">
              <a:avLst/>
            </a:prstGeom>
            <a:noFill/>
            <a:ln w="19050" cap="flat" cmpd="sng" algn="ctr">
              <a:solidFill>
                <a:srgbClr val="57CCD5"/>
              </a:solidFill>
              <a:prstDash val="solid"/>
              <a:miter lim="800000"/>
              <a:tailEnd type="triangle" w="med" len="med"/>
            </a:ln>
            <a:effectLst/>
          </p:spPr>
        </p:cxnSp>
        <p:sp>
          <p:nvSpPr>
            <p:cNvPr id="104" name="TextBox 103"/>
            <p:cNvSpPr txBox="1"/>
            <p:nvPr/>
          </p:nvSpPr>
          <p:spPr>
            <a:xfrm>
              <a:off x="6132328" y="4370089"/>
              <a:ext cx="2645276" cy="507831"/>
            </a:xfrm>
            <a:prstGeom prst="rect">
              <a:avLst/>
            </a:prstGeom>
            <a:noFill/>
            <a:ln>
              <a:noFill/>
            </a:ln>
          </p:spPr>
          <p:txBody>
            <a:bodyPr wrap="none" rtlCol="0" anchor="t">
              <a:spAutoFit/>
            </a:bodyPr>
            <a:lstStyle/>
            <a:p>
              <a:pPr marL="0" marR="0" lvl="0" indent="0" defTabSz="457200" eaLnBrk="1" fontAlgn="auto" latinLnBrk="0" hangingPunct="1">
                <a:lnSpc>
                  <a:spcPct val="100000"/>
                </a:lnSpc>
                <a:spcBef>
                  <a:spcPts val="0"/>
                </a:spcBef>
                <a:spcAft>
                  <a:spcPts val="0"/>
                </a:spcAft>
                <a:buClrTx/>
                <a:buSzTx/>
                <a:buFontTx/>
                <a:buNone/>
                <a:tabLst/>
                <a:defRPr/>
              </a:pPr>
              <a:r>
                <a:rPr kumimoji="0" lang="en-US" sz="1300" b="0" i="0" u="none" strike="noStrike" kern="0" cap="none" spc="0" normalizeH="0" baseline="0" noProof="0" dirty="0">
                  <a:ln>
                    <a:noFill/>
                  </a:ln>
                  <a:solidFill>
                    <a:prstClr val="black"/>
                  </a:solidFill>
                  <a:effectLst/>
                  <a:uLnTx/>
                  <a:uFillTx/>
                </a:rPr>
                <a:t>Launch group and coaching sessions</a:t>
              </a:r>
              <a:br>
                <a:rPr kumimoji="0" lang="en-US" sz="1300" b="0" i="0" u="none" strike="noStrike" kern="0" cap="none" spc="0" normalizeH="0" baseline="0" noProof="0" dirty="0">
                  <a:ln>
                    <a:noFill/>
                  </a:ln>
                  <a:solidFill>
                    <a:prstClr val="black"/>
                  </a:solidFill>
                  <a:effectLst/>
                  <a:uLnTx/>
                  <a:uFillTx/>
                </a:rPr>
              </a:br>
              <a:r>
                <a:rPr kumimoji="0" lang="en-US" sz="1300" b="0" i="0" u="none" strike="noStrike" kern="0" cap="none" spc="0" normalizeH="0" baseline="0" noProof="0" dirty="0">
                  <a:ln>
                    <a:noFill/>
                  </a:ln>
                  <a:solidFill>
                    <a:prstClr val="black"/>
                  </a:solidFill>
                  <a:effectLst/>
                  <a:uLnTx/>
                  <a:uFillTx/>
                </a:rPr>
                <a:t>Reinforce key messages (sponsors</a:t>
              </a:r>
              <a:r>
                <a:rPr kumimoji="0" lang="en-US" sz="1400" b="0" i="0" u="none" strike="noStrike" kern="0" cap="none" spc="0" normalizeH="0" baseline="0" noProof="0" dirty="0">
                  <a:ln>
                    <a:noFill/>
                  </a:ln>
                  <a:solidFill>
                    <a:prstClr val="black"/>
                  </a:solidFill>
                  <a:effectLst/>
                  <a:uLnTx/>
                  <a:uFillTx/>
                </a:rPr>
                <a:t>)</a:t>
              </a:r>
            </a:p>
          </p:txBody>
        </p:sp>
        <p:cxnSp>
          <p:nvCxnSpPr>
            <p:cNvPr id="105" name="Straight Arrow Connector 104"/>
            <p:cNvCxnSpPr/>
            <p:nvPr/>
          </p:nvCxnSpPr>
          <p:spPr>
            <a:xfrm flipH="1">
              <a:off x="5902237" y="4518898"/>
              <a:ext cx="255682" cy="0"/>
            </a:xfrm>
            <a:prstGeom prst="straightConnector1">
              <a:avLst/>
            </a:prstGeom>
            <a:noFill/>
            <a:ln w="19050" cap="flat" cmpd="sng" algn="ctr">
              <a:solidFill>
                <a:srgbClr val="57CCD5"/>
              </a:solidFill>
              <a:prstDash val="solid"/>
              <a:miter lim="800000"/>
              <a:tailEnd type="triangle" w="med" len="med"/>
            </a:ln>
            <a:effectLst/>
          </p:spPr>
        </p:cxnSp>
        <p:sp>
          <p:nvSpPr>
            <p:cNvPr id="106" name="TextBox 105"/>
            <p:cNvSpPr txBox="1"/>
            <p:nvPr/>
          </p:nvSpPr>
          <p:spPr>
            <a:xfrm>
              <a:off x="6132328" y="4955327"/>
              <a:ext cx="3765774" cy="292388"/>
            </a:xfrm>
            <a:prstGeom prst="rect">
              <a:avLst/>
            </a:prstGeom>
            <a:noFill/>
            <a:ln>
              <a:noFill/>
            </a:ln>
          </p:spPr>
          <p:txBody>
            <a:bodyPr wrap="none" rtlCol="0" anchor="t">
              <a:spAutoFit/>
            </a:bodyPr>
            <a:lstStyle/>
            <a:p>
              <a:pPr marL="0" marR="0" lvl="0" indent="0" defTabSz="457200" eaLnBrk="1" fontAlgn="auto" latinLnBrk="0" hangingPunct="1">
                <a:lnSpc>
                  <a:spcPct val="100000"/>
                </a:lnSpc>
                <a:spcBef>
                  <a:spcPts val="0"/>
                </a:spcBef>
                <a:spcAft>
                  <a:spcPts val="0"/>
                </a:spcAft>
                <a:buClrTx/>
                <a:buSzTx/>
                <a:buFontTx/>
                <a:buNone/>
                <a:tabLst/>
                <a:defRPr/>
              </a:pPr>
              <a:r>
                <a:rPr kumimoji="0" lang="en-US" sz="1300" b="0" i="0" u="none" strike="noStrike" kern="0" cap="none" spc="0" normalizeH="0" baseline="0" noProof="0" dirty="0">
                  <a:ln>
                    <a:noFill/>
                  </a:ln>
                  <a:solidFill>
                    <a:prstClr val="black"/>
                  </a:solidFill>
                  <a:effectLst/>
                  <a:uLnTx/>
                  <a:uFillTx/>
                </a:rPr>
                <a:t>Continue communications and sponsorship activities</a:t>
              </a:r>
            </a:p>
          </p:txBody>
        </p:sp>
        <p:cxnSp>
          <p:nvCxnSpPr>
            <p:cNvPr id="107" name="Straight Arrow Connector 106"/>
            <p:cNvCxnSpPr/>
            <p:nvPr/>
          </p:nvCxnSpPr>
          <p:spPr>
            <a:xfrm flipH="1">
              <a:off x="5902237" y="5092104"/>
              <a:ext cx="255682" cy="0"/>
            </a:xfrm>
            <a:prstGeom prst="straightConnector1">
              <a:avLst/>
            </a:prstGeom>
            <a:noFill/>
            <a:ln w="19050" cap="flat" cmpd="sng" algn="ctr">
              <a:solidFill>
                <a:srgbClr val="57CCD5"/>
              </a:solidFill>
              <a:prstDash val="solid"/>
              <a:miter lim="800000"/>
              <a:tailEnd type="triangle" w="med" len="med"/>
            </a:ln>
            <a:effectLst/>
          </p:spPr>
        </p:cxnSp>
        <p:sp>
          <p:nvSpPr>
            <p:cNvPr id="108" name="TextBox 107"/>
            <p:cNvSpPr txBox="1"/>
            <p:nvPr/>
          </p:nvSpPr>
          <p:spPr>
            <a:xfrm>
              <a:off x="3181313" y="4035532"/>
              <a:ext cx="2073004" cy="292388"/>
            </a:xfrm>
            <a:prstGeom prst="rect">
              <a:avLst/>
            </a:prstGeom>
            <a:noFill/>
            <a:ln>
              <a:noFill/>
            </a:ln>
          </p:spPr>
          <p:txBody>
            <a:bodyPr wrap="none" rtlCol="0">
              <a:spAutoFit/>
            </a:bodyPr>
            <a:lstStyle/>
            <a:p>
              <a:pPr marL="0" marR="0" lvl="0" indent="0" algn="r" defTabSz="457200" eaLnBrk="1" fontAlgn="auto" latinLnBrk="0" hangingPunct="1">
                <a:lnSpc>
                  <a:spcPct val="100000"/>
                </a:lnSpc>
                <a:spcBef>
                  <a:spcPts val="0"/>
                </a:spcBef>
                <a:spcAft>
                  <a:spcPts val="0"/>
                </a:spcAft>
                <a:buClrTx/>
                <a:buSzTx/>
                <a:buFontTx/>
                <a:buNone/>
                <a:tabLst/>
                <a:defRPr/>
              </a:pPr>
              <a:r>
                <a:rPr kumimoji="0" lang="en-US" sz="1300" b="0" i="0" u="none" strike="noStrike" kern="0" cap="none" spc="0" normalizeH="0" baseline="0" noProof="0" dirty="0">
                  <a:ln>
                    <a:noFill/>
                  </a:ln>
                  <a:solidFill>
                    <a:prstClr val="black"/>
                  </a:solidFill>
                  <a:effectLst/>
                  <a:uLnTx/>
                  <a:uFillTx/>
                </a:rPr>
                <a:t>Benchmark and gather data</a:t>
              </a:r>
            </a:p>
          </p:txBody>
        </p:sp>
        <p:cxnSp>
          <p:nvCxnSpPr>
            <p:cNvPr id="109" name="Straight Arrow Connector 108"/>
            <p:cNvCxnSpPr/>
            <p:nvPr/>
          </p:nvCxnSpPr>
          <p:spPr>
            <a:xfrm flipV="1">
              <a:off x="5254317" y="4181349"/>
              <a:ext cx="255326" cy="0"/>
            </a:xfrm>
            <a:prstGeom prst="straightConnector1">
              <a:avLst/>
            </a:prstGeom>
            <a:noFill/>
            <a:ln w="19050" cap="flat" cmpd="sng" algn="ctr">
              <a:solidFill>
                <a:srgbClr val="2DA0A9"/>
              </a:solidFill>
              <a:prstDash val="solid"/>
              <a:miter lim="800000"/>
              <a:tailEnd type="triangle"/>
            </a:ln>
            <a:effectLst/>
          </p:spPr>
        </p:cxnSp>
        <p:sp>
          <p:nvSpPr>
            <p:cNvPr id="110" name="TextBox 109"/>
            <p:cNvSpPr txBox="1"/>
            <p:nvPr/>
          </p:nvSpPr>
          <p:spPr>
            <a:xfrm>
              <a:off x="2657132" y="4279038"/>
              <a:ext cx="2597186" cy="292388"/>
            </a:xfrm>
            <a:prstGeom prst="rect">
              <a:avLst/>
            </a:prstGeom>
            <a:noFill/>
            <a:ln>
              <a:noFill/>
            </a:ln>
          </p:spPr>
          <p:txBody>
            <a:bodyPr wrap="none" rtlCol="0">
              <a:spAutoFit/>
            </a:bodyPr>
            <a:lstStyle/>
            <a:p>
              <a:pPr marL="0" marR="0" lvl="0" indent="0" algn="r" defTabSz="457200" eaLnBrk="1" fontAlgn="auto" latinLnBrk="0" hangingPunct="1">
                <a:lnSpc>
                  <a:spcPct val="100000"/>
                </a:lnSpc>
                <a:spcBef>
                  <a:spcPts val="0"/>
                </a:spcBef>
                <a:spcAft>
                  <a:spcPts val="0"/>
                </a:spcAft>
                <a:buClrTx/>
                <a:buSzTx/>
                <a:buFontTx/>
                <a:buNone/>
                <a:tabLst/>
                <a:defRPr/>
              </a:pPr>
              <a:r>
                <a:rPr kumimoji="0" lang="en-US" sz="1300" b="0" i="0" u="none" strike="noStrike" kern="0" cap="none" spc="0" normalizeH="0" baseline="0" noProof="0" dirty="0">
                  <a:ln>
                    <a:noFill/>
                  </a:ln>
                  <a:solidFill>
                    <a:prstClr val="black"/>
                  </a:solidFill>
                  <a:effectLst/>
                  <a:uLnTx/>
                  <a:uFillTx/>
                </a:rPr>
                <a:t>Generate ideas and select concepts</a:t>
              </a:r>
            </a:p>
          </p:txBody>
        </p:sp>
        <p:cxnSp>
          <p:nvCxnSpPr>
            <p:cNvPr id="111" name="Straight Arrow Connector 110"/>
            <p:cNvCxnSpPr/>
            <p:nvPr/>
          </p:nvCxnSpPr>
          <p:spPr>
            <a:xfrm flipV="1">
              <a:off x="5254317" y="4424855"/>
              <a:ext cx="255326" cy="0"/>
            </a:xfrm>
            <a:prstGeom prst="straightConnector1">
              <a:avLst/>
            </a:prstGeom>
            <a:noFill/>
            <a:ln w="19050" cap="flat" cmpd="sng" algn="ctr">
              <a:solidFill>
                <a:srgbClr val="2DA0A9"/>
              </a:solidFill>
              <a:prstDash val="solid"/>
              <a:miter lim="800000"/>
              <a:tailEnd type="triangle"/>
            </a:ln>
            <a:effectLst/>
          </p:spPr>
        </p:cxnSp>
        <p:sp>
          <p:nvSpPr>
            <p:cNvPr id="112" name="TextBox 111"/>
            <p:cNvSpPr txBox="1"/>
            <p:nvPr/>
          </p:nvSpPr>
          <p:spPr>
            <a:xfrm>
              <a:off x="3973197" y="4546984"/>
              <a:ext cx="1281120" cy="292388"/>
            </a:xfrm>
            <a:prstGeom prst="rect">
              <a:avLst/>
            </a:prstGeom>
            <a:noFill/>
            <a:ln>
              <a:noFill/>
            </a:ln>
          </p:spPr>
          <p:txBody>
            <a:bodyPr wrap="none" rtlCol="0">
              <a:spAutoFit/>
            </a:bodyPr>
            <a:lstStyle/>
            <a:p>
              <a:pPr marL="0" marR="0" lvl="0" indent="0" algn="r" defTabSz="457200" eaLnBrk="1" fontAlgn="auto" latinLnBrk="0" hangingPunct="1">
                <a:lnSpc>
                  <a:spcPct val="100000"/>
                </a:lnSpc>
                <a:spcBef>
                  <a:spcPts val="0"/>
                </a:spcBef>
                <a:spcAft>
                  <a:spcPts val="0"/>
                </a:spcAft>
                <a:buClrTx/>
                <a:buSzTx/>
                <a:buFontTx/>
                <a:buNone/>
                <a:tabLst/>
                <a:defRPr/>
              </a:pPr>
              <a:r>
                <a:rPr kumimoji="0" lang="en-US" sz="1300" b="0" i="0" u="none" strike="noStrike" kern="0" cap="none" spc="0" normalizeH="0" baseline="0" noProof="0" dirty="0">
                  <a:ln>
                    <a:noFill/>
                  </a:ln>
                  <a:solidFill>
                    <a:prstClr val="black"/>
                  </a:solidFill>
                  <a:effectLst/>
                  <a:uLnTx/>
                  <a:uFillTx/>
                </a:rPr>
                <a:t>Model solutions</a:t>
              </a:r>
            </a:p>
          </p:txBody>
        </p:sp>
        <p:cxnSp>
          <p:nvCxnSpPr>
            <p:cNvPr id="113" name="Straight Arrow Connector 112"/>
            <p:cNvCxnSpPr/>
            <p:nvPr/>
          </p:nvCxnSpPr>
          <p:spPr>
            <a:xfrm flipV="1">
              <a:off x="5254317" y="4692801"/>
              <a:ext cx="255326" cy="0"/>
            </a:xfrm>
            <a:prstGeom prst="straightConnector1">
              <a:avLst/>
            </a:prstGeom>
            <a:noFill/>
            <a:ln w="19050" cap="flat" cmpd="sng" algn="ctr">
              <a:solidFill>
                <a:srgbClr val="2DA0A9"/>
              </a:solidFill>
              <a:prstDash val="solid"/>
              <a:miter lim="800000"/>
              <a:tailEnd type="triangle"/>
            </a:ln>
            <a:effectLst/>
          </p:spPr>
        </p:cxnSp>
        <p:sp>
          <p:nvSpPr>
            <p:cNvPr id="114" name="TextBox 113"/>
            <p:cNvSpPr txBox="1"/>
            <p:nvPr/>
          </p:nvSpPr>
          <p:spPr>
            <a:xfrm>
              <a:off x="3397720" y="4814931"/>
              <a:ext cx="1856598" cy="292388"/>
            </a:xfrm>
            <a:prstGeom prst="rect">
              <a:avLst/>
            </a:prstGeom>
            <a:noFill/>
            <a:ln>
              <a:noFill/>
            </a:ln>
          </p:spPr>
          <p:txBody>
            <a:bodyPr wrap="none" rtlCol="0">
              <a:spAutoFit/>
            </a:bodyPr>
            <a:lstStyle/>
            <a:p>
              <a:pPr marL="0" marR="0" lvl="0" indent="0" algn="r" defTabSz="457200" eaLnBrk="1" fontAlgn="auto" latinLnBrk="0" hangingPunct="1">
                <a:lnSpc>
                  <a:spcPct val="100000"/>
                </a:lnSpc>
                <a:spcBef>
                  <a:spcPts val="0"/>
                </a:spcBef>
                <a:spcAft>
                  <a:spcPts val="0"/>
                </a:spcAft>
                <a:buClrTx/>
                <a:buSzTx/>
                <a:buFontTx/>
                <a:buNone/>
                <a:tabLst/>
                <a:defRPr/>
              </a:pPr>
              <a:r>
                <a:rPr kumimoji="0" lang="en-US" sz="1300" b="0" i="0" u="none" strike="noStrike" kern="0" cap="none" spc="0" normalizeH="0" baseline="0" noProof="0" dirty="0">
                  <a:ln>
                    <a:noFill/>
                  </a:ln>
                  <a:solidFill>
                    <a:prstClr val="black"/>
                  </a:solidFill>
                  <a:effectLst/>
                  <a:uLnTx/>
                  <a:uFillTx/>
                </a:rPr>
                <a:t>Document requirements</a:t>
              </a:r>
            </a:p>
          </p:txBody>
        </p:sp>
        <p:cxnSp>
          <p:nvCxnSpPr>
            <p:cNvPr id="115" name="Straight Arrow Connector 114"/>
            <p:cNvCxnSpPr/>
            <p:nvPr/>
          </p:nvCxnSpPr>
          <p:spPr>
            <a:xfrm flipV="1">
              <a:off x="5254317" y="4984811"/>
              <a:ext cx="255326" cy="0"/>
            </a:xfrm>
            <a:prstGeom prst="straightConnector1">
              <a:avLst/>
            </a:prstGeom>
            <a:noFill/>
            <a:ln w="19050" cap="flat" cmpd="sng" algn="ctr">
              <a:solidFill>
                <a:srgbClr val="2DA0A9"/>
              </a:solidFill>
              <a:prstDash val="solid"/>
              <a:miter lim="800000"/>
              <a:tailEnd type="triangle"/>
            </a:ln>
            <a:effectLst/>
          </p:spPr>
        </p:cxnSp>
        <p:sp>
          <p:nvSpPr>
            <p:cNvPr id="116" name="TextBox 115"/>
            <p:cNvSpPr txBox="1"/>
            <p:nvPr/>
          </p:nvSpPr>
          <p:spPr>
            <a:xfrm>
              <a:off x="6132328" y="4078079"/>
              <a:ext cx="3765774" cy="292388"/>
            </a:xfrm>
            <a:prstGeom prst="rect">
              <a:avLst/>
            </a:prstGeom>
            <a:noFill/>
            <a:ln>
              <a:noFill/>
            </a:ln>
          </p:spPr>
          <p:txBody>
            <a:bodyPr wrap="none" rtlCol="0" anchor="t">
              <a:spAutoFit/>
            </a:bodyPr>
            <a:lstStyle/>
            <a:p>
              <a:pPr marL="0" marR="0" lvl="0" indent="0" defTabSz="457200" eaLnBrk="1" fontAlgn="auto" latinLnBrk="0" hangingPunct="1">
                <a:lnSpc>
                  <a:spcPct val="100000"/>
                </a:lnSpc>
                <a:spcBef>
                  <a:spcPts val="0"/>
                </a:spcBef>
                <a:spcAft>
                  <a:spcPts val="0"/>
                </a:spcAft>
                <a:buClrTx/>
                <a:buSzTx/>
                <a:buFontTx/>
                <a:buNone/>
                <a:tabLst/>
                <a:defRPr/>
              </a:pPr>
              <a:r>
                <a:rPr kumimoji="0" lang="en-US" sz="1300" b="0" i="0" u="none" strike="noStrike" kern="0" cap="none" spc="0" normalizeH="0" baseline="0" noProof="0" dirty="0">
                  <a:ln>
                    <a:noFill/>
                  </a:ln>
                  <a:solidFill>
                    <a:prstClr val="black"/>
                  </a:solidFill>
                  <a:effectLst/>
                  <a:uLnTx/>
                  <a:uFillTx/>
                </a:rPr>
                <a:t>Continue communications and sponsorship activities</a:t>
              </a:r>
            </a:p>
          </p:txBody>
        </p:sp>
        <p:cxnSp>
          <p:nvCxnSpPr>
            <p:cNvPr id="117" name="Straight Arrow Connector 116"/>
            <p:cNvCxnSpPr/>
            <p:nvPr/>
          </p:nvCxnSpPr>
          <p:spPr>
            <a:xfrm flipH="1">
              <a:off x="5897673" y="4226888"/>
              <a:ext cx="255682" cy="0"/>
            </a:xfrm>
            <a:prstGeom prst="straightConnector1">
              <a:avLst/>
            </a:prstGeom>
            <a:noFill/>
            <a:ln w="19050" cap="flat" cmpd="sng" algn="ctr">
              <a:solidFill>
                <a:srgbClr val="57CCD5"/>
              </a:solidFill>
              <a:prstDash val="solid"/>
              <a:miter lim="800000"/>
              <a:tailEnd type="triangle" w="med" len="med"/>
            </a:ln>
            <a:effectLst/>
          </p:spPr>
        </p:cxnSp>
      </p:grpSp>
    </p:spTree>
    <p:extLst>
      <p:ext uri="{BB962C8B-B14F-4D97-AF65-F5344CB8AC3E}">
        <p14:creationId xmlns:p14="http://schemas.microsoft.com/office/powerpoint/2010/main" val="31391878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p:nvPr/>
        </p:nvPicPr>
        <p:blipFill>
          <a:blip r:embed="rId3">
            <a:extLst>
              <a:ext uri="{28A0092B-C50C-407E-A947-70E740481C1C}">
                <a14:useLocalDpi xmlns:a14="http://schemas.microsoft.com/office/drawing/2010/main" val="0"/>
              </a:ext>
            </a:extLst>
          </a:blip>
          <a:stretch>
            <a:fillRect/>
          </a:stretch>
        </p:blipFill>
        <p:spPr>
          <a:xfrm>
            <a:off x="9507261" y="6113722"/>
            <a:ext cx="2294564" cy="434390"/>
          </a:xfrm>
          <a:prstGeom prst="rect">
            <a:avLst/>
          </a:prstGeom>
        </p:spPr>
      </p:pic>
      <p:sp>
        <p:nvSpPr>
          <p:cNvPr id="9" name="Title 1"/>
          <p:cNvSpPr txBox="1">
            <a:spLocks/>
          </p:cNvSpPr>
          <p:nvPr/>
        </p:nvSpPr>
        <p:spPr>
          <a:xfrm>
            <a:off x="1200839" y="2367890"/>
            <a:ext cx="10637120" cy="2454058"/>
          </a:xfrm>
          <a:prstGeom prst="rect">
            <a:avLst/>
          </a:prstGeom>
        </p:spPr>
        <p:txBody>
          <a:bodyPr vert="horz" lIns="91440" tIns="45720" rIns="91440" bIns="45720" rtlCol="0" anchor="t" anchorCtr="0">
            <a:normAutofit/>
          </a:bodyPr>
          <a:lstStyle>
            <a:lvl1pPr algn="l" defTabSz="914400" rtl="0" eaLnBrk="1" latinLnBrk="0" hangingPunct="1">
              <a:lnSpc>
                <a:spcPct val="90000"/>
              </a:lnSpc>
              <a:spcBef>
                <a:spcPct val="0"/>
              </a:spcBef>
              <a:buNone/>
              <a:defRPr sz="4000" kern="1200">
                <a:solidFill>
                  <a:schemeClr val="tx2"/>
                </a:solidFill>
                <a:latin typeface="+mj-lt"/>
                <a:ea typeface="+mj-ea"/>
                <a:cs typeface="+mj-cs"/>
              </a:defRPr>
            </a:lvl1pPr>
          </a:lstStyle>
          <a:p>
            <a:endParaRPr lang="en-US" sz="1200" b="1" dirty="0">
              <a:solidFill>
                <a:srgbClr val="585958"/>
              </a:solidFill>
              <a:latin typeface="+mn-lt"/>
            </a:endParaRPr>
          </a:p>
        </p:txBody>
      </p:sp>
      <p:grpSp>
        <p:nvGrpSpPr>
          <p:cNvPr id="5" name="Group 4"/>
          <p:cNvGrpSpPr/>
          <p:nvPr/>
        </p:nvGrpSpPr>
        <p:grpSpPr>
          <a:xfrm>
            <a:off x="-14992" y="60040"/>
            <a:ext cx="7306123" cy="924251"/>
            <a:chOff x="0" y="970730"/>
            <a:chExt cx="6744929" cy="846386"/>
          </a:xfrm>
        </p:grpSpPr>
        <p:sp>
          <p:nvSpPr>
            <p:cNvPr id="8" name="Rectangle 7"/>
            <p:cNvSpPr/>
            <p:nvPr/>
          </p:nvSpPr>
          <p:spPr>
            <a:xfrm>
              <a:off x="0" y="1081548"/>
              <a:ext cx="6032475" cy="629265"/>
            </a:xfrm>
            <a:prstGeom prst="rect">
              <a:avLst/>
            </a:prstGeom>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dirty="0"/>
            </a:p>
          </p:txBody>
        </p:sp>
        <p:sp>
          <p:nvSpPr>
            <p:cNvPr id="10" name="TextBox 9"/>
            <p:cNvSpPr txBox="1"/>
            <p:nvPr/>
          </p:nvSpPr>
          <p:spPr>
            <a:xfrm>
              <a:off x="277708" y="970730"/>
              <a:ext cx="1202233" cy="846386"/>
            </a:xfrm>
            <a:prstGeom prst="rect">
              <a:avLst/>
            </a:prstGeom>
            <a:noFill/>
            <a:ln>
              <a:noFill/>
            </a:ln>
          </p:spPr>
          <p:txBody>
            <a:bodyPr wrap="square" tIns="91440" rtlCol="0" anchor="t">
              <a:spAutoFit/>
            </a:bodyPr>
            <a:lstStyle/>
            <a:p>
              <a:r>
                <a:rPr lang="en-US" sz="4600" b="1" dirty="0">
                  <a:solidFill>
                    <a:schemeClr val="bg1">
                      <a:lumMod val="95000"/>
                    </a:schemeClr>
                  </a:solidFill>
                  <a:latin typeface="Franklin Gothic Book" panose="020B0503020102020204" pitchFamily="34" charset="0"/>
                  <a:cs typeface="Times New Roman" panose="02020603050405020304" pitchFamily="18" charset="0"/>
                </a:rPr>
                <a:t>FIS</a:t>
              </a:r>
            </a:p>
          </p:txBody>
        </p:sp>
        <p:sp>
          <p:nvSpPr>
            <p:cNvPr id="11" name="TextBox 10"/>
            <p:cNvSpPr txBox="1"/>
            <p:nvPr/>
          </p:nvSpPr>
          <p:spPr>
            <a:xfrm>
              <a:off x="1327355" y="1126875"/>
              <a:ext cx="5417574" cy="538609"/>
            </a:xfrm>
            <a:prstGeom prst="rect">
              <a:avLst/>
            </a:prstGeom>
            <a:noFill/>
            <a:ln>
              <a:noFill/>
            </a:ln>
          </p:spPr>
          <p:txBody>
            <a:bodyPr wrap="square" rtlCol="0">
              <a:spAutoFit/>
            </a:bodyPr>
            <a:lstStyle/>
            <a:p>
              <a:r>
                <a:rPr lang="en-US" sz="2800" dirty="0">
                  <a:solidFill>
                    <a:schemeClr val="bg1">
                      <a:lumMod val="95000"/>
                    </a:schemeClr>
                  </a:solidFill>
                  <a:latin typeface="Franklin Gothic Book" panose="020B0503020102020204" pitchFamily="34" charset="0"/>
                  <a:cs typeface="Times New Roman" panose="02020603050405020304" pitchFamily="18" charset="0"/>
                </a:rPr>
                <a:t>Financial Information System</a:t>
              </a:r>
              <a:endParaRPr lang="en-US" sz="2800" dirty="0"/>
            </a:p>
          </p:txBody>
        </p:sp>
      </p:grpSp>
      <p:grpSp>
        <p:nvGrpSpPr>
          <p:cNvPr id="6" name="Group 5"/>
          <p:cNvGrpSpPr/>
          <p:nvPr/>
        </p:nvGrpSpPr>
        <p:grpSpPr>
          <a:xfrm>
            <a:off x="2095500" y="1476394"/>
            <a:ext cx="8001000" cy="3429001"/>
            <a:chOff x="2049207" y="1476394"/>
            <a:chExt cx="8001000" cy="3429001"/>
          </a:xfrm>
        </p:grpSpPr>
        <p:sp>
          <p:nvSpPr>
            <p:cNvPr id="13" name="Rectangle 12"/>
            <p:cNvSpPr/>
            <p:nvPr/>
          </p:nvSpPr>
          <p:spPr>
            <a:xfrm>
              <a:off x="2065204" y="1544960"/>
              <a:ext cx="3865592" cy="858267"/>
            </a:xfrm>
            <a:prstGeom prst="rect">
              <a:avLst/>
            </a:prstGeom>
          </p:spPr>
          <p:txBody>
            <a:bodyPr wrap="square">
              <a:spAutoFit/>
            </a:bodyPr>
            <a:lstStyle/>
            <a:p>
              <a:r>
                <a:rPr lang="en-US" sz="1500" b="1" dirty="0">
                  <a:solidFill>
                    <a:srgbClr val="278991"/>
                  </a:solidFill>
                </a:rPr>
                <a:t>BUILDING AWARENESS</a:t>
              </a:r>
            </a:p>
            <a:p>
              <a:r>
                <a:rPr lang="en-US" sz="1500" b="1" dirty="0">
                  <a:solidFill>
                    <a:srgbClr val="6D6D6D"/>
                  </a:solidFill>
                </a:rPr>
                <a:t>Roadshow Presentations</a:t>
              </a:r>
            </a:p>
            <a:p>
              <a:r>
                <a:rPr lang="en-US" sz="1200" dirty="0">
                  <a:solidFill>
                    <a:srgbClr val="696969"/>
                  </a:solidFill>
                </a:rPr>
                <a:t>VC areas, executive leadership and key stakeholder groups. Over 600 unique attendees since ESR Program launch.</a:t>
              </a:r>
            </a:p>
          </p:txBody>
        </p:sp>
        <p:sp>
          <p:nvSpPr>
            <p:cNvPr id="14" name="Rectangle 13"/>
            <p:cNvSpPr/>
            <p:nvPr/>
          </p:nvSpPr>
          <p:spPr>
            <a:xfrm>
              <a:off x="2051332" y="1476394"/>
              <a:ext cx="4005027" cy="997517"/>
            </a:xfrm>
            <a:prstGeom prst="rect">
              <a:avLst/>
            </a:prstGeom>
            <a:noFill/>
            <a:ln>
              <a:solidFill>
                <a:srgbClr val="27899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nvSpPr>
          <p:spPr>
            <a:xfrm>
              <a:off x="6112614" y="1485503"/>
              <a:ext cx="3936419" cy="1277273"/>
            </a:xfrm>
            <a:prstGeom prst="rect">
              <a:avLst/>
            </a:prstGeom>
          </p:spPr>
          <p:txBody>
            <a:bodyPr wrap="square">
              <a:spAutoFit/>
            </a:bodyPr>
            <a:lstStyle/>
            <a:p>
              <a:r>
                <a:rPr lang="en-US" sz="1500" b="1" dirty="0">
                  <a:solidFill>
                    <a:srgbClr val="278991"/>
                  </a:solidFill>
                </a:rPr>
                <a:t>CHANGE MANAGEMENT TRAINING</a:t>
              </a:r>
            </a:p>
            <a:p>
              <a:r>
                <a:rPr lang="en-US" sz="1400" b="1" dirty="0">
                  <a:solidFill>
                    <a:srgbClr val="6D6D6D"/>
                  </a:solidFill>
                </a:rPr>
                <a:t>Prosci ADKAR Workshops</a:t>
              </a:r>
            </a:p>
            <a:p>
              <a:r>
                <a:rPr lang="en-US" sz="1200" dirty="0">
                  <a:solidFill>
                    <a:srgbClr val="696969"/>
                  </a:solidFill>
                </a:rPr>
                <a:t>Staff Education and Development will deliver Prosci training to over 700 management and supervisory staff, with plans to provide training to all People Managers. Change Practitioner training provided to all ESR Change Leaders.</a:t>
              </a:r>
            </a:p>
          </p:txBody>
        </p:sp>
        <p:sp>
          <p:nvSpPr>
            <p:cNvPr id="16" name="Rectangle 15"/>
            <p:cNvSpPr/>
            <p:nvPr/>
          </p:nvSpPr>
          <p:spPr>
            <a:xfrm>
              <a:off x="6113566" y="1476394"/>
              <a:ext cx="3936641" cy="1278447"/>
            </a:xfrm>
            <a:prstGeom prst="rect">
              <a:avLst/>
            </a:prstGeom>
            <a:noFill/>
            <a:ln>
              <a:solidFill>
                <a:srgbClr val="27899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a:off x="6148749" y="2876857"/>
              <a:ext cx="3897648" cy="938719"/>
            </a:xfrm>
            <a:prstGeom prst="rect">
              <a:avLst/>
            </a:prstGeom>
          </p:spPr>
          <p:txBody>
            <a:bodyPr wrap="square">
              <a:spAutoFit/>
            </a:bodyPr>
            <a:lstStyle/>
            <a:p>
              <a:r>
                <a:rPr lang="en-US" sz="1500" b="1" dirty="0">
                  <a:solidFill>
                    <a:srgbClr val="278991"/>
                  </a:solidFill>
                </a:rPr>
                <a:t>ESR-FIS MONTHLY NEWSLETTER</a:t>
              </a:r>
            </a:p>
            <a:p>
              <a:r>
                <a:rPr lang="en-US" sz="1400" b="1" dirty="0">
                  <a:solidFill>
                    <a:srgbClr val="6D6D6D"/>
                  </a:solidFill>
                </a:rPr>
                <a:t>First issue on February 23</a:t>
              </a:r>
            </a:p>
            <a:p>
              <a:r>
                <a:rPr lang="en-US" sz="1200" dirty="0">
                  <a:solidFill>
                    <a:srgbClr val="696969"/>
                  </a:solidFill>
                </a:rPr>
                <a:t>Project updates, news and information, calendar of events and contacts. Website </a:t>
              </a:r>
              <a:r>
                <a:rPr lang="en-US" sz="1400" b="1" dirty="0">
                  <a:solidFill>
                    <a:srgbClr val="696969"/>
                  </a:solidFill>
                  <a:hlinkClick r:id="rId4"/>
                </a:rPr>
                <a:t>esr.ucsd.edu</a:t>
              </a:r>
              <a:r>
                <a:rPr lang="en-US" sz="1200" dirty="0">
                  <a:solidFill>
                    <a:srgbClr val="696969"/>
                  </a:solidFill>
                </a:rPr>
                <a:t> launched Fall 2017.</a:t>
              </a:r>
            </a:p>
          </p:txBody>
        </p:sp>
        <p:sp>
          <p:nvSpPr>
            <p:cNvPr id="18" name="Rectangle 17"/>
            <p:cNvSpPr/>
            <p:nvPr/>
          </p:nvSpPr>
          <p:spPr>
            <a:xfrm>
              <a:off x="6113563" y="2836290"/>
              <a:ext cx="3936641" cy="1115854"/>
            </a:xfrm>
            <a:prstGeom prst="rect">
              <a:avLst/>
            </a:prstGeom>
            <a:noFill/>
            <a:ln>
              <a:solidFill>
                <a:srgbClr val="27899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p:nvSpPr>
          <p:spPr>
            <a:xfrm>
              <a:off x="2049207" y="3784316"/>
              <a:ext cx="3700767" cy="1029920"/>
            </a:xfrm>
            <a:prstGeom prst="rect">
              <a:avLst/>
            </a:prstGeom>
          </p:spPr>
          <p:txBody>
            <a:bodyPr wrap="square">
              <a:spAutoFit/>
            </a:bodyPr>
            <a:lstStyle/>
            <a:p>
              <a:r>
                <a:rPr lang="en-US" sz="1500" b="1" dirty="0">
                  <a:solidFill>
                    <a:srgbClr val="278991"/>
                  </a:solidFill>
                </a:rPr>
                <a:t>CONTINUOUS OUTREACH </a:t>
              </a:r>
            </a:p>
            <a:p>
              <a:r>
                <a:rPr lang="en-US" sz="1500" b="1" dirty="0">
                  <a:solidFill>
                    <a:srgbClr val="6D6D6D"/>
                  </a:solidFill>
                </a:rPr>
                <a:t>Departments and One-on-One </a:t>
              </a:r>
            </a:p>
            <a:p>
              <a:r>
                <a:rPr lang="en-US" sz="1200" dirty="0">
                  <a:solidFill>
                    <a:srgbClr val="696969"/>
                  </a:solidFill>
                </a:rPr>
                <a:t>Responding to questions, resistance and requests from the UC San Diego community on ESR plans and activities, concerns and applying change management approach.</a:t>
              </a:r>
            </a:p>
          </p:txBody>
        </p:sp>
        <p:sp>
          <p:nvSpPr>
            <p:cNvPr id="20" name="Rectangle 19"/>
            <p:cNvSpPr/>
            <p:nvPr/>
          </p:nvSpPr>
          <p:spPr>
            <a:xfrm>
              <a:off x="2050381" y="3786827"/>
              <a:ext cx="4005026" cy="1118568"/>
            </a:xfrm>
            <a:prstGeom prst="rect">
              <a:avLst/>
            </a:prstGeom>
            <a:noFill/>
            <a:ln>
              <a:solidFill>
                <a:srgbClr val="27899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p:cNvSpPr/>
            <p:nvPr/>
          </p:nvSpPr>
          <p:spPr>
            <a:xfrm>
              <a:off x="6123393" y="4109401"/>
              <a:ext cx="3926811" cy="686614"/>
            </a:xfrm>
            <a:prstGeom prst="rect">
              <a:avLst/>
            </a:prstGeom>
          </p:spPr>
          <p:txBody>
            <a:bodyPr wrap="square">
              <a:spAutoFit/>
            </a:bodyPr>
            <a:lstStyle/>
            <a:p>
              <a:r>
                <a:rPr lang="en-US" sz="1500" b="1" dirty="0">
                  <a:solidFill>
                    <a:srgbClr val="278991"/>
                  </a:solidFill>
                </a:rPr>
                <a:t>EXPANDING THE CHANGE NETWORK</a:t>
              </a:r>
            </a:p>
            <a:p>
              <a:r>
                <a:rPr lang="en-US" sz="1500" b="1" dirty="0">
                  <a:solidFill>
                    <a:srgbClr val="6D6D6D"/>
                  </a:solidFill>
                </a:rPr>
                <a:t>Identifying Change Champions and Influencers</a:t>
              </a:r>
            </a:p>
            <a:p>
              <a:r>
                <a:rPr lang="en-US" sz="1200" dirty="0">
                  <a:solidFill>
                    <a:srgbClr val="696969"/>
                  </a:solidFill>
                </a:rPr>
                <a:t>Empowering change partners across campus and med ctr.</a:t>
              </a:r>
            </a:p>
          </p:txBody>
        </p:sp>
        <p:sp>
          <p:nvSpPr>
            <p:cNvPr id="22" name="Rectangle 21"/>
            <p:cNvSpPr/>
            <p:nvPr/>
          </p:nvSpPr>
          <p:spPr>
            <a:xfrm>
              <a:off x="6113563" y="4033593"/>
              <a:ext cx="3936641" cy="871801"/>
            </a:xfrm>
            <a:prstGeom prst="rect">
              <a:avLst/>
            </a:prstGeom>
            <a:noFill/>
            <a:ln>
              <a:solidFill>
                <a:srgbClr val="27899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p:cNvSpPr/>
            <p:nvPr/>
          </p:nvSpPr>
          <p:spPr>
            <a:xfrm>
              <a:off x="2049207" y="2543322"/>
              <a:ext cx="4219399" cy="1180117"/>
            </a:xfrm>
            <a:prstGeom prst="rect">
              <a:avLst/>
            </a:prstGeom>
          </p:spPr>
          <p:txBody>
            <a:bodyPr wrap="square">
              <a:spAutoFit/>
            </a:bodyPr>
            <a:lstStyle/>
            <a:p>
              <a:r>
                <a:rPr lang="en-US" sz="1500" b="1" dirty="0">
                  <a:solidFill>
                    <a:srgbClr val="278991"/>
                  </a:solidFill>
                </a:rPr>
                <a:t>INTERNAL EXPERT SOURCING</a:t>
              </a:r>
            </a:p>
            <a:p>
              <a:r>
                <a:rPr lang="en-US" sz="1500" b="1" dirty="0">
                  <a:solidFill>
                    <a:srgbClr val="6D6D6D"/>
                  </a:solidFill>
                </a:rPr>
                <a:t>Involvement and Expertise – Requirements, RFP, CRP</a:t>
              </a:r>
            </a:p>
            <a:p>
              <a:r>
                <a:rPr lang="en-US" sz="1200" dirty="0">
                  <a:solidFill>
                    <a:srgbClr val="696969"/>
                  </a:solidFill>
                </a:rPr>
                <a:t>Partnership with SMEs gives functional ownership </a:t>
              </a:r>
            </a:p>
            <a:p>
              <a:r>
                <a:rPr lang="en-US" sz="1200" dirty="0">
                  <a:solidFill>
                    <a:srgbClr val="696969"/>
                  </a:solidFill>
                </a:rPr>
                <a:t>and enhances desire to participate and support this change.</a:t>
              </a:r>
            </a:p>
          </p:txBody>
        </p:sp>
        <p:sp>
          <p:nvSpPr>
            <p:cNvPr id="24" name="Rectangle 23"/>
            <p:cNvSpPr/>
            <p:nvPr/>
          </p:nvSpPr>
          <p:spPr>
            <a:xfrm>
              <a:off x="2050381" y="2526438"/>
              <a:ext cx="4005026" cy="1197001"/>
            </a:xfrm>
            <a:prstGeom prst="rect">
              <a:avLst/>
            </a:prstGeom>
            <a:noFill/>
            <a:ln>
              <a:solidFill>
                <a:srgbClr val="27899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 name="Group 1"/>
          <p:cNvGrpSpPr/>
          <p:nvPr/>
        </p:nvGrpSpPr>
        <p:grpSpPr>
          <a:xfrm>
            <a:off x="-14992" y="5213668"/>
            <a:ext cx="12206992" cy="553998"/>
            <a:chOff x="-14992" y="5213668"/>
            <a:chExt cx="12206992" cy="553998"/>
          </a:xfrm>
        </p:grpSpPr>
        <p:sp>
          <p:nvSpPr>
            <p:cNvPr id="4" name="Rectangle 3"/>
            <p:cNvSpPr/>
            <p:nvPr/>
          </p:nvSpPr>
          <p:spPr>
            <a:xfrm>
              <a:off x="-14992" y="5213668"/>
              <a:ext cx="12206992" cy="553998"/>
            </a:xfrm>
            <a:prstGeom prst="rect">
              <a:avLst/>
            </a:prstGeom>
            <a:solidFill>
              <a:srgbClr val="006390">
                <a:alpha val="3490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p:cNvSpPr/>
            <p:nvPr/>
          </p:nvSpPr>
          <p:spPr>
            <a:xfrm>
              <a:off x="112782" y="5213668"/>
              <a:ext cx="11966435" cy="553998"/>
            </a:xfrm>
            <a:prstGeom prst="rect">
              <a:avLst/>
            </a:prstGeom>
          </p:spPr>
          <p:txBody>
            <a:bodyPr wrap="square">
              <a:spAutoFit/>
            </a:bodyPr>
            <a:lstStyle/>
            <a:p>
              <a:pPr>
                <a:spcBef>
                  <a:spcPct val="0"/>
                </a:spcBef>
              </a:pPr>
              <a:r>
                <a:rPr lang="en-US" sz="1500" dirty="0">
                  <a:solidFill>
                    <a:srgbClr val="005374"/>
                  </a:solidFill>
                </a:rPr>
                <a:t>Since 2017, more than </a:t>
              </a:r>
              <a:r>
                <a:rPr lang="en-US" sz="1500" b="1" dirty="0">
                  <a:solidFill>
                    <a:srgbClr val="005374"/>
                  </a:solidFill>
                </a:rPr>
                <a:t>600 individuals </a:t>
              </a:r>
              <a:r>
                <a:rPr lang="en-US" sz="1500" dirty="0">
                  <a:solidFill>
                    <a:srgbClr val="005374"/>
                  </a:solidFill>
                </a:rPr>
                <a:t>have attended presentations about the financial system project. Over </a:t>
              </a:r>
              <a:r>
                <a:rPr lang="en-US" sz="1500" b="1" dirty="0">
                  <a:solidFill>
                    <a:srgbClr val="005374"/>
                  </a:solidFill>
                </a:rPr>
                <a:t>200 SMEs </a:t>
              </a:r>
              <a:r>
                <a:rPr lang="en-US" sz="1500" dirty="0">
                  <a:solidFill>
                    <a:srgbClr val="005374"/>
                  </a:solidFill>
                </a:rPr>
                <a:t>engaged in the initial analysis and discovery process; </a:t>
              </a:r>
              <a:r>
                <a:rPr lang="en-US" sz="1500" b="1" dirty="0">
                  <a:solidFill>
                    <a:srgbClr val="005374"/>
                  </a:solidFill>
                </a:rPr>
                <a:t>56 SMEs </a:t>
              </a:r>
              <a:r>
                <a:rPr lang="en-US" sz="1500" dirty="0">
                  <a:solidFill>
                    <a:srgbClr val="005374"/>
                  </a:solidFill>
                </a:rPr>
                <a:t>were engaged for RFP requirements and scenarios representing stakeholder groups and VC areas including med center.</a:t>
              </a:r>
            </a:p>
          </p:txBody>
        </p:sp>
      </p:grpSp>
    </p:spTree>
    <p:extLst>
      <p:ext uri="{BB962C8B-B14F-4D97-AF65-F5344CB8AC3E}">
        <p14:creationId xmlns:p14="http://schemas.microsoft.com/office/powerpoint/2010/main" val="42800195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ESR Theme">
  <a:themeElements>
    <a:clrScheme name="ESR ">
      <a:dk1>
        <a:srgbClr val="05BFD5"/>
      </a:dk1>
      <a:lt1>
        <a:srgbClr val="FFFFFF"/>
      </a:lt1>
      <a:dk2>
        <a:srgbClr val="585958"/>
      </a:dk2>
      <a:lt2>
        <a:srgbClr val="FFFFFF"/>
      </a:lt2>
      <a:accent1>
        <a:srgbClr val="05BFD5"/>
      </a:accent1>
      <a:accent2>
        <a:srgbClr val="006390"/>
      </a:accent2>
      <a:accent3>
        <a:srgbClr val="A5A5A5"/>
      </a:accent3>
      <a:accent4>
        <a:srgbClr val="2E3772"/>
      </a:accent4>
      <a:accent5>
        <a:srgbClr val="FDFFFC"/>
      </a:accent5>
      <a:accent6>
        <a:srgbClr val="F5F6FF"/>
      </a:accent6>
      <a:hlink>
        <a:srgbClr val="2E3772"/>
      </a:hlink>
      <a:folHlink>
        <a:srgbClr val="D3751C"/>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ESR Theme" id="{62AE6C6B-CAE8-7340-A8D5-A932F5070A3E}" vid="{5FD217AE-CA14-4E40-9B77-646C481CCA5E}"/>
    </a:ext>
  </a:extLst>
</a:theme>
</file>

<file path=ppt/theme/theme2.xml><?xml version="1.0" encoding="utf-8"?>
<a:theme xmlns:a="http://schemas.openxmlformats.org/drawingml/2006/main" name="1_ESR Theme">
  <a:themeElements>
    <a:clrScheme name="ESR ">
      <a:dk1>
        <a:srgbClr val="05BFD5"/>
      </a:dk1>
      <a:lt1>
        <a:srgbClr val="FFFFFF"/>
      </a:lt1>
      <a:dk2>
        <a:srgbClr val="585958"/>
      </a:dk2>
      <a:lt2>
        <a:srgbClr val="FFFFFF"/>
      </a:lt2>
      <a:accent1>
        <a:srgbClr val="05BFD5"/>
      </a:accent1>
      <a:accent2>
        <a:srgbClr val="006390"/>
      </a:accent2>
      <a:accent3>
        <a:srgbClr val="A5A5A5"/>
      </a:accent3>
      <a:accent4>
        <a:srgbClr val="2E3772"/>
      </a:accent4>
      <a:accent5>
        <a:srgbClr val="FDFFFC"/>
      </a:accent5>
      <a:accent6>
        <a:srgbClr val="F5F6FF"/>
      </a:accent6>
      <a:hlink>
        <a:srgbClr val="2E3772"/>
      </a:hlink>
      <a:folHlink>
        <a:srgbClr val="D3751C"/>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ESR Theme" id="{62AE6C6B-CAE8-7340-A8D5-A932F5070A3E}" vid="{5FD217AE-CA14-4E40-9B77-646C481CCA5E}"/>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ESR Theme</Template>
  <TotalTime>21262</TotalTime>
  <Words>720</Words>
  <Application>Microsoft Macintosh PowerPoint</Application>
  <PresentationFormat>Widescreen</PresentationFormat>
  <Paragraphs>127</Paragraphs>
  <Slides>5</Slides>
  <Notes>5</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5</vt:i4>
      </vt:variant>
    </vt:vector>
  </HeadingPairs>
  <TitlesOfParts>
    <vt:vector size="12" baseType="lpstr">
      <vt:lpstr>Arial</vt:lpstr>
      <vt:lpstr>Calibri</vt:lpstr>
      <vt:lpstr>Calibri Light</vt:lpstr>
      <vt:lpstr>Franklin Gothic Book</vt:lpstr>
      <vt:lpstr>Times New Roman</vt:lpstr>
      <vt:lpstr>ESR Theme</vt:lpstr>
      <vt:lpstr>1_ESR Theme</vt:lpstr>
      <vt:lpstr>PowerPoint Presentation</vt:lpstr>
      <vt:lpstr>PowerPoint Presentation</vt:lpstr>
      <vt:lpstr>PowerPoint Presentation</vt:lpstr>
      <vt:lpstr>PowerPoint Presentation</vt:lpstr>
      <vt:lpstr>PowerPoint Presentation</vt:lpstr>
    </vt:vector>
  </TitlesOfParts>
  <Company>Business &amp; Financial Services</Company>
  <LinksUpToDate>false</LinksUpToDate>
  <SharedDoc>false</SharedDoc>
  <HyperlinksChanged>false</HyperlinksChanged>
  <AppVersion>16.0014</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Arlynn Renslow</dc:creator>
  <cp:lastModifiedBy>Elaine Fleming</cp:lastModifiedBy>
  <cp:revision>517</cp:revision>
  <cp:lastPrinted>2018-03-01T00:47:26Z</cp:lastPrinted>
  <dcterms:created xsi:type="dcterms:W3CDTF">2018-02-26T23:24:26Z</dcterms:created>
  <dcterms:modified xsi:type="dcterms:W3CDTF">2018-06-29T21:53:04Z</dcterms:modified>
</cp:coreProperties>
</file>