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7" r:id="rId2"/>
  </p:sldMasterIdLst>
  <p:notesMasterIdLst>
    <p:notesMasterId r:id="rId30"/>
  </p:notesMasterIdLst>
  <p:handoutMasterIdLst>
    <p:handoutMasterId r:id="rId31"/>
  </p:handoutMasterIdLst>
  <p:sldIdLst>
    <p:sldId id="330" r:id="rId3"/>
    <p:sldId id="382" r:id="rId4"/>
    <p:sldId id="385" r:id="rId5"/>
    <p:sldId id="370" r:id="rId6"/>
    <p:sldId id="374" r:id="rId7"/>
    <p:sldId id="432" r:id="rId8"/>
    <p:sldId id="433" r:id="rId9"/>
    <p:sldId id="434" r:id="rId10"/>
    <p:sldId id="436" r:id="rId11"/>
    <p:sldId id="413" r:id="rId12"/>
    <p:sldId id="399" r:id="rId13"/>
    <p:sldId id="406" r:id="rId14"/>
    <p:sldId id="421" r:id="rId15"/>
    <p:sldId id="407" r:id="rId16"/>
    <p:sldId id="408" r:id="rId17"/>
    <p:sldId id="419" r:id="rId18"/>
    <p:sldId id="410" r:id="rId19"/>
    <p:sldId id="411" r:id="rId20"/>
    <p:sldId id="333" r:id="rId21"/>
    <p:sldId id="439" r:id="rId22"/>
    <p:sldId id="440" r:id="rId23"/>
    <p:sldId id="441" r:id="rId24"/>
    <p:sldId id="442" r:id="rId25"/>
    <p:sldId id="443" r:id="rId26"/>
    <p:sldId id="420" r:id="rId27"/>
    <p:sldId id="435" r:id="rId28"/>
    <p:sldId id="39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kenship, Laura" initials="BL" lastIdx="17" clrIdx="0">
    <p:extLst>
      <p:ext uri="{19B8F6BF-5375-455C-9EA6-DF929625EA0E}">
        <p15:presenceInfo xmlns:p15="http://schemas.microsoft.com/office/powerpoint/2012/main" userId="S-1-5-21-503695880-695175589-3595387526-50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A09"/>
    <a:srgbClr val="FC8900"/>
    <a:srgbClr val="006390"/>
    <a:srgbClr val="005374"/>
    <a:srgbClr val="A3A3A3"/>
    <a:srgbClr val="5FBDC7"/>
    <a:srgbClr val="BFBFBF"/>
    <a:srgbClr val="51C6D0"/>
    <a:srgbClr val="E6E6E6"/>
    <a:srgbClr val="038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1409" autoAdjust="0"/>
  </p:normalViewPr>
  <p:slideViewPr>
    <p:cSldViewPr snapToGrid="0">
      <p:cViewPr varScale="1">
        <p:scale>
          <a:sx n="89" d="100"/>
          <a:sy n="89" d="100"/>
        </p:scale>
        <p:origin x="168" y="6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26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Fleming" userId="9a251c9f-3bcf-4344-835a-1f65cb7a0495" providerId="ADAL" clId="{EE08CBCA-CBA0-2944-B89D-9B4A06A54499}"/>
    <pc:docChg chg="undo custSel modSld">
      <pc:chgData name="Elaine Fleming" userId="9a251c9f-3bcf-4344-835a-1f65cb7a0495" providerId="ADAL" clId="{EE08CBCA-CBA0-2944-B89D-9B4A06A54499}" dt="2018-06-29T23:16:55.135" v="164" actId="14100"/>
      <pc:docMkLst>
        <pc:docMk/>
      </pc:docMkLst>
      <pc:sldChg chg="addSp delSp modSp addAnim delAnim">
        <pc:chgData name="Elaine Fleming" userId="9a251c9f-3bcf-4344-835a-1f65cb7a0495" providerId="ADAL" clId="{EE08CBCA-CBA0-2944-B89D-9B4A06A54499}" dt="2018-06-29T23:16:55.135" v="164" actId="14100"/>
        <pc:sldMkLst>
          <pc:docMk/>
          <pc:sldMk cId="1128770024" sldId="370"/>
        </pc:sldMkLst>
        <pc:grpChg chg="del">
          <ac:chgData name="Elaine Fleming" userId="9a251c9f-3bcf-4344-835a-1f65cb7a0495" providerId="ADAL" clId="{EE08CBCA-CBA0-2944-B89D-9B4A06A54499}" dt="2018-06-29T23:08:38.945" v="7" actId="478"/>
          <ac:grpSpMkLst>
            <pc:docMk/>
            <pc:sldMk cId="1128770024" sldId="370"/>
            <ac:grpSpMk id="9" creationId="{00000000-0000-0000-0000-000000000000}"/>
          </ac:grpSpMkLst>
        </pc:grpChg>
        <pc:picChg chg="del">
          <ac:chgData name="Elaine Fleming" userId="9a251c9f-3bcf-4344-835a-1f65cb7a0495" providerId="ADAL" clId="{EE08CBCA-CBA0-2944-B89D-9B4A06A54499}" dt="2018-06-29T22:55:04.771" v="2" actId="478"/>
          <ac:picMkLst>
            <pc:docMk/>
            <pc:sldMk cId="1128770024" sldId="370"/>
            <ac:picMk id="3" creationId="{00000000-0000-0000-0000-000000000000}"/>
          </ac:picMkLst>
        </pc:picChg>
        <pc:picChg chg="add del">
          <ac:chgData name="Elaine Fleming" userId="9a251c9f-3bcf-4344-835a-1f65cb7a0495" providerId="ADAL" clId="{EE08CBCA-CBA0-2944-B89D-9B4A06A54499}" dt="2018-06-29T22:55:04.771" v="2" actId="478"/>
          <ac:picMkLst>
            <pc:docMk/>
            <pc:sldMk cId="1128770024" sldId="370"/>
            <ac:picMk id="7" creationId="{00000000-0000-0000-0000-000000000000}"/>
          </ac:picMkLst>
        </pc:picChg>
        <pc:picChg chg="add del mod modCrop">
          <ac:chgData name="Elaine Fleming" userId="9a251c9f-3bcf-4344-835a-1f65cb7a0495" providerId="ADAL" clId="{EE08CBCA-CBA0-2944-B89D-9B4A06A54499}" dt="2018-06-29T23:15:47.702" v="158" actId="478"/>
          <ac:picMkLst>
            <pc:docMk/>
            <pc:sldMk cId="1128770024" sldId="370"/>
            <ac:picMk id="8" creationId="{CACDE5EA-120E-C745-A1A1-D53215D3D65F}"/>
          </ac:picMkLst>
        </pc:picChg>
        <pc:picChg chg="add del mod">
          <ac:chgData name="Elaine Fleming" userId="9a251c9f-3bcf-4344-835a-1f65cb7a0495" providerId="ADAL" clId="{EE08CBCA-CBA0-2944-B89D-9B4A06A54499}" dt="2018-06-29T23:16:15.154" v="160" actId="478"/>
          <ac:picMkLst>
            <pc:docMk/>
            <pc:sldMk cId="1128770024" sldId="370"/>
            <ac:picMk id="14" creationId="{900B8307-697E-8542-AB50-3E21AE1D6C3A}"/>
          </ac:picMkLst>
        </pc:picChg>
        <pc:picChg chg="add mod">
          <ac:chgData name="Elaine Fleming" userId="9a251c9f-3bcf-4344-835a-1f65cb7a0495" providerId="ADAL" clId="{EE08CBCA-CBA0-2944-B89D-9B4A06A54499}" dt="2018-06-29T23:16:55.135" v="164" actId="14100"/>
          <ac:picMkLst>
            <pc:docMk/>
            <pc:sldMk cId="1128770024" sldId="370"/>
            <ac:picMk id="16" creationId="{3A31434A-10CE-FA4A-BCA1-01C62EB26A9B}"/>
          </ac:picMkLst>
        </pc:picChg>
        <pc:cxnChg chg="del">
          <ac:chgData name="Elaine Fleming" userId="9a251c9f-3bcf-4344-835a-1f65cb7a0495" providerId="ADAL" clId="{EE08CBCA-CBA0-2944-B89D-9B4A06A54499}" dt="2018-06-29T22:55:06.696" v="3" actId="478"/>
          <ac:cxnSpMkLst>
            <pc:docMk/>
            <pc:sldMk cId="1128770024" sldId="370"/>
            <ac:cxnSpMk id="6" creationId="{00000000-0000-0000-0000-00000000000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0E383-2F5B-4B15-9BFC-0AD3607290BE}" type="doc">
      <dgm:prSet loTypeId="urn:microsoft.com/office/officeart/2005/8/layout/hProcess9" loCatId="process" qsTypeId="urn:microsoft.com/office/officeart/2005/8/quickstyle/simple1" qsCatId="simple" csTypeId="urn:microsoft.com/office/officeart/2005/8/colors/colorful1" csCatId="colorful" phldr="1"/>
      <dgm:spPr/>
    </dgm:pt>
    <dgm:pt modelId="{3DE01D7B-C50F-496E-BA97-43D9B5494306}">
      <dgm:prSet phldrT="[Text]"/>
      <dgm:spPr>
        <a:solidFill>
          <a:srgbClr val="05A2B3">
            <a:alpha val="50196"/>
          </a:srgbClr>
        </a:solidFill>
      </dgm:spPr>
      <dgm:t>
        <a:bodyPr/>
        <a:lstStyle/>
        <a:p>
          <a:r>
            <a:rPr lang="en-US" dirty="0"/>
            <a:t> Orientation (October 2017) </a:t>
          </a:r>
        </a:p>
        <a:p>
          <a:r>
            <a:rPr lang="en-US" dirty="0"/>
            <a:t>Workgroup of Stakeholder Representatives</a:t>
          </a:r>
        </a:p>
      </dgm:t>
    </dgm:pt>
    <dgm:pt modelId="{B3F1C81B-C78C-4236-8628-9D21D54D7184}" type="parTrans" cxnId="{F47DE728-3188-47F3-900B-9D28500D96D7}">
      <dgm:prSet/>
      <dgm:spPr/>
      <dgm:t>
        <a:bodyPr/>
        <a:lstStyle/>
        <a:p>
          <a:endParaRPr lang="en-US"/>
        </a:p>
      </dgm:t>
    </dgm:pt>
    <dgm:pt modelId="{9AD74305-D016-457F-BECC-12998882B4F1}" type="sibTrans" cxnId="{F47DE728-3188-47F3-900B-9D28500D96D7}">
      <dgm:prSet/>
      <dgm:spPr/>
      <dgm:t>
        <a:bodyPr/>
        <a:lstStyle/>
        <a:p>
          <a:endParaRPr lang="en-US"/>
        </a:p>
      </dgm:t>
    </dgm:pt>
    <dgm:pt modelId="{3DC49F0D-D011-4266-A7E2-9122CC6F2067}">
      <dgm:prSet phldrT="[Text]"/>
      <dgm:spPr>
        <a:solidFill>
          <a:srgbClr val="A5A5A5">
            <a:alpha val="80000"/>
          </a:srgbClr>
        </a:solidFill>
      </dgm:spPr>
      <dgm:t>
        <a:bodyPr/>
        <a:lstStyle/>
        <a:p>
          <a:r>
            <a:rPr lang="en-US" dirty="0"/>
            <a:t>CCoA Development</a:t>
          </a:r>
        </a:p>
        <a:p>
          <a:endParaRPr lang="en-US" dirty="0"/>
        </a:p>
        <a:p>
          <a:r>
            <a:rPr lang="en-US" dirty="0"/>
            <a:t>Chart Design Subgroups</a:t>
          </a:r>
        </a:p>
      </dgm:t>
    </dgm:pt>
    <dgm:pt modelId="{9ABA7D51-CAE4-4D92-B9C0-17381D08E401}" type="parTrans" cxnId="{05C6F3C3-68C6-4D29-8337-99481374E113}">
      <dgm:prSet/>
      <dgm:spPr/>
      <dgm:t>
        <a:bodyPr/>
        <a:lstStyle/>
        <a:p>
          <a:endParaRPr lang="en-US"/>
        </a:p>
      </dgm:t>
    </dgm:pt>
    <dgm:pt modelId="{69BD54C0-E204-44FC-9E90-90E779975EA4}" type="sibTrans" cxnId="{05C6F3C3-68C6-4D29-8337-99481374E113}">
      <dgm:prSet/>
      <dgm:spPr/>
      <dgm:t>
        <a:bodyPr/>
        <a:lstStyle/>
        <a:p>
          <a:endParaRPr lang="en-US"/>
        </a:p>
      </dgm:t>
    </dgm:pt>
    <dgm:pt modelId="{9E3DE3EA-9086-4931-95B4-94E9F4A6E3B4}">
      <dgm:prSet phldrT="[Text]"/>
      <dgm:spPr>
        <a:solidFill>
          <a:srgbClr val="367092">
            <a:alpha val="80000"/>
          </a:srgbClr>
        </a:solidFill>
      </dgm:spPr>
      <dgm:t>
        <a:bodyPr/>
        <a:lstStyle/>
        <a:p>
          <a:r>
            <a:rPr lang="en-US" dirty="0"/>
            <a:t>Initiate Documentation and Baseline Design</a:t>
          </a:r>
        </a:p>
      </dgm:t>
    </dgm:pt>
    <dgm:pt modelId="{93E0D3D9-E981-4C0B-B2F1-A2B098C7029D}" type="parTrans" cxnId="{BBA6CA69-37BA-49A6-BF32-5B66F21CC801}">
      <dgm:prSet/>
      <dgm:spPr/>
      <dgm:t>
        <a:bodyPr/>
        <a:lstStyle/>
        <a:p>
          <a:endParaRPr lang="en-US"/>
        </a:p>
      </dgm:t>
    </dgm:pt>
    <dgm:pt modelId="{BF5D27CD-7CAA-406B-BFA3-98E17B86ECA6}" type="sibTrans" cxnId="{BBA6CA69-37BA-49A6-BF32-5B66F21CC801}">
      <dgm:prSet/>
      <dgm:spPr/>
      <dgm:t>
        <a:bodyPr/>
        <a:lstStyle/>
        <a:p>
          <a:endParaRPr lang="en-US"/>
        </a:p>
      </dgm:t>
    </dgm:pt>
    <dgm:pt modelId="{232316B7-0856-427E-926D-DC19CC7352B6}">
      <dgm:prSet phldrT="[Text]"/>
      <dgm:spPr>
        <a:solidFill>
          <a:srgbClr val="F9963A">
            <a:alpha val="80000"/>
          </a:srgbClr>
        </a:solidFill>
        <a:ln>
          <a:solidFill>
            <a:schemeClr val="bg1"/>
          </a:solidFill>
        </a:ln>
      </dgm:spPr>
      <dgm:t>
        <a:bodyPr/>
        <a:lstStyle/>
        <a:p>
          <a:r>
            <a:rPr lang="en-US" dirty="0"/>
            <a:t> CFO Approval (September 2018)</a:t>
          </a:r>
        </a:p>
        <a:p>
          <a:endParaRPr lang="en-US" dirty="0"/>
        </a:p>
        <a:p>
          <a:r>
            <a:rPr lang="en-US" b="1" dirty="0"/>
            <a:t>Business Process Implementation in ESR-FIS</a:t>
          </a:r>
        </a:p>
      </dgm:t>
    </dgm:pt>
    <dgm:pt modelId="{641A6C8F-01A8-44EB-BD59-644F326521AA}" type="parTrans" cxnId="{737730D1-9BC7-4648-9299-587EEAF91426}">
      <dgm:prSet/>
      <dgm:spPr/>
      <dgm:t>
        <a:bodyPr/>
        <a:lstStyle/>
        <a:p>
          <a:endParaRPr lang="en-US"/>
        </a:p>
      </dgm:t>
    </dgm:pt>
    <dgm:pt modelId="{33DC947F-A9A9-483E-B0A3-2E4A2ACFB7D1}" type="sibTrans" cxnId="{737730D1-9BC7-4648-9299-587EEAF91426}">
      <dgm:prSet/>
      <dgm:spPr/>
      <dgm:t>
        <a:bodyPr/>
        <a:lstStyle/>
        <a:p>
          <a:endParaRPr lang="en-US"/>
        </a:p>
      </dgm:t>
    </dgm:pt>
    <dgm:pt modelId="{80C7B33F-8128-45AD-87C7-BA58C0713F49}">
      <dgm:prSet phldrT="[Text]"/>
      <dgm:spPr>
        <a:solidFill>
          <a:srgbClr val="6C6C6C">
            <a:alpha val="80000"/>
          </a:srgbClr>
        </a:solidFill>
      </dgm:spPr>
      <dgm:t>
        <a:bodyPr/>
        <a:lstStyle/>
        <a:p>
          <a:r>
            <a:rPr lang="en-US" dirty="0"/>
            <a:t>Proof of Concept Testing and UCOP Alignment</a:t>
          </a:r>
        </a:p>
      </dgm:t>
    </dgm:pt>
    <dgm:pt modelId="{3FA5C133-C149-4529-822B-8023D258FE50}" type="parTrans" cxnId="{FF4F674E-2EBA-43CD-AE4A-3C8B89CCED6A}">
      <dgm:prSet/>
      <dgm:spPr/>
      <dgm:t>
        <a:bodyPr/>
        <a:lstStyle/>
        <a:p>
          <a:endParaRPr lang="en-US"/>
        </a:p>
      </dgm:t>
    </dgm:pt>
    <dgm:pt modelId="{7D0C4801-1C72-4D11-B6F9-FFB3C3783FA7}" type="sibTrans" cxnId="{FF4F674E-2EBA-43CD-AE4A-3C8B89CCED6A}">
      <dgm:prSet/>
      <dgm:spPr/>
      <dgm:t>
        <a:bodyPr/>
        <a:lstStyle/>
        <a:p>
          <a:endParaRPr lang="en-US"/>
        </a:p>
      </dgm:t>
    </dgm:pt>
    <dgm:pt modelId="{A3594C1C-1E84-4EC6-9960-18DFA88BC3D1}">
      <dgm:prSet phldrT="[Text]"/>
      <dgm:spPr>
        <a:solidFill>
          <a:srgbClr val="70BEC7"/>
        </a:solidFill>
      </dgm:spPr>
      <dgm:t>
        <a:bodyPr/>
        <a:lstStyle/>
        <a:p>
          <a:r>
            <a:rPr lang="en-US" dirty="0"/>
            <a:t>Final Document</a:t>
          </a:r>
        </a:p>
      </dgm:t>
    </dgm:pt>
    <dgm:pt modelId="{6EDD0CA7-9367-41B8-8FEA-3B84FD357468}" type="parTrans" cxnId="{6209B1CA-6D4B-48E7-9CB8-79A93654C4B8}">
      <dgm:prSet/>
      <dgm:spPr/>
      <dgm:t>
        <a:bodyPr/>
        <a:lstStyle/>
        <a:p>
          <a:endParaRPr lang="en-US"/>
        </a:p>
      </dgm:t>
    </dgm:pt>
    <dgm:pt modelId="{D5645A98-B731-4C59-B25B-B9D0820B4D03}" type="sibTrans" cxnId="{6209B1CA-6D4B-48E7-9CB8-79A93654C4B8}">
      <dgm:prSet/>
      <dgm:spPr/>
      <dgm:t>
        <a:bodyPr/>
        <a:lstStyle/>
        <a:p>
          <a:endParaRPr lang="en-US"/>
        </a:p>
      </dgm:t>
    </dgm:pt>
    <dgm:pt modelId="{42AA5E61-5CB8-48F5-BEA2-393C5885F795}" type="pres">
      <dgm:prSet presAssocID="{FF50E383-2F5B-4B15-9BFC-0AD3607290BE}" presName="CompostProcess" presStyleCnt="0">
        <dgm:presLayoutVars>
          <dgm:dir/>
          <dgm:resizeHandles val="exact"/>
        </dgm:presLayoutVars>
      </dgm:prSet>
      <dgm:spPr/>
    </dgm:pt>
    <dgm:pt modelId="{A2BB1C99-F86F-45EC-B8F5-08C86A87E2B3}" type="pres">
      <dgm:prSet presAssocID="{FF50E383-2F5B-4B15-9BFC-0AD3607290BE}" presName="arrow" presStyleLbl="bgShp" presStyleIdx="0" presStyleCnt="1" custScaleX="117647" custLinFactNeighborX="-9709"/>
      <dgm:spPr>
        <a:solidFill>
          <a:srgbClr val="DADADA"/>
        </a:solidFill>
      </dgm:spPr>
    </dgm:pt>
    <dgm:pt modelId="{3281FB75-BA87-4E53-A1AF-53BD54DADA8E}" type="pres">
      <dgm:prSet presAssocID="{FF50E383-2F5B-4B15-9BFC-0AD3607290BE}" presName="linearProcess" presStyleCnt="0"/>
      <dgm:spPr/>
    </dgm:pt>
    <dgm:pt modelId="{2523140F-6E85-4B27-9E93-F8A55A3F8C72}" type="pres">
      <dgm:prSet presAssocID="{3DE01D7B-C50F-496E-BA97-43D9B5494306}" presName="textNode" presStyleLbl="node1" presStyleIdx="0" presStyleCnt="6">
        <dgm:presLayoutVars>
          <dgm:bulletEnabled val="1"/>
        </dgm:presLayoutVars>
      </dgm:prSet>
      <dgm:spPr/>
    </dgm:pt>
    <dgm:pt modelId="{E6435124-FA58-4780-AEDE-47DE2DC21528}" type="pres">
      <dgm:prSet presAssocID="{9AD74305-D016-457F-BECC-12998882B4F1}" presName="sibTrans" presStyleCnt="0"/>
      <dgm:spPr/>
    </dgm:pt>
    <dgm:pt modelId="{2A9F1CA1-3816-46E6-A620-514543AFD96F}" type="pres">
      <dgm:prSet presAssocID="{3DC49F0D-D011-4266-A7E2-9122CC6F2067}" presName="textNode" presStyleLbl="node1" presStyleIdx="1" presStyleCnt="6">
        <dgm:presLayoutVars>
          <dgm:bulletEnabled val="1"/>
        </dgm:presLayoutVars>
      </dgm:prSet>
      <dgm:spPr/>
    </dgm:pt>
    <dgm:pt modelId="{962127B4-C5A6-433D-932A-D6CBFD945FF3}" type="pres">
      <dgm:prSet presAssocID="{69BD54C0-E204-44FC-9E90-90E779975EA4}" presName="sibTrans" presStyleCnt="0"/>
      <dgm:spPr/>
    </dgm:pt>
    <dgm:pt modelId="{87A5C876-8B1C-4C7C-8840-BBA0FB4D50B7}" type="pres">
      <dgm:prSet presAssocID="{9E3DE3EA-9086-4931-95B4-94E9F4A6E3B4}" presName="textNode" presStyleLbl="node1" presStyleIdx="2" presStyleCnt="6">
        <dgm:presLayoutVars>
          <dgm:bulletEnabled val="1"/>
        </dgm:presLayoutVars>
      </dgm:prSet>
      <dgm:spPr/>
    </dgm:pt>
    <dgm:pt modelId="{19C6E177-2EB6-43B7-BE5D-895BB156C467}" type="pres">
      <dgm:prSet presAssocID="{BF5D27CD-7CAA-406B-BFA3-98E17B86ECA6}" presName="sibTrans" presStyleCnt="0"/>
      <dgm:spPr/>
    </dgm:pt>
    <dgm:pt modelId="{F399317E-78E0-46C2-8B72-D7D265A0A261}" type="pres">
      <dgm:prSet presAssocID="{80C7B33F-8128-45AD-87C7-BA58C0713F49}" presName="textNode" presStyleLbl="node1" presStyleIdx="3" presStyleCnt="6">
        <dgm:presLayoutVars>
          <dgm:bulletEnabled val="1"/>
        </dgm:presLayoutVars>
      </dgm:prSet>
      <dgm:spPr/>
    </dgm:pt>
    <dgm:pt modelId="{0D985837-AF5A-47C1-B94A-C0359436BE0D}" type="pres">
      <dgm:prSet presAssocID="{7D0C4801-1C72-4D11-B6F9-FFB3C3783FA7}" presName="sibTrans" presStyleCnt="0"/>
      <dgm:spPr/>
    </dgm:pt>
    <dgm:pt modelId="{1E473DA7-3925-4452-A2E4-F5873CAF26BE}" type="pres">
      <dgm:prSet presAssocID="{A3594C1C-1E84-4EC6-9960-18DFA88BC3D1}" presName="textNode" presStyleLbl="node1" presStyleIdx="4" presStyleCnt="6">
        <dgm:presLayoutVars>
          <dgm:bulletEnabled val="1"/>
        </dgm:presLayoutVars>
      </dgm:prSet>
      <dgm:spPr/>
    </dgm:pt>
    <dgm:pt modelId="{044A2A77-A627-4368-A05C-7CD002BA5DB1}" type="pres">
      <dgm:prSet presAssocID="{D5645A98-B731-4C59-B25B-B9D0820B4D03}" presName="sibTrans" presStyleCnt="0"/>
      <dgm:spPr/>
    </dgm:pt>
    <dgm:pt modelId="{57BA4DDF-656F-41B5-9A43-8B8C7DA9742F}" type="pres">
      <dgm:prSet presAssocID="{232316B7-0856-427E-926D-DC19CC7352B6}" presName="textNode" presStyleLbl="node1" presStyleIdx="5" presStyleCnt="6">
        <dgm:presLayoutVars>
          <dgm:bulletEnabled val="1"/>
        </dgm:presLayoutVars>
      </dgm:prSet>
      <dgm:spPr/>
    </dgm:pt>
  </dgm:ptLst>
  <dgm:cxnLst>
    <dgm:cxn modelId="{F47DE728-3188-47F3-900B-9D28500D96D7}" srcId="{FF50E383-2F5B-4B15-9BFC-0AD3607290BE}" destId="{3DE01D7B-C50F-496E-BA97-43D9B5494306}" srcOrd="0" destOrd="0" parTransId="{B3F1C81B-C78C-4236-8628-9D21D54D7184}" sibTransId="{9AD74305-D016-457F-BECC-12998882B4F1}"/>
    <dgm:cxn modelId="{9A332231-E1A3-48B3-AAFB-74044A59C508}" type="presOf" srcId="{80C7B33F-8128-45AD-87C7-BA58C0713F49}" destId="{F399317E-78E0-46C2-8B72-D7D265A0A261}" srcOrd="0" destOrd="0" presId="urn:microsoft.com/office/officeart/2005/8/layout/hProcess9"/>
    <dgm:cxn modelId="{5796E237-B3A6-4467-A511-B11A673F637C}" type="presOf" srcId="{3DC49F0D-D011-4266-A7E2-9122CC6F2067}" destId="{2A9F1CA1-3816-46E6-A620-514543AFD96F}" srcOrd="0" destOrd="0" presId="urn:microsoft.com/office/officeart/2005/8/layout/hProcess9"/>
    <dgm:cxn modelId="{E5BFD24C-BB52-4A1B-AA14-4E44EF2A3EBE}" type="presOf" srcId="{3DE01D7B-C50F-496E-BA97-43D9B5494306}" destId="{2523140F-6E85-4B27-9E93-F8A55A3F8C72}" srcOrd="0" destOrd="0" presId="urn:microsoft.com/office/officeart/2005/8/layout/hProcess9"/>
    <dgm:cxn modelId="{FF4F674E-2EBA-43CD-AE4A-3C8B89CCED6A}" srcId="{FF50E383-2F5B-4B15-9BFC-0AD3607290BE}" destId="{80C7B33F-8128-45AD-87C7-BA58C0713F49}" srcOrd="3" destOrd="0" parTransId="{3FA5C133-C149-4529-822B-8023D258FE50}" sibTransId="{7D0C4801-1C72-4D11-B6F9-FFB3C3783FA7}"/>
    <dgm:cxn modelId="{C420C461-B25A-469A-9F31-2F454871DC99}" type="presOf" srcId="{A3594C1C-1E84-4EC6-9960-18DFA88BC3D1}" destId="{1E473DA7-3925-4452-A2E4-F5873CAF26BE}" srcOrd="0" destOrd="0" presId="urn:microsoft.com/office/officeart/2005/8/layout/hProcess9"/>
    <dgm:cxn modelId="{BBA6CA69-37BA-49A6-BF32-5B66F21CC801}" srcId="{FF50E383-2F5B-4B15-9BFC-0AD3607290BE}" destId="{9E3DE3EA-9086-4931-95B4-94E9F4A6E3B4}" srcOrd="2" destOrd="0" parTransId="{93E0D3D9-E981-4C0B-B2F1-A2B098C7029D}" sibTransId="{BF5D27CD-7CAA-406B-BFA3-98E17B86ECA6}"/>
    <dgm:cxn modelId="{F2200B8A-9883-44D0-8DC1-423C275952A7}" type="presOf" srcId="{FF50E383-2F5B-4B15-9BFC-0AD3607290BE}" destId="{42AA5E61-5CB8-48F5-BEA2-393C5885F795}" srcOrd="0" destOrd="0" presId="urn:microsoft.com/office/officeart/2005/8/layout/hProcess9"/>
    <dgm:cxn modelId="{502CC6C0-0925-4F9E-B33A-20EE7198D760}" type="presOf" srcId="{9E3DE3EA-9086-4931-95B4-94E9F4A6E3B4}" destId="{87A5C876-8B1C-4C7C-8840-BBA0FB4D50B7}" srcOrd="0" destOrd="0" presId="urn:microsoft.com/office/officeart/2005/8/layout/hProcess9"/>
    <dgm:cxn modelId="{05C6F3C3-68C6-4D29-8337-99481374E113}" srcId="{FF50E383-2F5B-4B15-9BFC-0AD3607290BE}" destId="{3DC49F0D-D011-4266-A7E2-9122CC6F2067}" srcOrd="1" destOrd="0" parTransId="{9ABA7D51-CAE4-4D92-B9C0-17381D08E401}" sibTransId="{69BD54C0-E204-44FC-9E90-90E779975EA4}"/>
    <dgm:cxn modelId="{6209B1CA-6D4B-48E7-9CB8-79A93654C4B8}" srcId="{FF50E383-2F5B-4B15-9BFC-0AD3607290BE}" destId="{A3594C1C-1E84-4EC6-9960-18DFA88BC3D1}" srcOrd="4" destOrd="0" parTransId="{6EDD0CA7-9367-41B8-8FEA-3B84FD357468}" sibTransId="{D5645A98-B731-4C59-B25B-B9D0820B4D03}"/>
    <dgm:cxn modelId="{737730D1-9BC7-4648-9299-587EEAF91426}" srcId="{FF50E383-2F5B-4B15-9BFC-0AD3607290BE}" destId="{232316B7-0856-427E-926D-DC19CC7352B6}" srcOrd="5" destOrd="0" parTransId="{641A6C8F-01A8-44EB-BD59-644F326521AA}" sibTransId="{33DC947F-A9A9-483E-B0A3-2E4A2ACFB7D1}"/>
    <dgm:cxn modelId="{0E9011FE-46E4-4CE1-9B9A-F85565757E70}" type="presOf" srcId="{232316B7-0856-427E-926D-DC19CC7352B6}" destId="{57BA4DDF-656F-41B5-9A43-8B8C7DA9742F}" srcOrd="0" destOrd="0" presId="urn:microsoft.com/office/officeart/2005/8/layout/hProcess9"/>
    <dgm:cxn modelId="{57D653ED-B5FC-4FBE-8355-8304993957EE}" type="presParOf" srcId="{42AA5E61-5CB8-48F5-BEA2-393C5885F795}" destId="{A2BB1C99-F86F-45EC-B8F5-08C86A87E2B3}" srcOrd="0" destOrd="0" presId="urn:microsoft.com/office/officeart/2005/8/layout/hProcess9"/>
    <dgm:cxn modelId="{357F2590-635B-4F32-A4EE-6E8864496285}" type="presParOf" srcId="{42AA5E61-5CB8-48F5-BEA2-393C5885F795}" destId="{3281FB75-BA87-4E53-A1AF-53BD54DADA8E}" srcOrd="1" destOrd="0" presId="urn:microsoft.com/office/officeart/2005/8/layout/hProcess9"/>
    <dgm:cxn modelId="{C3442424-5ED8-47C3-BAE1-B810DC86230A}" type="presParOf" srcId="{3281FB75-BA87-4E53-A1AF-53BD54DADA8E}" destId="{2523140F-6E85-4B27-9E93-F8A55A3F8C72}" srcOrd="0" destOrd="0" presId="urn:microsoft.com/office/officeart/2005/8/layout/hProcess9"/>
    <dgm:cxn modelId="{39685A19-0EE8-4DCD-9CB9-E1960F3624D1}" type="presParOf" srcId="{3281FB75-BA87-4E53-A1AF-53BD54DADA8E}" destId="{E6435124-FA58-4780-AEDE-47DE2DC21528}" srcOrd="1" destOrd="0" presId="urn:microsoft.com/office/officeart/2005/8/layout/hProcess9"/>
    <dgm:cxn modelId="{880E1601-BBA6-418E-8C66-0B3525FECD1E}" type="presParOf" srcId="{3281FB75-BA87-4E53-A1AF-53BD54DADA8E}" destId="{2A9F1CA1-3816-46E6-A620-514543AFD96F}" srcOrd="2" destOrd="0" presId="urn:microsoft.com/office/officeart/2005/8/layout/hProcess9"/>
    <dgm:cxn modelId="{E23D5450-A683-4D39-947D-839AD28D873E}" type="presParOf" srcId="{3281FB75-BA87-4E53-A1AF-53BD54DADA8E}" destId="{962127B4-C5A6-433D-932A-D6CBFD945FF3}" srcOrd="3" destOrd="0" presId="urn:microsoft.com/office/officeart/2005/8/layout/hProcess9"/>
    <dgm:cxn modelId="{CB07CF0E-C47C-4565-A82D-E1DC13CAE5E8}" type="presParOf" srcId="{3281FB75-BA87-4E53-A1AF-53BD54DADA8E}" destId="{87A5C876-8B1C-4C7C-8840-BBA0FB4D50B7}" srcOrd="4" destOrd="0" presId="urn:microsoft.com/office/officeart/2005/8/layout/hProcess9"/>
    <dgm:cxn modelId="{4A39FAD6-DCBC-4431-893A-E24108F6FC89}" type="presParOf" srcId="{3281FB75-BA87-4E53-A1AF-53BD54DADA8E}" destId="{19C6E177-2EB6-43B7-BE5D-895BB156C467}" srcOrd="5" destOrd="0" presId="urn:microsoft.com/office/officeart/2005/8/layout/hProcess9"/>
    <dgm:cxn modelId="{CC720CA0-C40F-42DE-BBA9-FF58C4247EBC}" type="presParOf" srcId="{3281FB75-BA87-4E53-A1AF-53BD54DADA8E}" destId="{F399317E-78E0-46C2-8B72-D7D265A0A261}" srcOrd="6" destOrd="0" presId="urn:microsoft.com/office/officeart/2005/8/layout/hProcess9"/>
    <dgm:cxn modelId="{72CB7D9E-1567-49DB-9A02-686A46E5FD20}" type="presParOf" srcId="{3281FB75-BA87-4E53-A1AF-53BD54DADA8E}" destId="{0D985837-AF5A-47C1-B94A-C0359436BE0D}" srcOrd="7" destOrd="0" presId="urn:microsoft.com/office/officeart/2005/8/layout/hProcess9"/>
    <dgm:cxn modelId="{CD104B35-0238-4371-926B-DF44D1C5FED5}" type="presParOf" srcId="{3281FB75-BA87-4E53-A1AF-53BD54DADA8E}" destId="{1E473DA7-3925-4452-A2E4-F5873CAF26BE}" srcOrd="8" destOrd="0" presId="urn:microsoft.com/office/officeart/2005/8/layout/hProcess9"/>
    <dgm:cxn modelId="{9B409150-3319-4E00-92D0-F262C8E5A01D}" type="presParOf" srcId="{3281FB75-BA87-4E53-A1AF-53BD54DADA8E}" destId="{044A2A77-A627-4368-A05C-7CD002BA5DB1}" srcOrd="9" destOrd="0" presId="urn:microsoft.com/office/officeart/2005/8/layout/hProcess9"/>
    <dgm:cxn modelId="{CE40BB35-6014-4C72-BD96-7D53FDAF46A2}" type="presParOf" srcId="{3281FB75-BA87-4E53-A1AF-53BD54DADA8E}" destId="{57BA4DDF-656F-41B5-9A43-8B8C7DA9742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611D245-09F7-4470-8AF0-75707A560D2D}" type="doc">
      <dgm:prSet loTypeId="urn:microsoft.com/office/officeart/2011/layout/CircleProcess" loCatId="process" qsTypeId="urn:microsoft.com/office/officeart/2005/8/quickstyle/simple2" qsCatId="simple" csTypeId="urn:microsoft.com/office/officeart/2005/8/colors/accent0_1" csCatId="mainScheme" phldr="1"/>
      <dgm:spPr/>
      <dgm:t>
        <a:bodyPr/>
        <a:lstStyle/>
        <a:p>
          <a:endParaRPr lang="en-US"/>
        </a:p>
      </dgm:t>
    </dgm:pt>
    <dgm:pt modelId="{31B88161-1814-40A9-819C-C82ACB8D7BB6}">
      <dgm:prSet phldrT="[Text]"/>
      <dgm:spPr>
        <a:solidFill>
          <a:srgbClr val="F7F7F7"/>
        </a:solidFill>
        <a:ln>
          <a:noFill/>
        </a:ln>
      </dgm:spPr>
      <dgm:t>
        <a:bodyPr/>
        <a:lstStyle/>
        <a:p>
          <a:r>
            <a:rPr lang="en-US" dirty="0">
              <a:solidFill>
                <a:srgbClr val="585958"/>
              </a:solidFill>
            </a:rPr>
            <a:t>Request for Proposal and Selection</a:t>
          </a:r>
        </a:p>
      </dgm:t>
    </dgm:pt>
    <dgm:pt modelId="{CD93DEF4-7E16-4BD3-BD4E-BB27D55BFA56}" type="parTrans" cxnId="{2E922401-833B-451E-BAC7-D135D24968AD}">
      <dgm:prSet/>
      <dgm:spPr/>
      <dgm:t>
        <a:bodyPr/>
        <a:lstStyle/>
        <a:p>
          <a:endParaRPr lang="en-US"/>
        </a:p>
      </dgm:t>
    </dgm:pt>
    <dgm:pt modelId="{F3AC922B-A99C-40E8-B75D-91D422D73A8D}" type="sibTrans" cxnId="{2E922401-833B-451E-BAC7-D135D24968AD}">
      <dgm:prSet/>
      <dgm:spPr/>
      <dgm:t>
        <a:bodyPr/>
        <a:lstStyle/>
        <a:p>
          <a:endParaRPr lang="en-US"/>
        </a:p>
      </dgm:t>
    </dgm:pt>
    <dgm:pt modelId="{4DB60F33-3FD1-4937-A8F8-483E6196E796}">
      <dgm:prSet phldrT="[Text]"/>
      <dgm:spPr>
        <a:solidFill>
          <a:srgbClr val="F8F8F8"/>
        </a:solidFill>
        <a:ln>
          <a:noFill/>
        </a:ln>
      </dgm:spPr>
      <dgm:t>
        <a:bodyPr/>
        <a:lstStyle/>
        <a:p>
          <a:r>
            <a:rPr lang="en-US" dirty="0">
              <a:solidFill>
                <a:srgbClr val="585958"/>
              </a:solidFill>
            </a:rPr>
            <a:t>Implement Business Processes</a:t>
          </a:r>
        </a:p>
      </dgm:t>
    </dgm:pt>
    <dgm:pt modelId="{7E06152C-0BF4-48B9-9C1E-BFE9573E01A6}" type="parTrans" cxnId="{09525DED-4152-46FC-A296-FB7AE16EB5CB}">
      <dgm:prSet/>
      <dgm:spPr/>
      <dgm:t>
        <a:bodyPr/>
        <a:lstStyle/>
        <a:p>
          <a:endParaRPr lang="en-US"/>
        </a:p>
      </dgm:t>
    </dgm:pt>
    <dgm:pt modelId="{C6BBD601-599C-47EF-AA13-97BD4C3E3D44}" type="sibTrans" cxnId="{09525DED-4152-46FC-A296-FB7AE16EB5CB}">
      <dgm:prSet/>
      <dgm:spPr/>
      <dgm:t>
        <a:bodyPr/>
        <a:lstStyle/>
        <a:p>
          <a:endParaRPr lang="en-US"/>
        </a:p>
      </dgm:t>
    </dgm:pt>
    <dgm:pt modelId="{3C6C3B26-9D19-4849-9271-BF54178DADDB}">
      <dgm:prSet phldrT="[Text]"/>
      <dgm:spPr>
        <a:solidFill>
          <a:srgbClr val="F8F8F8"/>
        </a:solidFill>
        <a:ln>
          <a:noFill/>
        </a:ln>
      </dgm:spPr>
      <dgm:t>
        <a:bodyPr/>
        <a:lstStyle/>
        <a:p>
          <a:r>
            <a:rPr lang="en-US" dirty="0">
              <a:solidFill>
                <a:srgbClr val="585958"/>
              </a:solidFill>
            </a:rPr>
            <a:t>Financial System Launch</a:t>
          </a:r>
        </a:p>
      </dgm:t>
    </dgm:pt>
    <dgm:pt modelId="{9EE13A17-9F98-43CA-B23E-D207C2E67160}" type="parTrans" cxnId="{795B7245-5202-4E5B-9B61-5B0B6EC5D76D}">
      <dgm:prSet/>
      <dgm:spPr/>
      <dgm:t>
        <a:bodyPr/>
        <a:lstStyle/>
        <a:p>
          <a:endParaRPr lang="en-US"/>
        </a:p>
      </dgm:t>
    </dgm:pt>
    <dgm:pt modelId="{A5F61EAD-1DCF-4EB6-BA26-0FC43217B450}" type="sibTrans" cxnId="{795B7245-5202-4E5B-9B61-5B0B6EC5D76D}">
      <dgm:prSet/>
      <dgm:spPr/>
      <dgm:t>
        <a:bodyPr/>
        <a:lstStyle/>
        <a:p>
          <a:endParaRPr lang="en-US"/>
        </a:p>
      </dgm:t>
    </dgm:pt>
    <dgm:pt modelId="{D2D600A7-704D-4F19-A111-831E7DBEDC5B}">
      <dgm:prSet/>
      <dgm:spPr>
        <a:solidFill>
          <a:srgbClr val="F8F8F8"/>
        </a:solidFill>
        <a:ln>
          <a:noFill/>
        </a:ln>
      </dgm:spPr>
      <dgm:t>
        <a:bodyPr/>
        <a:lstStyle/>
        <a:p>
          <a:r>
            <a:rPr lang="en-US" dirty="0">
              <a:solidFill>
                <a:srgbClr val="585958"/>
              </a:solidFill>
            </a:rPr>
            <a:t>Configure the Software</a:t>
          </a:r>
        </a:p>
      </dgm:t>
    </dgm:pt>
    <dgm:pt modelId="{4AABF670-863D-4877-800A-2837C4857C5A}" type="parTrans" cxnId="{A6B7860D-C139-4255-9CBE-EF4C983519A9}">
      <dgm:prSet/>
      <dgm:spPr/>
      <dgm:t>
        <a:bodyPr/>
        <a:lstStyle/>
        <a:p>
          <a:endParaRPr lang="en-US"/>
        </a:p>
      </dgm:t>
    </dgm:pt>
    <dgm:pt modelId="{D130C4FE-6317-48CB-AD69-B7E956AF147A}" type="sibTrans" cxnId="{A6B7860D-C139-4255-9CBE-EF4C983519A9}">
      <dgm:prSet/>
      <dgm:spPr/>
      <dgm:t>
        <a:bodyPr/>
        <a:lstStyle/>
        <a:p>
          <a:endParaRPr lang="en-US"/>
        </a:p>
      </dgm:t>
    </dgm:pt>
    <dgm:pt modelId="{CD9E1980-5A9D-4024-BF17-EE28AEAB3990}" type="pres">
      <dgm:prSet presAssocID="{D611D245-09F7-4470-8AF0-75707A560D2D}" presName="Name0" presStyleCnt="0">
        <dgm:presLayoutVars>
          <dgm:chMax val="11"/>
          <dgm:chPref val="11"/>
          <dgm:dir/>
          <dgm:resizeHandles/>
        </dgm:presLayoutVars>
      </dgm:prSet>
      <dgm:spPr/>
    </dgm:pt>
    <dgm:pt modelId="{CD66B3B6-428F-48E0-ACF4-2E661BDB9728}" type="pres">
      <dgm:prSet presAssocID="{3C6C3B26-9D19-4849-9271-BF54178DADDB}" presName="Accent4" presStyleCnt="0"/>
      <dgm:spPr/>
    </dgm:pt>
    <dgm:pt modelId="{B2F51CAB-7467-4DBB-BC72-9327E513E3DA}" type="pres">
      <dgm:prSet presAssocID="{3C6C3B26-9D19-4849-9271-BF54178DADDB}" presName="Accent" presStyleLbl="node1" presStyleIdx="0" presStyleCnt="4"/>
      <dgm:spPr>
        <a:solidFill>
          <a:srgbClr val="2A7F00"/>
        </a:solidFill>
        <a:ln>
          <a:noFill/>
        </a:ln>
      </dgm:spPr>
    </dgm:pt>
    <dgm:pt modelId="{FA5C7A5F-5894-4C8A-9689-2A956F45CB35}" type="pres">
      <dgm:prSet presAssocID="{3C6C3B26-9D19-4849-9271-BF54178DADDB}" presName="ParentBackground4" presStyleCnt="0"/>
      <dgm:spPr/>
    </dgm:pt>
    <dgm:pt modelId="{5FE9A3EA-0208-49D5-9F95-3B4217CEAEE1}" type="pres">
      <dgm:prSet presAssocID="{3C6C3B26-9D19-4849-9271-BF54178DADDB}" presName="ParentBackground" presStyleLbl="fgAcc1" presStyleIdx="0" presStyleCnt="4"/>
      <dgm:spPr/>
    </dgm:pt>
    <dgm:pt modelId="{57C2EAB4-4F68-4D6D-B6E6-03AD614BC13D}" type="pres">
      <dgm:prSet presAssocID="{3C6C3B26-9D19-4849-9271-BF54178DADDB}" presName="Parent4" presStyleLbl="revTx" presStyleIdx="0" presStyleCnt="0">
        <dgm:presLayoutVars>
          <dgm:chMax val="1"/>
          <dgm:chPref val="1"/>
          <dgm:bulletEnabled val="1"/>
        </dgm:presLayoutVars>
      </dgm:prSet>
      <dgm:spPr/>
    </dgm:pt>
    <dgm:pt modelId="{04FA0E58-C1C8-4E66-B0FE-7B052AD6332B}" type="pres">
      <dgm:prSet presAssocID="{4DB60F33-3FD1-4937-A8F8-483E6196E796}" presName="Accent3" presStyleCnt="0"/>
      <dgm:spPr/>
    </dgm:pt>
    <dgm:pt modelId="{FE7168BD-A22F-48A6-B6E0-322CFAC4BEB9}" type="pres">
      <dgm:prSet presAssocID="{4DB60F33-3FD1-4937-A8F8-483E6196E796}" presName="Accent" presStyleLbl="node1" presStyleIdx="1" presStyleCnt="4"/>
      <dgm:spPr>
        <a:solidFill>
          <a:srgbClr val="005374"/>
        </a:solidFill>
        <a:ln>
          <a:noFill/>
        </a:ln>
      </dgm:spPr>
    </dgm:pt>
    <dgm:pt modelId="{D8619981-8B7F-467B-922E-401FE7DD9327}" type="pres">
      <dgm:prSet presAssocID="{4DB60F33-3FD1-4937-A8F8-483E6196E796}" presName="ParentBackground3" presStyleCnt="0"/>
      <dgm:spPr/>
    </dgm:pt>
    <dgm:pt modelId="{0518B173-7FBB-417D-A837-859431824A43}" type="pres">
      <dgm:prSet presAssocID="{4DB60F33-3FD1-4937-A8F8-483E6196E796}" presName="ParentBackground" presStyleLbl="fgAcc1" presStyleIdx="1" presStyleCnt="4"/>
      <dgm:spPr/>
    </dgm:pt>
    <dgm:pt modelId="{265C3DF2-3FC9-4E31-AB71-9ADB1FCEE540}" type="pres">
      <dgm:prSet presAssocID="{4DB60F33-3FD1-4937-A8F8-483E6196E796}" presName="Parent3" presStyleLbl="revTx" presStyleIdx="0" presStyleCnt="0">
        <dgm:presLayoutVars>
          <dgm:chMax val="1"/>
          <dgm:chPref val="1"/>
          <dgm:bulletEnabled val="1"/>
        </dgm:presLayoutVars>
      </dgm:prSet>
      <dgm:spPr/>
    </dgm:pt>
    <dgm:pt modelId="{DD7093A8-A333-49E6-BD4D-657227238AC0}" type="pres">
      <dgm:prSet presAssocID="{D2D600A7-704D-4F19-A111-831E7DBEDC5B}" presName="Accent2" presStyleCnt="0"/>
      <dgm:spPr/>
    </dgm:pt>
    <dgm:pt modelId="{BCCC3BD3-482F-4386-8BE6-07EC64C138A0}" type="pres">
      <dgm:prSet presAssocID="{D2D600A7-704D-4F19-A111-831E7DBEDC5B}" presName="Accent" presStyleLbl="node1" presStyleIdx="2" presStyleCnt="4"/>
      <dgm:spPr>
        <a:solidFill>
          <a:srgbClr val="05B1C3"/>
        </a:solidFill>
        <a:ln>
          <a:noFill/>
        </a:ln>
      </dgm:spPr>
    </dgm:pt>
    <dgm:pt modelId="{34B76832-46F3-4FF2-A2E3-ED1B944DD1D0}" type="pres">
      <dgm:prSet presAssocID="{D2D600A7-704D-4F19-A111-831E7DBEDC5B}" presName="ParentBackground2" presStyleCnt="0"/>
      <dgm:spPr/>
    </dgm:pt>
    <dgm:pt modelId="{78CB5862-A814-4706-87E4-A8082ACB760A}" type="pres">
      <dgm:prSet presAssocID="{D2D600A7-704D-4F19-A111-831E7DBEDC5B}" presName="ParentBackground" presStyleLbl="fgAcc1" presStyleIdx="2" presStyleCnt="4"/>
      <dgm:spPr/>
    </dgm:pt>
    <dgm:pt modelId="{361422C7-24CC-41F5-BACA-90D97C704974}" type="pres">
      <dgm:prSet presAssocID="{D2D600A7-704D-4F19-A111-831E7DBEDC5B}" presName="Parent2" presStyleLbl="revTx" presStyleIdx="0" presStyleCnt="0">
        <dgm:presLayoutVars>
          <dgm:chMax val="1"/>
          <dgm:chPref val="1"/>
          <dgm:bulletEnabled val="1"/>
        </dgm:presLayoutVars>
      </dgm:prSet>
      <dgm:spPr/>
    </dgm:pt>
    <dgm:pt modelId="{9E287CAF-3784-4749-B1B3-E44B4252250E}" type="pres">
      <dgm:prSet presAssocID="{31B88161-1814-40A9-819C-C82ACB8D7BB6}" presName="Accent1" presStyleCnt="0"/>
      <dgm:spPr/>
    </dgm:pt>
    <dgm:pt modelId="{DD2BAC39-20F7-4B57-96AE-0254F7B33DE7}" type="pres">
      <dgm:prSet presAssocID="{31B88161-1814-40A9-819C-C82ACB8D7BB6}" presName="Accent" presStyleLbl="node1" presStyleIdx="3" presStyleCnt="4"/>
      <dgm:spPr>
        <a:solidFill>
          <a:srgbClr val="E17A09"/>
        </a:solidFill>
        <a:ln>
          <a:noFill/>
        </a:ln>
      </dgm:spPr>
    </dgm:pt>
    <dgm:pt modelId="{5BD58CE4-C277-4536-81A2-C0A79A466165}" type="pres">
      <dgm:prSet presAssocID="{31B88161-1814-40A9-819C-C82ACB8D7BB6}" presName="ParentBackground1" presStyleCnt="0"/>
      <dgm:spPr/>
    </dgm:pt>
    <dgm:pt modelId="{B5593573-44FE-43F8-8265-27057E407163}" type="pres">
      <dgm:prSet presAssocID="{31B88161-1814-40A9-819C-C82ACB8D7BB6}" presName="ParentBackground" presStyleLbl="fgAcc1" presStyleIdx="3" presStyleCnt="4"/>
      <dgm:spPr/>
    </dgm:pt>
    <dgm:pt modelId="{0614F588-A1D2-4775-B5B1-A552EEC86260}" type="pres">
      <dgm:prSet presAssocID="{31B88161-1814-40A9-819C-C82ACB8D7BB6}" presName="Parent1" presStyleLbl="revTx" presStyleIdx="0" presStyleCnt="0">
        <dgm:presLayoutVars>
          <dgm:chMax val="1"/>
          <dgm:chPref val="1"/>
          <dgm:bulletEnabled val="1"/>
        </dgm:presLayoutVars>
      </dgm:prSet>
      <dgm:spPr/>
    </dgm:pt>
  </dgm:ptLst>
  <dgm:cxnLst>
    <dgm:cxn modelId="{2E922401-833B-451E-BAC7-D135D24968AD}" srcId="{D611D245-09F7-4470-8AF0-75707A560D2D}" destId="{31B88161-1814-40A9-819C-C82ACB8D7BB6}" srcOrd="0" destOrd="0" parTransId="{CD93DEF4-7E16-4BD3-BD4E-BB27D55BFA56}" sibTransId="{F3AC922B-A99C-40E8-B75D-91D422D73A8D}"/>
    <dgm:cxn modelId="{A6B7860D-C139-4255-9CBE-EF4C983519A9}" srcId="{D611D245-09F7-4470-8AF0-75707A560D2D}" destId="{D2D600A7-704D-4F19-A111-831E7DBEDC5B}" srcOrd="1" destOrd="0" parTransId="{4AABF670-863D-4877-800A-2837C4857C5A}" sibTransId="{D130C4FE-6317-48CB-AD69-B7E956AF147A}"/>
    <dgm:cxn modelId="{F0630E11-C3DE-4D1B-8B33-4F561F425F3D}" type="presOf" srcId="{3C6C3B26-9D19-4849-9271-BF54178DADDB}" destId="{5FE9A3EA-0208-49D5-9F95-3B4217CEAEE1}" srcOrd="0" destOrd="0" presId="urn:microsoft.com/office/officeart/2011/layout/CircleProcess"/>
    <dgm:cxn modelId="{FA951D18-11B4-4CEC-88AF-8A3394942FD8}" type="presOf" srcId="{D2D600A7-704D-4F19-A111-831E7DBEDC5B}" destId="{78CB5862-A814-4706-87E4-A8082ACB760A}" srcOrd="0" destOrd="0" presId="urn:microsoft.com/office/officeart/2011/layout/CircleProcess"/>
    <dgm:cxn modelId="{795B7245-5202-4E5B-9B61-5B0B6EC5D76D}" srcId="{D611D245-09F7-4470-8AF0-75707A560D2D}" destId="{3C6C3B26-9D19-4849-9271-BF54178DADDB}" srcOrd="3" destOrd="0" parTransId="{9EE13A17-9F98-43CA-B23E-D207C2E67160}" sibTransId="{A5F61EAD-1DCF-4EB6-BA26-0FC43217B450}"/>
    <dgm:cxn modelId="{FAC1124E-CE0D-4989-AA18-03C91226BFD2}" type="presOf" srcId="{D611D245-09F7-4470-8AF0-75707A560D2D}" destId="{CD9E1980-5A9D-4024-BF17-EE28AEAB3990}" srcOrd="0" destOrd="0" presId="urn:microsoft.com/office/officeart/2011/layout/CircleProcess"/>
    <dgm:cxn modelId="{3C1B258F-E74A-4AA2-82AA-C49227420D32}" type="presOf" srcId="{4DB60F33-3FD1-4937-A8F8-483E6196E796}" destId="{265C3DF2-3FC9-4E31-AB71-9ADB1FCEE540}" srcOrd="1" destOrd="0" presId="urn:microsoft.com/office/officeart/2011/layout/CircleProcess"/>
    <dgm:cxn modelId="{27A8B69A-9312-4B18-AF5E-526B30D691EA}" type="presOf" srcId="{31B88161-1814-40A9-819C-C82ACB8D7BB6}" destId="{0614F588-A1D2-4775-B5B1-A552EEC86260}" srcOrd="1" destOrd="0" presId="urn:microsoft.com/office/officeart/2011/layout/CircleProcess"/>
    <dgm:cxn modelId="{C12222B0-233C-4DB6-A8CB-22352042E236}" type="presOf" srcId="{D2D600A7-704D-4F19-A111-831E7DBEDC5B}" destId="{361422C7-24CC-41F5-BACA-90D97C704974}" srcOrd="1" destOrd="0" presId="urn:microsoft.com/office/officeart/2011/layout/CircleProcess"/>
    <dgm:cxn modelId="{09525DED-4152-46FC-A296-FB7AE16EB5CB}" srcId="{D611D245-09F7-4470-8AF0-75707A560D2D}" destId="{4DB60F33-3FD1-4937-A8F8-483E6196E796}" srcOrd="2" destOrd="0" parTransId="{7E06152C-0BF4-48B9-9C1E-BFE9573E01A6}" sibTransId="{C6BBD601-599C-47EF-AA13-97BD4C3E3D44}"/>
    <dgm:cxn modelId="{CBA467F3-19E0-4F13-9283-4B5A4AE88C36}" type="presOf" srcId="{4DB60F33-3FD1-4937-A8F8-483E6196E796}" destId="{0518B173-7FBB-417D-A837-859431824A43}" srcOrd="0" destOrd="0" presId="urn:microsoft.com/office/officeart/2011/layout/CircleProcess"/>
    <dgm:cxn modelId="{069A65F8-70AB-4BE8-8FBF-F4B182C86334}" type="presOf" srcId="{3C6C3B26-9D19-4849-9271-BF54178DADDB}" destId="{57C2EAB4-4F68-4D6D-B6E6-03AD614BC13D}" srcOrd="1" destOrd="0" presId="urn:microsoft.com/office/officeart/2011/layout/CircleProcess"/>
    <dgm:cxn modelId="{ECF5BDFD-9678-43C5-BF67-1395902BBBCF}" type="presOf" srcId="{31B88161-1814-40A9-819C-C82ACB8D7BB6}" destId="{B5593573-44FE-43F8-8265-27057E407163}" srcOrd="0" destOrd="0" presId="urn:microsoft.com/office/officeart/2011/layout/CircleProcess"/>
    <dgm:cxn modelId="{A6D807A3-B3CB-498E-BA02-58185C75C8E4}" type="presParOf" srcId="{CD9E1980-5A9D-4024-BF17-EE28AEAB3990}" destId="{CD66B3B6-428F-48E0-ACF4-2E661BDB9728}" srcOrd="0" destOrd="0" presId="urn:microsoft.com/office/officeart/2011/layout/CircleProcess"/>
    <dgm:cxn modelId="{864D799A-07F5-4636-81B2-ADEA0D34D6F2}" type="presParOf" srcId="{CD66B3B6-428F-48E0-ACF4-2E661BDB9728}" destId="{B2F51CAB-7467-4DBB-BC72-9327E513E3DA}" srcOrd="0" destOrd="0" presId="urn:microsoft.com/office/officeart/2011/layout/CircleProcess"/>
    <dgm:cxn modelId="{20F44F09-3C8A-48CF-AADF-1186914E6E47}" type="presParOf" srcId="{CD9E1980-5A9D-4024-BF17-EE28AEAB3990}" destId="{FA5C7A5F-5894-4C8A-9689-2A956F45CB35}" srcOrd="1" destOrd="0" presId="urn:microsoft.com/office/officeart/2011/layout/CircleProcess"/>
    <dgm:cxn modelId="{2298471D-D852-4AE1-87F1-4F822EA2081B}" type="presParOf" srcId="{FA5C7A5F-5894-4C8A-9689-2A956F45CB35}" destId="{5FE9A3EA-0208-49D5-9F95-3B4217CEAEE1}" srcOrd="0" destOrd="0" presId="urn:microsoft.com/office/officeart/2011/layout/CircleProcess"/>
    <dgm:cxn modelId="{D87A54F7-C96B-4AD5-BD63-25D331BA379E}" type="presParOf" srcId="{CD9E1980-5A9D-4024-BF17-EE28AEAB3990}" destId="{57C2EAB4-4F68-4D6D-B6E6-03AD614BC13D}" srcOrd="2" destOrd="0" presId="urn:microsoft.com/office/officeart/2011/layout/CircleProcess"/>
    <dgm:cxn modelId="{298F0581-104A-4F19-B441-2696D7497F3D}" type="presParOf" srcId="{CD9E1980-5A9D-4024-BF17-EE28AEAB3990}" destId="{04FA0E58-C1C8-4E66-B0FE-7B052AD6332B}" srcOrd="3" destOrd="0" presId="urn:microsoft.com/office/officeart/2011/layout/CircleProcess"/>
    <dgm:cxn modelId="{F72B8FC7-F301-437A-9F7F-380D784229E6}" type="presParOf" srcId="{04FA0E58-C1C8-4E66-B0FE-7B052AD6332B}" destId="{FE7168BD-A22F-48A6-B6E0-322CFAC4BEB9}" srcOrd="0" destOrd="0" presId="urn:microsoft.com/office/officeart/2011/layout/CircleProcess"/>
    <dgm:cxn modelId="{5912CC35-F102-435C-9A11-375F992A9CFD}" type="presParOf" srcId="{CD9E1980-5A9D-4024-BF17-EE28AEAB3990}" destId="{D8619981-8B7F-467B-922E-401FE7DD9327}" srcOrd="4" destOrd="0" presId="urn:microsoft.com/office/officeart/2011/layout/CircleProcess"/>
    <dgm:cxn modelId="{B2908DE4-C501-4EE8-9714-D18C310E1EBB}" type="presParOf" srcId="{D8619981-8B7F-467B-922E-401FE7DD9327}" destId="{0518B173-7FBB-417D-A837-859431824A43}" srcOrd="0" destOrd="0" presId="urn:microsoft.com/office/officeart/2011/layout/CircleProcess"/>
    <dgm:cxn modelId="{D9775038-4326-40D0-8226-1796F8960040}" type="presParOf" srcId="{CD9E1980-5A9D-4024-BF17-EE28AEAB3990}" destId="{265C3DF2-3FC9-4E31-AB71-9ADB1FCEE540}" srcOrd="5" destOrd="0" presId="urn:microsoft.com/office/officeart/2011/layout/CircleProcess"/>
    <dgm:cxn modelId="{93804454-D50F-4E86-9D86-8C315CB1FDD7}" type="presParOf" srcId="{CD9E1980-5A9D-4024-BF17-EE28AEAB3990}" destId="{DD7093A8-A333-49E6-BD4D-657227238AC0}" srcOrd="6" destOrd="0" presId="urn:microsoft.com/office/officeart/2011/layout/CircleProcess"/>
    <dgm:cxn modelId="{D5D56AA5-653F-4D85-900D-19B4D3E1026E}" type="presParOf" srcId="{DD7093A8-A333-49E6-BD4D-657227238AC0}" destId="{BCCC3BD3-482F-4386-8BE6-07EC64C138A0}" srcOrd="0" destOrd="0" presId="urn:microsoft.com/office/officeart/2011/layout/CircleProcess"/>
    <dgm:cxn modelId="{51B6C820-F34D-453C-8E14-52E1AAC0809C}" type="presParOf" srcId="{CD9E1980-5A9D-4024-BF17-EE28AEAB3990}" destId="{34B76832-46F3-4FF2-A2E3-ED1B944DD1D0}" srcOrd="7" destOrd="0" presId="urn:microsoft.com/office/officeart/2011/layout/CircleProcess"/>
    <dgm:cxn modelId="{A5890BA3-2C07-49A8-8328-9FCB36D618AB}" type="presParOf" srcId="{34B76832-46F3-4FF2-A2E3-ED1B944DD1D0}" destId="{78CB5862-A814-4706-87E4-A8082ACB760A}" srcOrd="0" destOrd="0" presId="urn:microsoft.com/office/officeart/2011/layout/CircleProcess"/>
    <dgm:cxn modelId="{1EB787A4-D03D-4246-BB3C-F203588789E5}" type="presParOf" srcId="{CD9E1980-5A9D-4024-BF17-EE28AEAB3990}" destId="{361422C7-24CC-41F5-BACA-90D97C704974}" srcOrd="8" destOrd="0" presId="urn:microsoft.com/office/officeart/2011/layout/CircleProcess"/>
    <dgm:cxn modelId="{70F16623-D891-49BC-9182-03B41A5B32E6}" type="presParOf" srcId="{CD9E1980-5A9D-4024-BF17-EE28AEAB3990}" destId="{9E287CAF-3784-4749-B1B3-E44B4252250E}" srcOrd="9" destOrd="0" presId="urn:microsoft.com/office/officeart/2011/layout/CircleProcess"/>
    <dgm:cxn modelId="{92A39820-4991-4472-8E5B-53E5584E0CDE}" type="presParOf" srcId="{9E287CAF-3784-4749-B1B3-E44B4252250E}" destId="{DD2BAC39-20F7-4B57-96AE-0254F7B33DE7}" srcOrd="0" destOrd="0" presId="urn:microsoft.com/office/officeart/2011/layout/CircleProcess"/>
    <dgm:cxn modelId="{D7C9E47B-8945-4543-87F9-25892D987B7D}" type="presParOf" srcId="{CD9E1980-5A9D-4024-BF17-EE28AEAB3990}" destId="{5BD58CE4-C277-4536-81A2-C0A79A466165}" srcOrd="10" destOrd="0" presId="urn:microsoft.com/office/officeart/2011/layout/CircleProcess"/>
    <dgm:cxn modelId="{63E84124-199B-4C30-B355-9A3F269F1AE8}" type="presParOf" srcId="{5BD58CE4-C277-4536-81A2-C0A79A466165}" destId="{B5593573-44FE-43F8-8265-27057E407163}" srcOrd="0" destOrd="0" presId="urn:microsoft.com/office/officeart/2011/layout/CircleProcess"/>
    <dgm:cxn modelId="{23C31B0B-1349-4DE1-9A29-26FB33DC84DB}" type="presParOf" srcId="{CD9E1980-5A9D-4024-BF17-EE28AEAB3990}" destId="{0614F588-A1D2-4775-B5B1-A552EEC86260}"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B1C99-F86F-45EC-B8F5-08C86A87E2B3}">
      <dsp:nvSpPr>
        <dsp:cNvPr id="0" name=""/>
        <dsp:cNvSpPr/>
      </dsp:nvSpPr>
      <dsp:spPr>
        <a:xfrm>
          <a:off x="0" y="0"/>
          <a:ext cx="9002066" cy="3621633"/>
        </a:xfrm>
        <a:prstGeom prst="rightArrow">
          <a:avLst/>
        </a:prstGeom>
        <a:solidFill>
          <a:srgbClr val="DADADA"/>
        </a:solidFill>
        <a:ln>
          <a:noFill/>
        </a:ln>
        <a:effectLst/>
      </dsp:spPr>
      <dsp:style>
        <a:lnRef idx="0">
          <a:scrgbClr r="0" g="0" b="0"/>
        </a:lnRef>
        <a:fillRef idx="1">
          <a:scrgbClr r="0" g="0" b="0"/>
        </a:fillRef>
        <a:effectRef idx="0">
          <a:scrgbClr r="0" g="0" b="0"/>
        </a:effectRef>
        <a:fontRef idx="minor"/>
      </dsp:style>
    </dsp:sp>
    <dsp:sp modelId="{2523140F-6E85-4B27-9E93-F8A55A3F8C72}">
      <dsp:nvSpPr>
        <dsp:cNvPr id="0" name=""/>
        <dsp:cNvSpPr/>
      </dsp:nvSpPr>
      <dsp:spPr>
        <a:xfrm>
          <a:off x="2472" y="1086489"/>
          <a:ext cx="1439540" cy="1448653"/>
        </a:xfrm>
        <a:prstGeom prst="roundRect">
          <a:avLst/>
        </a:prstGeom>
        <a:solidFill>
          <a:srgbClr val="05A2B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Orientation (October 2017) </a:t>
          </a:r>
        </a:p>
        <a:p>
          <a:pPr marL="0" lvl="0" indent="0" algn="ctr" defTabSz="533400">
            <a:lnSpc>
              <a:spcPct val="90000"/>
            </a:lnSpc>
            <a:spcBef>
              <a:spcPct val="0"/>
            </a:spcBef>
            <a:spcAft>
              <a:spcPct val="35000"/>
            </a:spcAft>
            <a:buNone/>
          </a:pPr>
          <a:r>
            <a:rPr lang="en-US" sz="1200" kern="1200" dirty="0"/>
            <a:t>Workgroup of Stakeholder Representatives</a:t>
          </a:r>
        </a:p>
      </dsp:txBody>
      <dsp:txXfrm>
        <a:off x="72745" y="1156762"/>
        <a:ext cx="1298994" cy="1308107"/>
      </dsp:txXfrm>
    </dsp:sp>
    <dsp:sp modelId="{2A9F1CA1-3816-46E6-A620-514543AFD96F}">
      <dsp:nvSpPr>
        <dsp:cNvPr id="0" name=""/>
        <dsp:cNvSpPr/>
      </dsp:nvSpPr>
      <dsp:spPr>
        <a:xfrm>
          <a:off x="1513989" y="1086489"/>
          <a:ext cx="1439540" cy="1448653"/>
        </a:xfrm>
        <a:prstGeom prst="roundRect">
          <a:avLst/>
        </a:prstGeom>
        <a:solidFill>
          <a:srgbClr val="A5A5A5">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CCoA Development</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Chart Design Subgroups</a:t>
          </a:r>
        </a:p>
      </dsp:txBody>
      <dsp:txXfrm>
        <a:off x="1584262" y="1156762"/>
        <a:ext cx="1298994" cy="1308107"/>
      </dsp:txXfrm>
    </dsp:sp>
    <dsp:sp modelId="{87A5C876-8B1C-4C7C-8840-BBA0FB4D50B7}">
      <dsp:nvSpPr>
        <dsp:cNvPr id="0" name=""/>
        <dsp:cNvSpPr/>
      </dsp:nvSpPr>
      <dsp:spPr>
        <a:xfrm>
          <a:off x="3025506" y="1086489"/>
          <a:ext cx="1439540" cy="1448653"/>
        </a:xfrm>
        <a:prstGeom prst="roundRect">
          <a:avLst/>
        </a:prstGeom>
        <a:solidFill>
          <a:srgbClr val="36709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Initiate Documentation and Baseline Design</a:t>
          </a:r>
        </a:p>
      </dsp:txBody>
      <dsp:txXfrm>
        <a:off x="3095779" y="1156762"/>
        <a:ext cx="1298994" cy="1308107"/>
      </dsp:txXfrm>
    </dsp:sp>
    <dsp:sp modelId="{F399317E-78E0-46C2-8B72-D7D265A0A261}">
      <dsp:nvSpPr>
        <dsp:cNvPr id="0" name=""/>
        <dsp:cNvSpPr/>
      </dsp:nvSpPr>
      <dsp:spPr>
        <a:xfrm>
          <a:off x="4537024" y="1086489"/>
          <a:ext cx="1439540" cy="1448653"/>
        </a:xfrm>
        <a:prstGeom prst="roundRect">
          <a:avLst/>
        </a:prstGeom>
        <a:solidFill>
          <a:srgbClr val="6C6C6C">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Proof of Concept Testing and UCOP Alignment</a:t>
          </a:r>
        </a:p>
      </dsp:txBody>
      <dsp:txXfrm>
        <a:off x="4607297" y="1156762"/>
        <a:ext cx="1298994" cy="1308107"/>
      </dsp:txXfrm>
    </dsp:sp>
    <dsp:sp modelId="{1E473DA7-3925-4452-A2E4-F5873CAF26BE}">
      <dsp:nvSpPr>
        <dsp:cNvPr id="0" name=""/>
        <dsp:cNvSpPr/>
      </dsp:nvSpPr>
      <dsp:spPr>
        <a:xfrm>
          <a:off x="6048541" y="1086489"/>
          <a:ext cx="1439540" cy="1448653"/>
        </a:xfrm>
        <a:prstGeom prst="roundRect">
          <a:avLst/>
        </a:prstGeom>
        <a:solidFill>
          <a:srgbClr val="70BE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Final Document</a:t>
          </a:r>
        </a:p>
      </dsp:txBody>
      <dsp:txXfrm>
        <a:off x="6118814" y="1156762"/>
        <a:ext cx="1298994" cy="1308107"/>
      </dsp:txXfrm>
    </dsp:sp>
    <dsp:sp modelId="{57BA4DDF-656F-41B5-9A43-8B8C7DA9742F}">
      <dsp:nvSpPr>
        <dsp:cNvPr id="0" name=""/>
        <dsp:cNvSpPr/>
      </dsp:nvSpPr>
      <dsp:spPr>
        <a:xfrm>
          <a:off x="7560058" y="1086489"/>
          <a:ext cx="1439540" cy="1448653"/>
        </a:xfrm>
        <a:prstGeom prst="roundRect">
          <a:avLst/>
        </a:prstGeom>
        <a:solidFill>
          <a:srgbClr val="F9963A">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CFO Approval (September 2018)</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b="1" kern="1200" dirty="0"/>
            <a:t>Business Process Implementation in ESR-FIS</a:t>
          </a:r>
        </a:p>
      </dsp:txBody>
      <dsp:txXfrm>
        <a:off x="7630331" y="1156762"/>
        <a:ext cx="1298994" cy="1308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51CAB-7467-4DBB-BC72-9327E513E3DA}">
      <dsp:nvSpPr>
        <dsp:cNvPr id="0" name=""/>
        <dsp:cNvSpPr/>
      </dsp:nvSpPr>
      <dsp:spPr>
        <a:xfrm>
          <a:off x="7470848" y="722901"/>
          <a:ext cx="1915204" cy="1915302"/>
        </a:xfrm>
        <a:prstGeom prst="ellipse">
          <a:avLst/>
        </a:prstGeom>
        <a:solidFill>
          <a:srgbClr val="2A7F0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5FE9A3EA-0208-49D5-9F95-3B4217CEAEE1}">
      <dsp:nvSpPr>
        <dsp:cNvPr id="0" name=""/>
        <dsp:cNvSpPr/>
      </dsp:nvSpPr>
      <dsp:spPr>
        <a:xfrm>
          <a:off x="7534907" y="786756"/>
          <a:ext cx="1787907" cy="1787593"/>
        </a:xfrm>
        <a:prstGeom prst="ellipse">
          <a:avLst/>
        </a:prstGeom>
        <a:solidFill>
          <a:srgbClr val="F8F8F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Financial System Launch</a:t>
          </a:r>
        </a:p>
      </dsp:txBody>
      <dsp:txXfrm>
        <a:off x="7790322" y="1042174"/>
        <a:ext cx="1277076" cy="1276756"/>
      </dsp:txXfrm>
    </dsp:sp>
    <dsp:sp modelId="{FE7168BD-A22F-48A6-B6E0-322CFAC4BEB9}">
      <dsp:nvSpPr>
        <dsp:cNvPr id="0" name=""/>
        <dsp:cNvSpPr/>
      </dsp:nvSpPr>
      <dsp:spPr>
        <a:xfrm rot="2700000">
          <a:off x="5483356" y="722766"/>
          <a:ext cx="1915235" cy="1915235"/>
        </a:xfrm>
        <a:prstGeom prst="teardrop">
          <a:avLst>
            <a:gd name="adj" fmla="val 100000"/>
          </a:avLst>
        </a:prstGeom>
        <a:solidFill>
          <a:srgbClr val="005374"/>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0518B173-7FBB-417D-A837-859431824A43}">
      <dsp:nvSpPr>
        <dsp:cNvPr id="0" name=""/>
        <dsp:cNvSpPr/>
      </dsp:nvSpPr>
      <dsp:spPr>
        <a:xfrm>
          <a:off x="5555644" y="786756"/>
          <a:ext cx="1787907" cy="1787593"/>
        </a:xfrm>
        <a:prstGeom prst="ellipse">
          <a:avLst/>
        </a:prstGeom>
        <a:solidFill>
          <a:srgbClr val="F8F8F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Implement Business Processes</a:t>
          </a:r>
        </a:p>
      </dsp:txBody>
      <dsp:txXfrm>
        <a:off x="5811059" y="1042174"/>
        <a:ext cx="1277076" cy="1276756"/>
      </dsp:txXfrm>
    </dsp:sp>
    <dsp:sp modelId="{BCCC3BD3-482F-4386-8BE6-07EC64C138A0}">
      <dsp:nvSpPr>
        <dsp:cNvPr id="0" name=""/>
        <dsp:cNvSpPr/>
      </dsp:nvSpPr>
      <dsp:spPr>
        <a:xfrm rot="2700000">
          <a:off x="3512305" y="722766"/>
          <a:ext cx="1915235" cy="1915235"/>
        </a:xfrm>
        <a:prstGeom prst="teardrop">
          <a:avLst>
            <a:gd name="adj" fmla="val 100000"/>
          </a:avLst>
        </a:prstGeom>
        <a:solidFill>
          <a:srgbClr val="05B1C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78CB5862-A814-4706-87E4-A8082ACB760A}">
      <dsp:nvSpPr>
        <dsp:cNvPr id="0" name=""/>
        <dsp:cNvSpPr/>
      </dsp:nvSpPr>
      <dsp:spPr>
        <a:xfrm>
          <a:off x="3576380" y="786756"/>
          <a:ext cx="1787907" cy="1787593"/>
        </a:xfrm>
        <a:prstGeom prst="ellipse">
          <a:avLst/>
        </a:prstGeom>
        <a:solidFill>
          <a:srgbClr val="F8F8F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Configure the Software</a:t>
          </a:r>
        </a:p>
      </dsp:txBody>
      <dsp:txXfrm>
        <a:off x="3831796" y="1042174"/>
        <a:ext cx="1277076" cy="1276756"/>
      </dsp:txXfrm>
    </dsp:sp>
    <dsp:sp modelId="{DD2BAC39-20F7-4B57-96AE-0254F7B33DE7}">
      <dsp:nvSpPr>
        <dsp:cNvPr id="0" name=""/>
        <dsp:cNvSpPr/>
      </dsp:nvSpPr>
      <dsp:spPr>
        <a:xfrm rot="2700000">
          <a:off x="1533042" y="722766"/>
          <a:ext cx="1915235" cy="1915235"/>
        </a:xfrm>
        <a:prstGeom prst="teardrop">
          <a:avLst>
            <a:gd name="adj" fmla="val 100000"/>
          </a:avLst>
        </a:prstGeom>
        <a:solidFill>
          <a:srgbClr val="E17A09"/>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B5593573-44FE-43F8-8265-27057E407163}">
      <dsp:nvSpPr>
        <dsp:cNvPr id="0" name=""/>
        <dsp:cNvSpPr/>
      </dsp:nvSpPr>
      <dsp:spPr>
        <a:xfrm>
          <a:off x="1597117" y="786756"/>
          <a:ext cx="1787907" cy="1787593"/>
        </a:xfrm>
        <a:prstGeom prst="ellipse">
          <a:avLst/>
        </a:prstGeom>
        <a:solidFill>
          <a:srgbClr val="F7F7F7"/>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Request for Proposal and Selection</a:t>
          </a:r>
        </a:p>
      </dsp:txBody>
      <dsp:txXfrm>
        <a:off x="1852532" y="1042174"/>
        <a:ext cx="1277076" cy="1276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fld id="{FB8F2F44-C633-4FB5-A2ED-E3F770D26FE2}" type="datetimeFigureOut">
              <a:rPr lang="en-US" smtClean="0"/>
              <a:t>6/29/18</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211CDF55-5610-43F4-A62F-A0EAC443512B}" type="slidenum">
              <a:rPr lang="en-US" smtClean="0"/>
              <a:t>‹#›</a:t>
            </a:fld>
            <a:endParaRPr lang="en-US"/>
          </a:p>
        </p:txBody>
      </p:sp>
    </p:spTree>
    <p:extLst>
      <p:ext uri="{BB962C8B-B14F-4D97-AF65-F5344CB8AC3E}">
        <p14:creationId xmlns:p14="http://schemas.microsoft.com/office/powerpoint/2010/main" val="338287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AABB9BA9-A4DD-43F6-915A-5AED2E0DE823}" type="datetimeFigureOut">
              <a:rPr lang="en-US" smtClean="0"/>
              <a:t>6/29/18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FDB970F7-CC33-47CB-93A1-72706666431F}" type="slidenum">
              <a:rPr lang="en-US" smtClean="0"/>
              <a:t>‹#›</a:t>
            </a:fld>
            <a:endParaRPr lang="en-US"/>
          </a:p>
        </p:txBody>
      </p:sp>
    </p:spTree>
    <p:extLst>
      <p:ext uri="{BB962C8B-B14F-4D97-AF65-F5344CB8AC3E}">
        <p14:creationId xmlns:p14="http://schemas.microsoft.com/office/powerpoint/2010/main" val="264514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a:t>
            </a:fld>
            <a:endParaRPr lang="en-US" dirty="0"/>
          </a:p>
        </p:txBody>
      </p:sp>
    </p:spTree>
    <p:extLst>
      <p:ext uri="{BB962C8B-B14F-4D97-AF65-F5344CB8AC3E}">
        <p14:creationId xmlns:p14="http://schemas.microsoft.com/office/powerpoint/2010/main" val="142148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10</a:t>
            </a:fld>
            <a:endParaRPr lang="en-US"/>
          </a:p>
        </p:txBody>
      </p:sp>
    </p:spTree>
    <p:extLst>
      <p:ext uri="{BB962C8B-B14F-4D97-AF65-F5344CB8AC3E}">
        <p14:creationId xmlns:p14="http://schemas.microsoft.com/office/powerpoint/2010/main" val="141672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Much of our current financial and budgetary reporting and analytical challenges stem directly from a Chart of Accounts, the listing of all accounts used in the general ledger, that has become outdated and hard to manage. The ESR program includes the adoption of a Common Chart of Accounts that will meet the needs of campus budget, accounting, administration, institutional research and the Office of the President users as well as stakeholders inside and outside of the university. Data will be normalized across business systems and campuses, so you can be assured the data you see is accurate.</a:t>
            </a: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11</a:t>
            </a:fld>
            <a:endParaRPr lang="en-US"/>
          </a:p>
        </p:txBody>
      </p:sp>
    </p:spTree>
    <p:extLst>
      <p:ext uri="{BB962C8B-B14F-4D97-AF65-F5344CB8AC3E}">
        <p14:creationId xmlns:p14="http://schemas.microsoft.com/office/powerpoint/2010/main" val="231289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12</a:t>
            </a:fld>
            <a:endParaRPr lang="en-US"/>
          </a:p>
        </p:txBody>
      </p:sp>
    </p:spTree>
    <p:extLst>
      <p:ext uri="{BB962C8B-B14F-4D97-AF65-F5344CB8AC3E}">
        <p14:creationId xmlns:p14="http://schemas.microsoft.com/office/powerpoint/2010/main" val="26176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13</a:t>
            </a:fld>
            <a:endParaRPr lang="en-US"/>
          </a:p>
        </p:txBody>
      </p:sp>
    </p:spTree>
    <p:extLst>
      <p:ext uri="{BB962C8B-B14F-4D97-AF65-F5344CB8AC3E}">
        <p14:creationId xmlns:p14="http://schemas.microsoft.com/office/powerpoint/2010/main" val="243082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5374"/>
                </a:solidFill>
                <a:latin typeface="+mn-lt"/>
              </a:rPr>
              <a:t>REQUEST FOR PROPOSAL (RFP)</a:t>
            </a: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14</a:t>
            </a:fld>
            <a:endParaRPr lang="en-US"/>
          </a:p>
        </p:txBody>
      </p:sp>
    </p:spTree>
    <p:extLst>
      <p:ext uri="{BB962C8B-B14F-4D97-AF65-F5344CB8AC3E}">
        <p14:creationId xmlns:p14="http://schemas.microsoft.com/office/powerpoint/2010/main" val="34768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970F7-CC33-47CB-93A1-72706666431F}" type="slidenum">
              <a:rPr lang="en-US" smtClean="0"/>
              <a:t>18</a:t>
            </a:fld>
            <a:endParaRPr lang="en-US"/>
          </a:p>
        </p:txBody>
      </p:sp>
    </p:spTree>
    <p:extLst>
      <p:ext uri="{BB962C8B-B14F-4D97-AF65-F5344CB8AC3E}">
        <p14:creationId xmlns:p14="http://schemas.microsoft.com/office/powerpoint/2010/main" val="4009290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19</a:t>
            </a:fld>
            <a:endParaRPr lang="en-US" dirty="0"/>
          </a:p>
        </p:txBody>
      </p:sp>
    </p:spTree>
    <p:extLst>
      <p:ext uri="{BB962C8B-B14F-4D97-AF65-F5344CB8AC3E}">
        <p14:creationId xmlns:p14="http://schemas.microsoft.com/office/powerpoint/2010/main" val="344078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20</a:t>
            </a:fld>
            <a:endParaRPr lang="en-US" dirty="0"/>
          </a:p>
        </p:txBody>
      </p:sp>
    </p:spTree>
    <p:extLst>
      <p:ext uri="{BB962C8B-B14F-4D97-AF65-F5344CB8AC3E}">
        <p14:creationId xmlns:p14="http://schemas.microsoft.com/office/powerpoint/2010/main" val="362794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21</a:t>
            </a:fld>
            <a:endParaRPr lang="en-US"/>
          </a:p>
        </p:txBody>
      </p:sp>
    </p:spTree>
    <p:extLst>
      <p:ext uri="{BB962C8B-B14F-4D97-AF65-F5344CB8AC3E}">
        <p14:creationId xmlns:p14="http://schemas.microsoft.com/office/powerpoint/2010/main" val="204492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FIS team is integrating the technical side of change (Project Management) with the people side of change (Change Management) to provide a unified approach to implementing the new financial management system.                                                                                    </a:t>
            </a: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22</a:t>
            </a:fld>
            <a:endParaRPr lang="en-US"/>
          </a:p>
        </p:txBody>
      </p:sp>
    </p:spTree>
    <p:extLst>
      <p:ext uri="{BB962C8B-B14F-4D97-AF65-F5344CB8AC3E}">
        <p14:creationId xmlns:p14="http://schemas.microsoft.com/office/powerpoint/2010/main" val="57161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a:t>
            </a:fld>
            <a:endParaRPr lang="en-US" dirty="0"/>
          </a:p>
        </p:txBody>
      </p:sp>
    </p:spTree>
    <p:extLst>
      <p:ext uri="{BB962C8B-B14F-4D97-AF65-F5344CB8AC3E}">
        <p14:creationId xmlns:p14="http://schemas.microsoft.com/office/powerpoint/2010/main" val="333634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FIS project team is committed to timely and transparent updates, and providing the change network (sponsors, change champions, supervisors, and end users) with the information they need to learn/support/reinforce financial system changes. Activities in engagement categories will be repeated as necessary by the project team to reinforce knowledge and changes continuously.</a:t>
            </a:r>
            <a:endParaRPr lang="en-US" sz="900" dirty="0"/>
          </a:p>
        </p:txBody>
      </p:sp>
      <p:sp>
        <p:nvSpPr>
          <p:cNvPr id="4" name="Slide Number Placeholder 3"/>
          <p:cNvSpPr>
            <a:spLocks noGrp="1"/>
          </p:cNvSpPr>
          <p:nvPr>
            <p:ph type="sldNum" sz="quarter" idx="10"/>
          </p:nvPr>
        </p:nvSpPr>
        <p:spPr/>
        <p:txBody>
          <a:bodyPr/>
          <a:lstStyle/>
          <a:p>
            <a:fld id="{FDB970F7-CC33-47CB-93A1-72706666431F}" type="slidenum">
              <a:rPr lang="en-US" smtClean="0"/>
              <a:t>23</a:t>
            </a:fld>
            <a:endParaRPr lang="en-US" dirty="0"/>
          </a:p>
        </p:txBody>
      </p:sp>
    </p:spTree>
    <p:extLst>
      <p:ext uri="{BB962C8B-B14F-4D97-AF65-F5344CB8AC3E}">
        <p14:creationId xmlns:p14="http://schemas.microsoft.com/office/powerpoint/2010/main" val="41574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a:t>
            </a:r>
            <a:r>
              <a:rPr lang="en-US" baseline="0" dirty="0"/>
              <a:t> are instances of change activities the team has and/or is scheduled to carry out.</a:t>
            </a: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24</a:t>
            </a:fld>
            <a:endParaRPr lang="en-US"/>
          </a:p>
        </p:txBody>
      </p:sp>
    </p:spTree>
    <p:extLst>
      <p:ext uri="{BB962C8B-B14F-4D97-AF65-F5344CB8AC3E}">
        <p14:creationId xmlns:p14="http://schemas.microsoft.com/office/powerpoint/2010/main" val="13803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25</a:t>
            </a:fld>
            <a:endParaRPr lang="en-US"/>
          </a:p>
        </p:txBody>
      </p:sp>
    </p:spTree>
    <p:extLst>
      <p:ext uri="{BB962C8B-B14F-4D97-AF65-F5344CB8AC3E}">
        <p14:creationId xmlns:p14="http://schemas.microsoft.com/office/powerpoint/2010/main" val="291673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26</a:t>
            </a:fld>
            <a:endParaRPr lang="en-US" dirty="0"/>
          </a:p>
        </p:txBody>
      </p:sp>
    </p:spTree>
    <p:extLst>
      <p:ext uri="{BB962C8B-B14F-4D97-AF65-F5344CB8AC3E}">
        <p14:creationId xmlns:p14="http://schemas.microsoft.com/office/powerpoint/2010/main" val="1860496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970F7-CC33-47CB-93A1-72706666431F}" type="slidenum">
              <a:rPr lang="en-US" smtClean="0"/>
              <a:t>27</a:t>
            </a:fld>
            <a:endParaRPr lang="en-US"/>
          </a:p>
        </p:txBody>
      </p:sp>
    </p:spTree>
    <p:extLst>
      <p:ext uri="{BB962C8B-B14F-4D97-AF65-F5344CB8AC3E}">
        <p14:creationId xmlns:p14="http://schemas.microsoft.com/office/powerpoint/2010/main" val="316748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DB970F7-CC33-47CB-93A1-72706666431F}" type="slidenum">
              <a:rPr lang="en-US" smtClean="0"/>
              <a:t>3</a:t>
            </a:fld>
            <a:endParaRPr lang="en-US" dirty="0"/>
          </a:p>
        </p:txBody>
      </p:sp>
    </p:spTree>
    <p:extLst>
      <p:ext uri="{BB962C8B-B14F-4D97-AF65-F5344CB8AC3E}">
        <p14:creationId xmlns:p14="http://schemas.microsoft.com/office/powerpoint/2010/main" val="399793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DB970F7-CC33-47CB-93A1-72706666431F}" type="slidenum">
              <a:rPr lang="en-US" smtClean="0"/>
              <a:t>4</a:t>
            </a:fld>
            <a:endParaRPr lang="en-US" dirty="0"/>
          </a:p>
        </p:txBody>
      </p:sp>
    </p:spTree>
    <p:extLst>
      <p:ext uri="{BB962C8B-B14F-4D97-AF65-F5344CB8AC3E}">
        <p14:creationId xmlns:p14="http://schemas.microsoft.com/office/powerpoint/2010/main" val="10143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Current state friction</a:t>
            </a:r>
            <a:r>
              <a:rPr lang="en-US" baseline="0" dirty="0"/>
              <a:t> examples: </a:t>
            </a:r>
          </a:p>
          <a:p>
            <a:pPr marL="171450" indent="-171450">
              <a:buFont typeface="Arial" panose="020B0604020202020204" pitchFamily="34" charset="0"/>
              <a:buChar char="•"/>
            </a:pPr>
            <a:r>
              <a:rPr lang="en-US" baseline="0" dirty="0"/>
              <a:t>Manually re-keying or processing data</a:t>
            </a:r>
          </a:p>
          <a:p>
            <a:pPr marL="171450" indent="-171450">
              <a:buFont typeface="Arial" panose="020B0604020202020204" pitchFamily="34" charset="0"/>
              <a:buChar char="•"/>
            </a:pPr>
            <a:r>
              <a:rPr lang="en-US" baseline="0" dirty="0"/>
              <a:t>Use many different systems</a:t>
            </a:r>
          </a:p>
          <a:p>
            <a:pPr marL="171450" indent="-171450">
              <a:buFont typeface="Arial" panose="020B0604020202020204" pitchFamily="34" charset="0"/>
              <a:buChar char="•"/>
            </a:pPr>
            <a:r>
              <a:rPr lang="en-US" baseline="0" dirty="0"/>
              <a:t>Multiple applications with similar purposes and overlapping</a:t>
            </a:r>
          </a:p>
          <a:p>
            <a:pPr marL="171450" indent="-171450">
              <a:buFont typeface="Arial" panose="020B0604020202020204" pitchFamily="34" charset="0"/>
              <a:buChar char="•"/>
            </a:pPr>
            <a:r>
              <a:rPr lang="en-US" baseline="0" dirty="0"/>
              <a:t>Working with redundant copies of data</a:t>
            </a:r>
          </a:p>
          <a:p>
            <a:pPr marL="171450" indent="-171450">
              <a:buFont typeface="Arial" panose="020B0604020202020204" pitchFamily="34" charset="0"/>
              <a:buChar char="•"/>
            </a:pPr>
            <a:r>
              <a:rPr lang="en-US" baseline="0" dirty="0"/>
              <a:t>Using kludges and workarounds to get the job done</a:t>
            </a:r>
          </a:p>
          <a:p>
            <a:pPr marL="171450" indent="-171450">
              <a:buFont typeface="Arial" panose="020B0604020202020204" pitchFamily="34" charset="0"/>
              <a:buChar char="•"/>
            </a:pPr>
            <a:r>
              <a:rPr lang="en-US" baseline="0" dirty="0"/>
              <a:t>Technology at work is less capable than you have at home</a:t>
            </a:r>
          </a:p>
        </p:txBody>
      </p:sp>
      <p:sp>
        <p:nvSpPr>
          <p:cNvPr id="4" name="Slide Number Placeholder 3"/>
          <p:cNvSpPr>
            <a:spLocks noGrp="1"/>
          </p:cNvSpPr>
          <p:nvPr>
            <p:ph type="sldNum" sz="quarter" idx="10"/>
          </p:nvPr>
        </p:nvSpPr>
        <p:spPr/>
        <p:txBody>
          <a:bodyPr/>
          <a:lstStyle/>
          <a:p>
            <a:fld id="{FDB970F7-CC33-47CB-93A1-72706666431F}" type="slidenum">
              <a:rPr lang="en-US" smtClean="0"/>
              <a:t>5</a:t>
            </a:fld>
            <a:endParaRPr lang="en-US" dirty="0"/>
          </a:p>
        </p:txBody>
      </p:sp>
    </p:spTree>
    <p:extLst>
      <p:ext uri="{BB962C8B-B14F-4D97-AF65-F5344CB8AC3E}">
        <p14:creationId xmlns:p14="http://schemas.microsoft.com/office/powerpoint/2010/main" val="183106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6</a:t>
            </a:fld>
            <a:endParaRPr lang="en-US" dirty="0"/>
          </a:p>
        </p:txBody>
      </p:sp>
    </p:spTree>
    <p:extLst>
      <p:ext uri="{BB962C8B-B14F-4D97-AF65-F5344CB8AC3E}">
        <p14:creationId xmlns:p14="http://schemas.microsoft.com/office/powerpoint/2010/main" val="2029687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7</a:t>
            </a:fld>
            <a:endParaRPr lang="en-US" dirty="0"/>
          </a:p>
        </p:txBody>
      </p:sp>
    </p:spTree>
    <p:extLst>
      <p:ext uri="{BB962C8B-B14F-4D97-AF65-F5344CB8AC3E}">
        <p14:creationId xmlns:p14="http://schemas.microsoft.com/office/powerpoint/2010/main" val="99422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8</a:t>
            </a:fld>
            <a:endParaRPr lang="en-US" dirty="0"/>
          </a:p>
        </p:txBody>
      </p:sp>
    </p:spTree>
    <p:extLst>
      <p:ext uri="{BB962C8B-B14F-4D97-AF65-F5344CB8AC3E}">
        <p14:creationId xmlns:p14="http://schemas.microsoft.com/office/powerpoint/2010/main" val="284196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rgbClr val="005374"/>
              </a:solidFill>
              <a:effectLst/>
              <a:uLnTx/>
              <a:uFillTx/>
              <a:latin typeface="+mn-lt"/>
            </a:endParaRPr>
          </a:p>
        </p:txBody>
      </p:sp>
      <p:sp>
        <p:nvSpPr>
          <p:cNvPr id="4" name="Slide Number Placeholder 3"/>
          <p:cNvSpPr>
            <a:spLocks noGrp="1"/>
          </p:cNvSpPr>
          <p:nvPr>
            <p:ph type="sldNum" sz="quarter" idx="10"/>
          </p:nvPr>
        </p:nvSpPr>
        <p:spPr/>
        <p:txBody>
          <a:bodyPr/>
          <a:lstStyle/>
          <a:p>
            <a:fld id="{FDB970F7-CC33-47CB-93A1-72706666431F}" type="slidenum">
              <a:rPr lang="en-US" smtClean="0"/>
              <a:t>9</a:t>
            </a:fld>
            <a:endParaRPr lang="en-US" dirty="0"/>
          </a:p>
        </p:txBody>
      </p:sp>
    </p:spTree>
    <p:extLst>
      <p:ext uri="{BB962C8B-B14F-4D97-AF65-F5344CB8AC3E}">
        <p14:creationId xmlns:p14="http://schemas.microsoft.com/office/powerpoint/2010/main" val="1184063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152137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70916" y="1687068"/>
            <a:ext cx="11308491" cy="447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3" hasCustomPrompt="1"/>
          </p:nvPr>
        </p:nvSpPr>
        <p:spPr>
          <a:xfrm>
            <a:off x="494221" y="1070610"/>
            <a:ext cx="8293100" cy="630238"/>
          </a:xfrm>
        </p:spPr>
        <p:txBody>
          <a:bodyPr>
            <a:normAutofit/>
          </a:bodyPr>
          <a:lstStyle>
            <a:lvl1pPr>
              <a:defRPr sz="3400" b="1"/>
            </a:lvl1pPr>
          </a:lstStyle>
          <a:p>
            <a:pPr lvl="0"/>
            <a:r>
              <a:rPr lang="en-US" dirty="0"/>
              <a:t>Click to edit Master Subhead style</a:t>
            </a:r>
          </a:p>
        </p:txBody>
      </p:sp>
    </p:spTree>
    <p:extLst>
      <p:ext uri="{BB962C8B-B14F-4D97-AF65-F5344CB8AC3E}">
        <p14:creationId xmlns:p14="http://schemas.microsoft.com/office/powerpoint/2010/main" val="1736381438"/>
      </p:ext>
    </p:extLst>
  </p:cSld>
  <p:clrMapOvr>
    <a:masterClrMapping/>
  </p:clrMapOvr>
  <p:extLst mod="1">
    <p:ext uri="{DCECCB84-F9BA-43D5-87BE-67443E8EF086}">
      <p15:sldGuideLst xmlns:p15="http://schemas.microsoft.com/office/powerpoint/2012/main">
        <p15:guide id="1"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0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a:prstGeom prst="rect">
            <a:avLst/>
          </a:prstGeo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5730710" y="6180560"/>
            <a:ext cx="2743200" cy="365125"/>
          </a:xfrm>
          <a:prstGeom prst="rect">
            <a:avLst/>
          </a:prstGeom>
        </p:spPr>
        <p:txBody>
          <a:bodyPr/>
          <a:lstStyle>
            <a:lvl1pPr>
              <a:defRPr>
                <a:solidFill>
                  <a:schemeClr val="accent4">
                    <a:lumMod val="75000"/>
                  </a:schemeClr>
                </a:solidFill>
              </a:defRPr>
            </a:lvl1pPr>
          </a:lstStyle>
          <a:p>
            <a:fld id="{2FE919A1-1381-F046-89FB-70F41382B021}" type="slidenum">
              <a:rPr lang="en-US" smtClean="0"/>
              <a:pPr/>
              <a:t>‹#›</a:t>
            </a:fld>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2322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a:prstGeom prst="rect">
            <a:avLst/>
          </a:prstGeo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157906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3338563" y="6201524"/>
            <a:ext cx="2743200" cy="365125"/>
          </a:xfrm>
        </p:spPr>
        <p:txBody>
          <a:bodyPr/>
          <a:lstStyle>
            <a:lvl1pPr>
              <a:defRPr>
                <a:solidFill>
                  <a:schemeClr val="accent4">
                    <a:lumMod val="75000"/>
                  </a:schemeClr>
                </a:solidFill>
              </a:defRPr>
            </a:lvl1pPr>
          </a:lstStyle>
          <a:p>
            <a:fld id="{2FE919A1-1381-F046-89FB-70F41382B021}" type="slidenum">
              <a:rPr lang="en-US" smtClean="0">
                <a:solidFill>
                  <a:srgbClr val="2E3772">
                    <a:lumMod val="75000"/>
                  </a:srgbClr>
                </a:solidFill>
              </a:rPr>
              <a:pPr/>
              <a:t>‹#›</a:t>
            </a:fld>
            <a:endParaRPr lang="en-US" dirty="0">
              <a:solidFill>
                <a:srgbClr val="2E3772">
                  <a:lumMod val="75000"/>
                </a:srgbClr>
              </a:solidFill>
            </a:endParaRP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2204650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pPr/>
              <a:t>‹#›</a:t>
            </a:fld>
            <a:endParaRPr lang="en-US"/>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9" r:id="rId4"/>
    <p:sldLayoutId id="2147483696" r:id="rId5"/>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2250999982"/>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esr.ucsd.edu/"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3.emf"/><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microsoft.com/office/2007/relationships/hdphoto" Target="../media/hdphoto4.wdp"/><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3" Type="http://schemas.openxmlformats.org/officeDocument/2006/relationships/image" Target="../media/image3.emf"/><Relationship Id="rId7" Type="http://schemas.openxmlformats.org/officeDocument/2006/relationships/hyperlink" Target="http://esr.ucsd.edu/contact/subscribe.html" TargetMode="External"/><Relationship Id="rId12"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esrfisp@ucsd.edu" TargetMode="External"/><Relationship Id="rId11" Type="http://schemas.openxmlformats.org/officeDocument/2006/relationships/hyperlink" Target="mailto:lsblankenship@ucsd.edu" TargetMode="External"/><Relationship Id="rId5" Type="http://schemas.openxmlformats.org/officeDocument/2006/relationships/hyperlink" Target="http://esr.ucsd.edu/projects/fis.html" TargetMode="External"/><Relationship Id="rId10" Type="http://schemas.openxmlformats.org/officeDocument/2006/relationships/hyperlink" Target="mailto:adiprofio@ucsd.edu" TargetMode="External"/><Relationship Id="rId4" Type="http://schemas.openxmlformats.org/officeDocument/2006/relationships/hyperlink" Target="http://esr.ucsd.edu/" TargetMode="External"/><Relationship Id="rId9" Type="http://schemas.openxmlformats.org/officeDocument/2006/relationships/hyperlink" Target="mailto:arenslow@ucsd.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lan.ucsd.ed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10.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mailto:etkim@ucsd.edu" TargetMode="External"/><Relationship Id="rId11" Type="http://schemas.openxmlformats.org/officeDocument/2006/relationships/hyperlink" Target="mailto:lsblankenship@ucsd.edu" TargetMode="External"/><Relationship Id="rId5" Type="http://schemas.openxmlformats.org/officeDocument/2006/relationships/hyperlink" Target="mailto:wmccarroll@ucsd.edu" TargetMode="External"/><Relationship Id="rId15" Type="http://schemas.openxmlformats.org/officeDocument/2006/relationships/image" Target="../media/image15.png"/><Relationship Id="rId10" Type="http://schemas.openxmlformats.org/officeDocument/2006/relationships/hyperlink" Target="mailto:adiprofio@ucsd.edu" TargetMode="External"/><Relationship Id="rId4" Type="http://schemas.openxmlformats.org/officeDocument/2006/relationships/hyperlink" Target="mailto:sweetman@ucsd.edu" TargetMode="External"/><Relationship Id="rId9" Type="http://schemas.openxmlformats.org/officeDocument/2006/relationships/hyperlink" Target="mailto:arenslow@ucsd.edu" TargetMode="Externa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310840" y="3071998"/>
            <a:ext cx="9570320" cy="68092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4800" b="1" cap="all" dirty="0">
                <a:solidFill>
                  <a:srgbClr val="585958"/>
                </a:solidFill>
                <a:latin typeface="+mn-lt"/>
              </a:rPr>
              <a:t>Financial Information System</a:t>
            </a:r>
          </a:p>
          <a:p>
            <a:pPr algn="ctr"/>
            <a:r>
              <a:rPr lang="en-US" sz="3800" cap="all" dirty="0">
                <a:solidFill>
                  <a:srgbClr val="6F6F6F"/>
                </a:solidFill>
                <a:latin typeface="+mn-lt"/>
              </a:rPr>
              <a:t>ESR-FIS Project</a:t>
            </a:r>
          </a:p>
        </p:txBody>
      </p:sp>
      <p:grpSp>
        <p:nvGrpSpPr>
          <p:cNvPr id="12" name="Group 11"/>
          <p:cNvGrpSpPr/>
          <p:nvPr/>
        </p:nvGrpSpPr>
        <p:grpSpPr>
          <a:xfrm>
            <a:off x="5651888" y="505224"/>
            <a:ext cx="7306123" cy="924251"/>
            <a:chOff x="0" y="970730"/>
            <a:chExt cx="6744929" cy="846386"/>
          </a:xfrm>
        </p:grpSpPr>
        <p:sp>
          <p:nvSpPr>
            <p:cNvPr id="13" name="Rectangle 12"/>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p:cNvSpPr txBox="1"/>
            <p:nvPr/>
          </p:nvSpPr>
          <p:spPr>
            <a:xfrm>
              <a:off x="277708" y="970730"/>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5" name="TextBox 14"/>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Tree>
    <p:extLst>
      <p:ext uri="{BB962C8B-B14F-4D97-AF65-F5344CB8AC3E}">
        <p14:creationId xmlns:p14="http://schemas.microsoft.com/office/powerpoint/2010/main" val="146847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200839" y="2367890"/>
            <a:ext cx="10637120" cy="24540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1200" b="1" dirty="0">
              <a:solidFill>
                <a:srgbClr val="585958"/>
              </a:solidFill>
              <a:latin typeface="+mn-lt"/>
            </a:endParaRPr>
          </a:p>
        </p:txBody>
      </p:sp>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4" name="Group 3"/>
          <p:cNvGrpSpPr/>
          <p:nvPr/>
        </p:nvGrpSpPr>
        <p:grpSpPr>
          <a:xfrm>
            <a:off x="1678311" y="3021904"/>
            <a:ext cx="8943275" cy="1261884"/>
            <a:chOff x="2030761" y="3021904"/>
            <a:chExt cx="8943275" cy="1261884"/>
          </a:xfrm>
        </p:grpSpPr>
        <p:sp>
          <p:nvSpPr>
            <p:cNvPr id="3" name="Rectangle 2"/>
            <p:cNvSpPr/>
            <p:nvPr/>
          </p:nvSpPr>
          <p:spPr>
            <a:xfrm>
              <a:off x="2030761" y="3021904"/>
              <a:ext cx="7337201" cy="677108"/>
            </a:xfrm>
            <a:prstGeom prst="rect">
              <a:avLst/>
            </a:prstGeom>
          </p:spPr>
          <p:txBody>
            <a:bodyPr wrap="none">
              <a:spAutoFit/>
            </a:bodyPr>
            <a:lstStyle/>
            <a:p>
              <a:pPr algn="ctr"/>
              <a:r>
                <a:rPr lang="en-US" sz="3800" cap="all" dirty="0">
                  <a:solidFill>
                    <a:srgbClr val="6F6F6F"/>
                  </a:solidFill>
                </a:rPr>
                <a:t>UC Common Chart of accounts</a:t>
              </a:r>
            </a:p>
          </p:txBody>
        </p:sp>
        <p:sp>
          <p:nvSpPr>
            <p:cNvPr id="2" name="TextBox 1"/>
            <p:cNvSpPr txBox="1"/>
            <p:nvPr/>
          </p:nvSpPr>
          <p:spPr>
            <a:xfrm>
              <a:off x="9225468" y="3021904"/>
              <a:ext cx="1748568" cy="1261884"/>
            </a:xfrm>
            <a:prstGeom prst="rect">
              <a:avLst/>
            </a:prstGeom>
            <a:noFill/>
          </p:spPr>
          <p:txBody>
            <a:bodyPr wrap="square" rtlCol="0">
              <a:spAutoFit/>
            </a:bodyPr>
            <a:lstStyle/>
            <a:p>
              <a:r>
                <a:rPr lang="en-US" sz="3800" dirty="0">
                  <a:solidFill>
                    <a:srgbClr val="367092"/>
                  </a:solidFill>
                </a:rPr>
                <a:t>(CCoA)</a:t>
              </a:r>
            </a:p>
            <a:p>
              <a:endParaRPr lang="en-US" sz="3800" dirty="0">
                <a:solidFill>
                  <a:srgbClr val="05A2B3"/>
                </a:solidFill>
              </a:endParaRPr>
            </a:p>
          </p:txBody>
        </p:sp>
      </p:grpSp>
      <p:sp>
        <p:nvSpPr>
          <p:cNvPr id="6" name="Rectangle 5"/>
          <p:cNvSpPr/>
          <p:nvPr/>
        </p:nvSpPr>
        <p:spPr>
          <a:xfrm>
            <a:off x="4746113" y="3548527"/>
            <a:ext cx="2699778" cy="477054"/>
          </a:xfrm>
          <a:prstGeom prst="rect">
            <a:avLst/>
          </a:prstGeom>
        </p:spPr>
        <p:txBody>
          <a:bodyPr wrap="none">
            <a:spAutoFit/>
          </a:bodyPr>
          <a:lstStyle/>
          <a:p>
            <a:pPr algn="ctr"/>
            <a:r>
              <a:rPr lang="en-US" sz="2500" cap="all" dirty="0">
                <a:solidFill>
                  <a:srgbClr val="6C6C6C"/>
                </a:solidFill>
              </a:rPr>
              <a:t>-  FIS Subproject -</a:t>
            </a:r>
          </a:p>
        </p:txBody>
      </p:sp>
    </p:spTree>
    <p:extLst>
      <p:ext uri="{BB962C8B-B14F-4D97-AF65-F5344CB8AC3E}">
        <p14:creationId xmlns:p14="http://schemas.microsoft.com/office/powerpoint/2010/main" val="397174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11</a:t>
            </a:fld>
            <a:endParaRPr lang="en-US" dirty="0"/>
          </a:p>
        </p:txBody>
      </p:sp>
      <p:grpSp>
        <p:nvGrpSpPr>
          <p:cNvPr id="6" name="Group 5"/>
          <p:cNvGrpSpPr/>
          <p:nvPr/>
        </p:nvGrpSpPr>
        <p:grpSpPr>
          <a:xfrm>
            <a:off x="0" y="56501"/>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22" name="Rectangle 21"/>
          <p:cNvSpPr/>
          <p:nvPr/>
        </p:nvSpPr>
        <p:spPr>
          <a:xfrm>
            <a:off x="3666392" y="1112982"/>
            <a:ext cx="4859215" cy="507831"/>
          </a:xfrm>
          <a:prstGeom prst="rect">
            <a:avLst/>
          </a:prstGeom>
        </p:spPr>
        <p:txBody>
          <a:bodyPr wrap="none">
            <a:spAutoFit/>
          </a:bodyPr>
          <a:lstStyle/>
          <a:p>
            <a:pPr>
              <a:spcBef>
                <a:spcPct val="0"/>
              </a:spcBef>
            </a:pPr>
            <a:r>
              <a:rPr lang="en-US" sz="2700" b="1" dirty="0">
                <a:solidFill>
                  <a:srgbClr val="005374"/>
                </a:solidFill>
                <a:ea typeface="+mj-ea"/>
                <a:cs typeface="+mj-cs"/>
              </a:rPr>
              <a:t>COMMON CHART OF ACCOUNTS</a:t>
            </a:r>
          </a:p>
        </p:txBody>
      </p:sp>
      <p:grpSp>
        <p:nvGrpSpPr>
          <p:cNvPr id="14" name="Group 13"/>
          <p:cNvGrpSpPr/>
          <p:nvPr/>
        </p:nvGrpSpPr>
        <p:grpSpPr>
          <a:xfrm>
            <a:off x="421952" y="2188942"/>
            <a:ext cx="11348095" cy="3649936"/>
            <a:chOff x="524067" y="2188942"/>
            <a:chExt cx="11348095" cy="3649936"/>
          </a:xfrm>
        </p:grpSpPr>
        <p:grpSp>
          <p:nvGrpSpPr>
            <p:cNvPr id="3" name="Group 2"/>
            <p:cNvGrpSpPr/>
            <p:nvPr/>
          </p:nvGrpSpPr>
          <p:grpSpPr>
            <a:xfrm>
              <a:off x="537832" y="2373802"/>
              <a:ext cx="960120" cy="905256"/>
              <a:chOff x="537832" y="1990724"/>
              <a:chExt cx="1188720" cy="1097280"/>
            </a:xfrm>
          </p:grpSpPr>
          <p:sp>
            <p:nvSpPr>
              <p:cNvPr id="2" name="Flowchart: Connector 1"/>
              <p:cNvSpPr/>
              <p:nvPr/>
            </p:nvSpPr>
            <p:spPr>
              <a:xfrm>
                <a:off x="628650" y="2076449"/>
                <a:ext cx="1005840" cy="914400"/>
              </a:xfrm>
              <a:prstGeom prst="flowChartConnector">
                <a:avLst/>
              </a:prstGeom>
              <a:solidFill>
                <a:srgbClr val="36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Flowchart: Connector 12"/>
              <p:cNvSpPr/>
              <p:nvPr/>
            </p:nvSpPr>
            <p:spPr>
              <a:xfrm>
                <a:off x="537832" y="1990724"/>
                <a:ext cx="1188720" cy="1097280"/>
              </a:xfrm>
              <a:prstGeom prst="flowChartConnector">
                <a:avLst/>
              </a:prstGeom>
              <a:noFill/>
              <a:ln w="19050">
                <a:solidFill>
                  <a:srgbClr val="3670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24067" y="4124436"/>
              <a:ext cx="960120" cy="905256"/>
              <a:chOff x="524067" y="3211399"/>
              <a:chExt cx="1188720" cy="1097280"/>
            </a:xfrm>
          </p:grpSpPr>
          <p:sp>
            <p:nvSpPr>
              <p:cNvPr id="11" name="Flowchart: Connector 10"/>
              <p:cNvSpPr/>
              <p:nvPr/>
            </p:nvSpPr>
            <p:spPr>
              <a:xfrm>
                <a:off x="622505" y="3301887"/>
                <a:ext cx="1005840" cy="914400"/>
              </a:xfrm>
              <a:prstGeom prst="flowChartConnector">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24067" y="3211399"/>
                <a:ext cx="1188720" cy="1097280"/>
              </a:xfrm>
              <a:prstGeom prst="flowChartConnector">
                <a:avLst/>
              </a:prstGeom>
              <a:noFill/>
              <a:ln w="19050">
                <a:solidFill>
                  <a:srgbClr val="6C6C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829175" y="2373041"/>
              <a:ext cx="963254" cy="906779"/>
              <a:chOff x="525542" y="4298806"/>
              <a:chExt cx="1188720" cy="1097280"/>
            </a:xfrm>
          </p:grpSpPr>
          <p:sp>
            <p:nvSpPr>
              <p:cNvPr id="12" name="Flowchart: Connector 11"/>
              <p:cNvSpPr/>
              <p:nvPr/>
            </p:nvSpPr>
            <p:spPr>
              <a:xfrm>
                <a:off x="612980" y="4393975"/>
                <a:ext cx="1005840" cy="914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25542" y="4298806"/>
                <a:ext cx="1188720" cy="1097280"/>
              </a:xfrm>
              <a:prstGeom prst="flowChartConnector">
                <a:avLst/>
              </a:prstGeom>
              <a:noFill/>
              <a:ln w="19050">
                <a:solidFill>
                  <a:srgbClr val="05A2B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165" y="2650607"/>
              <a:ext cx="5938997" cy="3101383"/>
            </a:xfrm>
            <a:prstGeom prst="rect">
              <a:avLst/>
            </a:prstGeom>
          </p:spPr>
        </p:pic>
        <p:sp>
          <p:nvSpPr>
            <p:cNvPr id="17" name="TextBox 16"/>
            <p:cNvSpPr txBox="1"/>
            <p:nvPr/>
          </p:nvSpPr>
          <p:spPr>
            <a:xfrm>
              <a:off x="647700" y="2650607"/>
              <a:ext cx="1008078" cy="323165"/>
            </a:xfrm>
            <a:prstGeom prst="rect">
              <a:avLst/>
            </a:prstGeom>
            <a:noFill/>
          </p:spPr>
          <p:txBody>
            <a:bodyPr wrap="square" rtlCol="0">
              <a:spAutoFit/>
            </a:bodyPr>
            <a:lstStyle/>
            <a:p>
              <a:r>
                <a:rPr lang="en-US" sz="1500" dirty="0">
                  <a:solidFill>
                    <a:schemeClr val="bg1"/>
                  </a:solidFill>
                </a:rPr>
                <a:t>WHAT?</a:t>
              </a:r>
            </a:p>
          </p:txBody>
        </p:sp>
        <p:sp>
          <p:nvSpPr>
            <p:cNvPr id="21" name="TextBox 20"/>
            <p:cNvSpPr txBox="1"/>
            <p:nvPr/>
          </p:nvSpPr>
          <p:spPr>
            <a:xfrm>
              <a:off x="694091" y="4414696"/>
              <a:ext cx="1008078" cy="323165"/>
            </a:xfrm>
            <a:prstGeom prst="rect">
              <a:avLst/>
            </a:prstGeom>
            <a:noFill/>
          </p:spPr>
          <p:txBody>
            <a:bodyPr wrap="square" rtlCol="0">
              <a:spAutoFit/>
            </a:bodyPr>
            <a:lstStyle/>
            <a:p>
              <a:r>
                <a:rPr lang="en-US" sz="1500" dirty="0">
                  <a:solidFill>
                    <a:schemeClr val="bg1"/>
                  </a:solidFill>
                </a:rPr>
                <a:t>WHY?</a:t>
              </a:r>
            </a:p>
          </p:txBody>
        </p:sp>
        <p:sp>
          <p:nvSpPr>
            <p:cNvPr id="23" name="TextBox 22"/>
            <p:cNvSpPr txBox="1"/>
            <p:nvPr/>
          </p:nvSpPr>
          <p:spPr>
            <a:xfrm>
              <a:off x="4987001" y="2650607"/>
              <a:ext cx="1008078" cy="323165"/>
            </a:xfrm>
            <a:prstGeom prst="rect">
              <a:avLst/>
            </a:prstGeom>
            <a:noFill/>
          </p:spPr>
          <p:txBody>
            <a:bodyPr wrap="square" rtlCol="0">
              <a:spAutoFit/>
            </a:bodyPr>
            <a:lstStyle/>
            <a:p>
              <a:r>
                <a:rPr lang="en-US" sz="1500" dirty="0">
                  <a:solidFill>
                    <a:schemeClr val="bg1"/>
                  </a:solidFill>
                </a:rPr>
                <a:t>HOW?</a:t>
              </a:r>
            </a:p>
          </p:txBody>
        </p:sp>
        <p:sp>
          <p:nvSpPr>
            <p:cNvPr id="20" name="Rectangle 19"/>
            <p:cNvSpPr/>
            <p:nvPr/>
          </p:nvSpPr>
          <p:spPr>
            <a:xfrm>
              <a:off x="1618780" y="2373040"/>
              <a:ext cx="2834640" cy="1492716"/>
            </a:xfrm>
            <a:prstGeom prst="rect">
              <a:avLst/>
            </a:prstGeom>
          </p:spPr>
          <p:txBody>
            <a:bodyPr wrap="square">
              <a:spAutoFit/>
            </a:bodyPr>
            <a:lstStyle/>
            <a:p>
              <a:r>
                <a:rPr lang="en-US" sz="1300" dirty="0">
                  <a:solidFill>
                    <a:srgbClr val="367092"/>
                  </a:solidFill>
                </a:rPr>
                <a:t>The </a:t>
              </a:r>
              <a:r>
                <a:rPr lang="en-US" sz="1300" b="1" dirty="0">
                  <a:solidFill>
                    <a:srgbClr val="367092"/>
                  </a:solidFill>
                </a:rPr>
                <a:t>Common Chart of Accounts </a:t>
              </a:r>
              <a:r>
                <a:rPr lang="en-US" sz="1300" dirty="0">
                  <a:solidFill>
                    <a:srgbClr val="367092"/>
                  </a:solidFill>
                </a:rPr>
                <a:t>serves as the basis for recording and reporting the day-to-day financial operations at UC San Diego. The structure segments (or dimensions) record the financial effect (balance sheet, P&amp;L, etc.) of each transaction.</a:t>
              </a:r>
            </a:p>
          </p:txBody>
        </p:sp>
        <p:sp>
          <p:nvSpPr>
            <p:cNvPr id="24" name="Rectangle 23"/>
            <p:cNvSpPr/>
            <p:nvPr/>
          </p:nvSpPr>
          <p:spPr>
            <a:xfrm>
              <a:off x="1618780" y="4146107"/>
              <a:ext cx="3018534" cy="1692771"/>
            </a:xfrm>
            <a:prstGeom prst="rect">
              <a:avLst/>
            </a:prstGeom>
          </p:spPr>
          <p:txBody>
            <a:bodyPr wrap="square">
              <a:spAutoFit/>
            </a:bodyPr>
            <a:lstStyle/>
            <a:p>
              <a:r>
                <a:rPr lang="en-US" sz="1300" dirty="0">
                  <a:solidFill>
                    <a:srgbClr val="367092"/>
                  </a:solidFill>
                </a:rPr>
                <a:t>The UC Common Chart of Accounts (CCoA) Design project was initiated in June of 2012 to consolidate and standardize financial operations, reduce need for extensive and expensive data reconciliations across locations, and streamline the reporting needs of the campuses and/or University system-wide.</a:t>
              </a:r>
            </a:p>
          </p:txBody>
        </p:sp>
        <p:sp>
          <p:nvSpPr>
            <p:cNvPr id="26" name="Rectangle 25"/>
            <p:cNvSpPr/>
            <p:nvPr/>
          </p:nvSpPr>
          <p:spPr>
            <a:xfrm>
              <a:off x="6751888" y="2188942"/>
              <a:ext cx="4469794" cy="461665"/>
            </a:xfrm>
            <a:prstGeom prst="rect">
              <a:avLst/>
            </a:prstGeom>
          </p:spPr>
          <p:txBody>
            <a:bodyPr wrap="square">
              <a:spAutoFit/>
            </a:bodyPr>
            <a:lstStyle/>
            <a:p>
              <a:pPr algn="ctr"/>
              <a:r>
                <a:rPr lang="en-US" sz="1200" b="1" dirty="0">
                  <a:solidFill>
                    <a:srgbClr val="367092"/>
                  </a:solidFill>
                </a:rPr>
                <a:t>The goal of UC CCoA is to enhance system-wide reporting, budgeting, and financial management.</a:t>
              </a:r>
            </a:p>
          </p:txBody>
        </p:sp>
      </p:grpSp>
    </p:spTree>
    <p:extLst>
      <p:ext uri="{BB962C8B-B14F-4D97-AF65-F5344CB8AC3E}">
        <p14:creationId xmlns:p14="http://schemas.microsoft.com/office/powerpoint/2010/main" val="22305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12</a:t>
            </a:fld>
            <a:endParaRPr lang="en-US" dirty="0"/>
          </a:p>
        </p:txBody>
      </p:sp>
      <p:grpSp>
        <p:nvGrpSpPr>
          <p:cNvPr id="6" name="Group 5"/>
          <p:cNvGrpSpPr/>
          <p:nvPr/>
        </p:nvGrpSpPr>
        <p:grpSpPr>
          <a:xfrm>
            <a:off x="0" y="56501"/>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11" name="Rectangle 10"/>
          <p:cNvSpPr/>
          <p:nvPr/>
        </p:nvSpPr>
        <p:spPr>
          <a:xfrm>
            <a:off x="4961715" y="1194623"/>
            <a:ext cx="2395207" cy="507831"/>
          </a:xfrm>
          <a:prstGeom prst="rect">
            <a:avLst/>
          </a:prstGeom>
        </p:spPr>
        <p:txBody>
          <a:bodyPr wrap="none">
            <a:spAutoFit/>
          </a:bodyPr>
          <a:lstStyle/>
          <a:p>
            <a:pPr>
              <a:spcBef>
                <a:spcPct val="0"/>
              </a:spcBef>
            </a:pPr>
            <a:r>
              <a:rPr lang="en-US" sz="2700" b="1" dirty="0">
                <a:solidFill>
                  <a:srgbClr val="005374"/>
                </a:solidFill>
                <a:ea typeface="+mj-ea"/>
                <a:cs typeface="+mj-cs"/>
              </a:rPr>
              <a:t>CCoA TIMELINE</a:t>
            </a:r>
          </a:p>
        </p:txBody>
      </p:sp>
      <p:graphicFrame>
        <p:nvGraphicFramePr>
          <p:cNvPr id="2" name="Diagram 1"/>
          <p:cNvGraphicFramePr/>
          <p:nvPr>
            <p:extLst>
              <p:ext uri="{D42A27DB-BD31-4B8C-83A1-F6EECF244321}">
                <p14:modId xmlns:p14="http://schemas.microsoft.com/office/powerpoint/2010/main" val="3389996791"/>
              </p:ext>
            </p:extLst>
          </p:nvPr>
        </p:nvGraphicFramePr>
        <p:xfrm>
          <a:off x="1594965" y="1936511"/>
          <a:ext cx="9002071" cy="3621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09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200839" y="2367890"/>
            <a:ext cx="10637120" cy="24540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1200" b="1" dirty="0">
              <a:solidFill>
                <a:srgbClr val="585958"/>
              </a:solidFill>
              <a:latin typeface="+mn-lt"/>
            </a:endParaRPr>
          </a:p>
        </p:txBody>
      </p:sp>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3" name="Rectangle 2"/>
          <p:cNvSpPr/>
          <p:nvPr/>
        </p:nvSpPr>
        <p:spPr>
          <a:xfrm>
            <a:off x="3290232" y="3021904"/>
            <a:ext cx="5611537" cy="677108"/>
          </a:xfrm>
          <a:prstGeom prst="rect">
            <a:avLst/>
          </a:prstGeom>
        </p:spPr>
        <p:txBody>
          <a:bodyPr wrap="none">
            <a:spAutoFit/>
          </a:bodyPr>
          <a:lstStyle/>
          <a:p>
            <a:pPr algn="ctr"/>
            <a:r>
              <a:rPr lang="en-US" sz="3800" cap="all" dirty="0">
                <a:solidFill>
                  <a:srgbClr val="6F6F6F"/>
                </a:solidFill>
              </a:rPr>
              <a:t>Procurement Approach</a:t>
            </a:r>
          </a:p>
        </p:txBody>
      </p:sp>
      <p:sp>
        <p:nvSpPr>
          <p:cNvPr id="12" name="Rectangle 11"/>
          <p:cNvSpPr/>
          <p:nvPr/>
        </p:nvSpPr>
        <p:spPr>
          <a:xfrm>
            <a:off x="4823232" y="3550851"/>
            <a:ext cx="2699778" cy="477054"/>
          </a:xfrm>
          <a:prstGeom prst="rect">
            <a:avLst/>
          </a:prstGeom>
        </p:spPr>
        <p:txBody>
          <a:bodyPr wrap="none">
            <a:spAutoFit/>
          </a:bodyPr>
          <a:lstStyle/>
          <a:p>
            <a:pPr algn="ctr"/>
            <a:r>
              <a:rPr lang="en-US" sz="2500" cap="all" dirty="0">
                <a:solidFill>
                  <a:srgbClr val="6C6C6C"/>
                </a:solidFill>
              </a:rPr>
              <a:t>-  FIS Subproject -</a:t>
            </a:r>
          </a:p>
        </p:txBody>
      </p:sp>
    </p:spTree>
    <p:extLst>
      <p:ext uri="{BB962C8B-B14F-4D97-AF65-F5344CB8AC3E}">
        <p14:creationId xmlns:p14="http://schemas.microsoft.com/office/powerpoint/2010/main" val="303253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14</a:t>
            </a:fld>
            <a:endParaRPr lang="en-US" dirty="0"/>
          </a:p>
        </p:txBody>
      </p:sp>
      <p:sp>
        <p:nvSpPr>
          <p:cNvPr id="47" name="Title 1"/>
          <p:cNvSpPr txBox="1">
            <a:spLocks/>
          </p:cNvSpPr>
          <p:nvPr/>
        </p:nvSpPr>
        <p:spPr>
          <a:xfrm>
            <a:off x="4806701" y="1162867"/>
            <a:ext cx="2578599"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TWO-STAGE RFP</a:t>
            </a: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5" name="Group 4"/>
          <p:cNvGrpSpPr/>
          <p:nvPr/>
        </p:nvGrpSpPr>
        <p:grpSpPr>
          <a:xfrm>
            <a:off x="998220" y="2226617"/>
            <a:ext cx="10195560" cy="3191769"/>
            <a:chOff x="936953" y="2322314"/>
            <a:chExt cx="10195560" cy="3191769"/>
          </a:xfrm>
        </p:grpSpPr>
        <p:sp>
          <p:nvSpPr>
            <p:cNvPr id="2" name="Rectangle 1"/>
            <p:cNvSpPr/>
            <p:nvPr/>
          </p:nvSpPr>
          <p:spPr>
            <a:xfrm>
              <a:off x="936953" y="2322314"/>
              <a:ext cx="10195255" cy="1154162"/>
            </a:xfrm>
            <a:prstGeom prst="rect">
              <a:avLst/>
            </a:prstGeom>
          </p:spPr>
          <p:txBody>
            <a:bodyPr wrap="square">
              <a:spAutoFit/>
            </a:bodyPr>
            <a:lstStyle/>
            <a:p>
              <a:r>
                <a:rPr lang="en-US" b="1" dirty="0">
                  <a:solidFill>
                    <a:srgbClr val="05A2B3"/>
                  </a:solidFill>
                </a:rPr>
                <a:t>First Stage </a:t>
              </a:r>
              <a:r>
                <a:rPr lang="en-US" dirty="0">
                  <a:solidFill>
                    <a:srgbClr val="05A2B3"/>
                  </a:solidFill>
                </a:rPr>
                <a:t>|</a:t>
              </a:r>
              <a:r>
                <a:rPr lang="en-US" b="1" dirty="0">
                  <a:solidFill>
                    <a:srgbClr val="05A2B3"/>
                  </a:solidFill>
                </a:rPr>
                <a:t> </a:t>
              </a:r>
              <a:r>
                <a:rPr lang="en-US" sz="1700" dirty="0">
                  <a:solidFill>
                    <a:srgbClr val="005374"/>
                  </a:solidFill>
                </a:rPr>
                <a:t>The first stage consists of providing all bidders (software vendors) with a concise list of approximately 100 questions that will be weighted and scored. The </a:t>
              </a:r>
              <a:r>
                <a:rPr lang="en-US" sz="1700" b="1" dirty="0">
                  <a:solidFill>
                    <a:srgbClr val="005374"/>
                  </a:solidFill>
                </a:rPr>
                <a:t>questions determine which functionality will be available “out of the box”</a:t>
              </a:r>
              <a:r>
                <a:rPr lang="en-US" sz="1700" dirty="0">
                  <a:solidFill>
                    <a:srgbClr val="005374"/>
                  </a:solidFill>
                </a:rPr>
                <a:t>, verses requiring configuration or customization. The goal is to select finalists that can meet as many of our needs as possible through functionality that is already available through their solution.</a:t>
              </a:r>
            </a:p>
          </p:txBody>
        </p:sp>
        <p:sp>
          <p:nvSpPr>
            <p:cNvPr id="3" name="Rectangle 2"/>
            <p:cNvSpPr/>
            <p:nvPr/>
          </p:nvSpPr>
          <p:spPr>
            <a:xfrm>
              <a:off x="936953" y="3836701"/>
              <a:ext cx="10195560" cy="1677382"/>
            </a:xfrm>
            <a:prstGeom prst="rect">
              <a:avLst/>
            </a:prstGeom>
          </p:spPr>
          <p:txBody>
            <a:bodyPr wrap="square">
              <a:spAutoFit/>
            </a:bodyPr>
            <a:lstStyle/>
            <a:p>
              <a:r>
                <a:rPr lang="en-US" b="1" dirty="0">
                  <a:solidFill>
                    <a:srgbClr val="05A2B3"/>
                  </a:solidFill>
                </a:rPr>
                <a:t>Second Stage </a:t>
              </a:r>
              <a:r>
                <a:rPr lang="en-US" dirty="0">
                  <a:solidFill>
                    <a:srgbClr val="05A2B3"/>
                  </a:solidFill>
                </a:rPr>
                <a:t>|</a:t>
              </a:r>
              <a:r>
                <a:rPr lang="en-US" b="1" dirty="0">
                  <a:solidFill>
                    <a:srgbClr val="05A2B3"/>
                  </a:solidFill>
                </a:rPr>
                <a:t> </a:t>
              </a:r>
              <a:r>
                <a:rPr lang="en-US" sz="1700" dirty="0">
                  <a:solidFill>
                    <a:srgbClr val="005374"/>
                  </a:solidFill>
                </a:rPr>
                <a:t>The second stage, Conference Room Pilots (CRPs), consists of UC San Diego </a:t>
              </a:r>
              <a:r>
                <a:rPr lang="en-US" sz="1700" b="1" dirty="0">
                  <a:solidFill>
                    <a:srgbClr val="005374"/>
                  </a:solidFill>
                </a:rPr>
                <a:t>subject matter experts outlining several use case scenarios</a:t>
              </a:r>
              <a:r>
                <a:rPr lang="en-US" sz="1700" dirty="0">
                  <a:solidFill>
                    <a:srgbClr val="005374"/>
                  </a:solidFill>
                </a:rPr>
                <a:t> that are built by the finalists (vendors) for evaluation and testing by those who will ultimately use the system. The goal is to select a product based on evaluating something tangible vs. relying on a written response to questions. UC San Diego will have the opportunity to try before we buy, with key components of the solution already built at the time of purchase, as opposed to starting from scratch once the contract is awarded.</a:t>
              </a:r>
            </a:p>
          </p:txBody>
        </p:sp>
      </p:grpSp>
    </p:spTree>
    <p:extLst>
      <p:ext uri="{BB962C8B-B14F-4D97-AF65-F5344CB8AC3E}">
        <p14:creationId xmlns:p14="http://schemas.microsoft.com/office/powerpoint/2010/main" val="126647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a:cxnSpLocks/>
          </p:cNvCxnSpPr>
          <p:nvPr/>
        </p:nvCxnSpPr>
        <p:spPr>
          <a:xfrm>
            <a:off x="10571766" y="3509746"/>
            <a:ext cx="0" cy="463247"/>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15</a:t>
            </a:fld>
            <a:endParaRPr lang="en-US" dirty="0"/>
          </a:p>
        </p:txBody>
      </p:sp>
      <p:sp>
        <p:nvSpPr>
          <p:cNvPr id="47" name="Title 1"/>
          <p:cNvSpPr txBox="1">
            <a:spLocks/>
          </p:cNvSpPr>
          <p:nvPr/>
        </p:nvSpPr>
        <p:spPr>
          <a:xfrm>
            <a:off x="2785710" y="1373917"/>
            <a:ext cx="6592106" cy="3291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US" sz="2700" b="1" dirty="0">
                <a:solidFill>
                  <a:srgbClr val="005374"/>
                </a:solidFill>
                <a:latin typeface="+mn-lt"/>
              </a:rPr>
              <a:t>REQUIREMENTS GATHERING PROCESS</a:t>
            </a:r>
            <a:endParaRPr lang="en-US" sz="2700" dirty="0">
              <a:solidFill>
                <a:srgbClr val="005374"/>
              </a:solidFill>
              <a:latin typeface="+mn-lt"/>
            </a:endParaRP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5" name="Group 4"/>
          <p:cNvGrpSpPr/>
          <p:nvPr/>
        </p:nvGrpSpPr>
        <p:grpSpPr>
          <a:xfrm>
            <a:off x="4710163" y="1959679"/>
            <a:ext cx="6636967" cy="4219095"/>
            <a:chOff x="2218276" y="1925517"/>
            <a:chExt cx="6681048" cy="4280869"/>
          </a:xfrm>
        </p:grpSpPr>
        <p:grpSp>
          <p:nvGrpSpPr>
            <p:cNvPr id="52" name="Group 51"/>
            <p:cNvGrpSpPr/>
            <p:nvPr/>
          </p:nvGrpSpPr>
          <p:grpSpPr>
            <a:xfrm>
              <a:off x="2218276" y="1925517"/>
              <a:ext cx="5072855" cy="4280869"/>
              <a:chOff x="1825795" y="1518329"/>
              <a:chExt cx="4018978" cy="3883656"/>
            </a:xfrm>
          </p:grpSpPr>
          <p:grpSp>
            <p:nvGrpSpPr>
              <p:cNvPr id="53" name="Group 52"/>
              <p:cNvGrpSpPr/>
              <p:nvPr/>
            </p:nvGrpSpPr>
            <p:grpSpPr>
              <a:xfrm>
                <a:off x="2430775" y="1518329"/>
                <a:ext cx="3413998" cy="3883656"/>
                <a:chOff x="2112795" y="1579713"/>
                <a:chExt cx="3413998" cy="3883656"/>
              </a:xfrm>
            </p:grpSpPr>
            <p:grpSp>
              <p:nvGrpSpPr>
                <p:cNvPr id="67" name="Group 66"/>
                <p:cNvGrpSpPr/>
                <p:nvPr/>
              </p:nvGrpSpPr>
              <p:grpSpPr>
                <a:xfrm>
                  <a:off x="2112795" y="1579713"/>
                  <a:ext cx="1567312" cy="3396444"/>
                  <a:chOff x="2112795" y="1579713"/>
                  <a:chExt cx="1567312" cy="3396444"/>
                </a:xfrm>
              </p:grpSpPr>
              <p:cxnSp>
                <p:nvCxnSpPr>
                  <p:cNvPr id="79" name="Straight Connector 78"/>
                  <p:cNvCxnSpPr/>
                  <p:nvPr/>
                </p:nvCxnSpPr>
                <p:spPr>
                  <a:xfrm>
                    <a:off x="2870591" y="4470146"/>
                    <a:ext cx="0" cy="506011"/>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112795" y="1579713"/>
                    <a:ext cx="1567312" cy="637440"/>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300" dirty="0">
                        <a:solidFill>
                          <a:srgbClr val="E17A09"/>
                        </a:solidFill>
                        <a:cs typeface="Arial" panose="020B0604020202020204" pitchFamily="34" charset="0"/>
                      </a:rPr>
                      <a:t>Created by </a:t>
                    </a:r>
                    <a:r>
                      <a:rPr lang="en-US" sz="1300" b="1" dirty="0">
                        <a:solidFill>
                          <a:srgbClr val="E17A09"/>
                        </a:solidFill>
                        <a:cs typeface="Arial" panose="020B0604020202020204" pitchFamily="34" charset="0"/>
                      </a:rPr>
                      <a:t>business units </a:t>
                    </a:r>
                    <a:r>
                      <a:rPr lang="en-US" sz="1300" dirty="0">
                        <a:solidFill>
                          <a:srgbClr val="E17A09"/>
                        </a:solidFill>
                        <a:cs typeface="Arial" panose="020B0604020202020204" pitchFamily="34" charset="0"/>
                      </a:rPr>
                      <a:t>and extracted from other Campus RFPs</a:t>
                    </a:r>
                  </a:p>
                </p:txBody>
              </p:sp>
            </p:grpSp>
            <p:grpSp>
              <p:nvGrpSpPr>
                <p:cNvPr id="68" name="Group 67"/>
                <p:cNvGrpSpPr/>
                <p:nvPr/>
              </p:nvGrpSpPr>
              <p:grpSpPr>
                <a:xfrm>
                  <a:off x="2179285" y="2093385"/>
                  <a:ext cx="3161559" cy="3369984"/>
                  <a:chOff x="2179285" y="2093385"/>
                  <a:chExt cx="3161559" cy="3369984"/>
                </a:xfrm>
              </p:grpSpPr>
              <p:grpSp>
                <p:nvGrpSpPr>
                  <p:cNvPr id="73" name="Group 72"/>
                  <p:cNvGrpSpPr/>
                  <p:nvPr/>
                </p:nvGrpSpPr>
                <p:grpSpPr>
                  <a:xfrm>
                    <a:off x="2179285" y="2258861"/>
                    <a:ext cx="1432906" cy="3204508"/>
                    <a:chOff x="2179285" y="2258861"/>
                    <a:chExt cx="1432906" cy="3204508"/>
                  </a:xfrm>
                </p:grpSpPr>
                <p:cxnSp>
                  <p:nvCxnSpPr>
                    <p:cNvPr id="77" name="Straight Connector 76"/>
                    <p:cNvCxnSpPr/>
                    <p:nvPr/>
                  </p:nvCxnSpPr>
                  <p:spPr>
                    <a:xfrm>
                      <a:off x="2870593" y="2258861"/>
                      <a:ext cx="0" cy="682024"/>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179285" y="4938241"/>
                      <a:ext cx="1432906" cy="525128"/>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200" dirty="0">
                          <a:solidFill>
                            <a:srgbClr val="005374"/>
                          </a:solidFill>
                          <a:cs typeface="Arial" panose="020B0604020202020204" pitchFamily="34" charset="0"/>
                        </a:rPr>
                        <a:t>~1000 processes/tasks collected from Process SMEs</a:t>
                      </a:r>
                    </a:p>
                    <a:p>
                      <a:pPr algn="ct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74" name="Group 73"/>
                  <p:cNvGrpSpPr/>
                  <p:nvPr/>
                </p:nvGrpSpPr>
                <p:grpSpPr>
                  <a:xfrm>
                    <a:off x="4026688" y="2093385"/>
                    <a:ext cx="1314156" cy="953013"/>
                    <a:chOff x="4026688" y="2093385"/>
                    <a:chExt cx="1314156" cy="953013"/>
                  </a:xfrm>
                </p:grpSpPr>
                <p:cxnSp>
                  <p:nvCxnSpPr>
                    <p:cNvPr id="75" name="Straight Connector 74"/>
                    <p:cNvCxnSpPr>
                      <a:cxnSpLocks/>
                    </p:cNvCxnSpPr>
                    <p:nvPr/>
                  </p:nvCxnSpPr>
                  <p:spPr>
                    <a:xfrm>
                      <a:off x="4654109" y="2619982"/>
                      <a:ext cx="0" cy="426416"/>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026688" y="2093385"/>
                      <a:ext cx="1314156" cy="525128"/>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200" dirty="0">
                          <a:solidFill>
                            <a:srgbClr val="005374"/>
                          </a:solidFill>
                          <a:cs typeface="Arial" panose="020B0604020202020204" pitchFamily="34" charset="0"/>
                        </a:rPr>
                        <a:t>Mapped by ESR </a:t>
                      </a:r>
                    </a:p>
                    <a:p>
                      <a:pPr algn="ctr"/>
                      <a:r>
                        <a:rPr lang="en-US" sz="1200" dirty="0">
                          <a:solidFill>
                            <a:srgbClr val="005374"/>
                          </a:solidFill>
                          <a:cs typeface="Arial" panose="020B0604020202020204" pitchFamily="34" charset="0"/>
                        </a:rPr>
                        <a:t>Architect and reviewed by Process SMEs</a:t>
                      </a:r>
                    </a:p>
                  </p:txBody>
                </p:sp>
              </p:grpSp>
            </p:grpSp>
            <p:grpSp>
              <p:nvGrpSpPr>
                <p:cNvPr id="69" name="Group 68"/>
                <p:cNvGrpSpPr/>
                <p:nvPr/>
              </p:nvGrpSpPr>
              <p:grpSpPr>
                <a:xfrm>
                  <a:off x="4067895" y="4026038"/>
                  <a:ext cx="1458898" cy="991826"/>
                  <a:chOff x="4067895" y="4026038"/>
                  <a:chExt cx="1458898" cy="991826"/>
                </a:xfrm>
              </p:grpSpPr>
              <p:cxnSp>
                <p:nvCxnSpPr>
                  <p:cNvPr id="71" name="Straight Connector 70"/>
                  <p:cNvCxnSpPr>
                    <a:cxnSpLocks/>
                  </p:cNvCxnSpPr>
                  <p:nvPr/>
                </p:nvCxnSpPr>
                <p:spPr>
                  <a:xfrm>
                    <a:off x="4654108" y="4026038"/>
                    <a:ext cx="0" cy="387014"/>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067895" y="4413052"/>
                    <a:ext cx="1458898" cy="604812"/>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200" dirty="0">
                        <a:solidFill>
                          <a:srgbClr val="005374"/>
                        </a:solidFill>
                        <a:cs typeface="Arial" panose="020B0604020202020204" pitchFamily="34" charset="0"/>
                      </a:rPr>
                      <a:t>RTM to be used again during the configuration project phase</a:t>
                    </a:r>
                  </a:p>
                </p:txBody>
              </p:sp>
            </p:grpSp>
          </p:grpSp>
          <p:grpSp>
            <p:nvGrpSpPr>
              <p:cNvPr id="55" name="Group 54"/>
              <p:cNvGrpSpPr/>
              <p:nvPr/>
            </p:nvGrpSpPr>
            <p:grpSpPr>
              <a:xfrm>
                <a:off x="1825795" y="2035938"/>
                <a:ext cx="4018978" cy="2924802"/>
                <a:chOff x="1507815" y="2097322"/>
                <a:chExt cx="4018978" cy="2924802"/>
              </a:xfrm>
            </p:grpSpPr>
            <p:grpSp>
              <p:nvGrpSpPr>
                <p:cNvPr id="56" name="Group 55"/>
                <p:cNvGrpSpPr/>
                <p:nvPr/>
              </p:nvGrpSpPr>
              <p:grpSpPr>
                <a:xfrm>
                  <a:off x="1507815" y="2097322"/>
                  <a:ext cx="2206935" cy="2924802"/>
                  <a:chOff x="1507815" y="1756127"/>
                  <a:chExt cx="2206935" cy="2924802"/>
                </a:xfrm>
              </p:grpSpPr>
              <p:sp>
                <p:nvSpPr>
                  <p:cNvPr id="64" name="Freeform 63"/>
                  <p:cNvSpPr/>
                  <p:nvPr/>
                </p:nvSpPr>
                <p:spPr>
                  <a:xfrm>
                    <a:off x="1602656" y="1764406"/>
                    <a:ext cx="2112094" cy="2916523"/>
                  </a:xfrm>
                  <a:custGeom>
                    <a:avLst/>
                    <a:gdLst>
                      <a:gd name="connsiteX0" fmla="*/ 763 w 2112094"/>
                      <a:gd name="connsiteY0" fmla="*/ 0 h 2916523"/>
                      <a:gd name="connsiteX1" fmla="*/ 2040749 w 2112094"/>
                      <a:gd name="connsiteY1" fmla="*/ 708641 h 2916523"/>
                      <a:gd name="connsiteX2" fmla="*/ 2112094 w 2112094"/>
                      <a:gd name="connsiteY2" fmla="*/ 727326 h 2916523"/>
                      <a:gd name="connsiteX3" fmla="*/ 2112094 w 2112094"/>
                      <a:gd name="connsiteY3" fmla="*/ 2164818 h 2916523"/>
                      <a:gd name="connsiteX4" fmla="*/ 2068294 w 2112094"/>
                      <a:gd name="connsiteY4" fmla="*/ 2175211 h 2916523"/>
                      <a:gd name="connsiteX5" fmla="*/ 1305 w 2112094"/>
                      <a:gd name="connsiteY5" fmla="*/ 2916523 h 2916523"/>
                      <a:gd name="connsiteX6" fmla="*/ 763 w 2112094"/>
                      <a:gd name="connsiteY6" fmla="*/ 0 h 29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094" h="2916523">
                        <a:moveTo>
                          <a:pt x="763" y="0"/>
                        </a:moveTo>
                        <a:cubicBezTo>
                          <a:pt x="723858" y="298495"/>
                          <a:pt x="1401170" y="531882"/>
                          <a:pt x="2040749" y="708641"/>
                        </a:cubicBezTo>
                        <a:lnTo>
                          <a:pt x="2112094" y="727326"/>
                        </a:lnTo>
                        <a:lnTo>
                          <a:pt x="2112094" y="2164818"/>
                        </a:lnTo>
                        <a:lnTo>
                          <a:pt x="2068294" y="2175211"/>
                        </a:lnTo>
                        <a:cubicBezTo>
                          <a:pt x="1282494" y="2372990"/>
                          <a:pt x="548362" y="2627007"/>
                          <a:pt x="1305" y="2916523"/>
                        </a:cubicBezTo>
                        <a:cubicBezTo>
                          <a:pt x="-2988" y="1942022"/>
                          <a:pt x="5056" y="974501"/>
                          <a:pt x="763" y="0"/>
                        </a:cubicBezTo>
                        <a:close/>
                      </a:path>
                    </a:pathLst>
                  </a:custGeom>
                  <a:solidFill>
                    <a:srgbClr val="7098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5" name="Freeform 64"/>
                  <p:cNvSpPr/>
                  <p:nvPr/>
                </p:nvSpPr>
                <p:spPr>
                  <a:xfrm>
                    <a:off x="1597012" y="3080030"/>
                    <a:ext cx="2107970" cy="1596640"/>
                  </a:xfrm>
                  <a:custGeom>
                    <a:avLst/>
                    <a:gdLst>
                      <a:gd name="connsiteX0" fmla="*/ 105549 w 2110791"/>
                      <a:gd name="connsiteY0" fmla="*/ 0 h 1604354"/>
                      <a:gd name="connsiteX1" fmla="*/ 2110791 w 2110791"/>
                      <a:gd name="connsiteY1" fmla="*/ 0 h 1604354"/>
                      <a:gd name="connsiteX2" fmla="*/ 2110791 w 2110791"/>
                      <a:gd name="connsiteY2" fmla="*/ 852649 h 1604354"/>
                      <a:gd name="connsiteX3" fmla="*/ 2066991 w 2110791"/>
                      <a:gd name="connsiteY3" fmla="*/ 863042 h 1604354"/>
                      <a:gd name="connsiteX4" fmla="*/ 2 w 2110791"/>
                      <a:gd name="connsiteY4" fmla="*/ 1604354 h 1604354"/>
                      <a:gd name="connsiteX5" fmla="*/ 0 w 2110791"/>
                      <a:gd name="connsiteY5" fmla="*/ 1594752 h 1604354"/>
                      <a:gd name="connsiteX6" fmla="*/ 7198 w 2110791"/>
                      <a:gd name="connsiteY6" fmla="*/ 1600096 h 1604354"/>
                      <a:gd name="connsiteX7" fmla="*/ 106508 w 2110791"/>
                      <a:gd name="connsiteY7" fmla="*/ 139824 h 16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791" h="1604354">
                        <a:moveTo>
                          <a:pt x="105549" y="0"/>
                        </a:moveTo>
                        <a:lnTo>
                          <a:pt x="2110791" y="0"/>
                        </a:lnTo>
                        <a:lnTo>
                          <a:pt x="2110791" y="852649"/>
                        </a:lnTo>
                        <a:lnTo>
                          <a:pt x="2066991" y="863042"/>
                        </a:lnTo>
                        <a:cubicBezTo>
                          <a:pt x="1281191" y="1060821"/>
                          <a:pt x="547059" y="1314838"/>
                          <a:pt x="2" y="1604354"/>
                        </a:cubicBezTo>
                        <a:lnTo>
                          <a:pt x="0" y="1594752"/>
                        </a:lnTo>
                        <a:lnTo>
                          <a:pt x="7198" y="1600096"/>
                        </a:lnTo>
                        <a:cubicBezTo>
                          <a:pt x="62045" y="1600096"/>
                          <a:pt x="106508" y="946310"/>
                          <a:pt x="106508" y="139824"/>
                        </a:cubicBezTo>
                        <a:close/>
                      </a:path>
                    </a:pathLst>
                  </a:custGeom>
                  <a:solidFill>
                    <a:srgbClr val="4E728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6" name="Oval 65"/>
                  <p:cNvSpPr/>
                  <p:nvPr/>
                </p:nvSpPr>
                <p:spPr>
                  <a:xfrm>
                    <a:off x="1507815" y="1756127"/>
                    <a:ext cx="206684" cy="292054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61" name="Group 60"/>
                <p:cNvGrpSpPr/>
                <p:nvPr/>
              </p:nvGrpSpPr>
              <p:grpSpPr>
                <a:xfrm>
                  <a:off x="3781425" y="2850387"/>
                  <a:ext cx="1745368" cy="1404209"/>
                  <a:chOff x="3781425" y="2509192"/>
                  <a:chExt cx="1745368" cy="1404209"/>
                </a:xfrm>
              </p:grpSpPr>
              <p:sp>
                <p:nvSpPr>
                  <p:cNvPr id="62" name="Freeform 61"/>
                  <p:cNvSpPr/>
                  <p:nvPr/>
                </p:nvSpPr>
                <p:spPr>
                  <a:xfrm>
                    <a:off x="3781425" y="2509192"/>
                    <a:ext cx="1745368" cy="1404209"/>
                  </a:xfrm>
                  <a:custGeom>
                    <a:avLst/>
                    <a:gdLst>
                      <a:gd name="connsiteX0" fmla="*/ 0 w 914400"/>
                      <a:gd name="connsiteY0" fmla="*/ 0 h 1404209"/>
                      <a:gd name="connsiteX1" fmla="*/ 241263 w 914400"/>
                      <a:gd name="connsiteY1" fmla="*/ 63183 h 1404209"/>
                      <a:gd name="connsiteX2" fmla="*/ 703221 w 914400"/>
                      <a:gd name="connsiteY2" fmla="*/ 168852 h 1404209"/>
                      <a:gd name="connsiteX3" fmla="*/ 914400 w 914400"/>
                      <a:gd name="connsiteY3" fmla="*/ 209221 h 1404209"/>
                      <a:gd name="connsiteX4" fmla="*/ 914400 w 914400"/>
                      <a:gd name="connsiteY4" fmla="*/ 1210951 h 1404209"/>
                      <a:gd name="connsiteX5" fmla="*/ 737865 w 914400"/>
                      <a:gd name="connsiteY5" fmla="*/ 1242368 h 1404209"/>
                      <a:gd name="connsiteX6" fmla="*/ 286104 w 914400"/>
                      <a:gd name="connsiteY6" fmla="*/ 1336317 h 1404209"/>
                      <a:gd name="connsiteX7" fmla="*/ 0 w 914400"/>
                      <a:gd name="connsiteY7" fmla="*/ 1404209 h 1404209"/>
                      <a:gd name="connsiteX8" fmla="*/ 0 w 914400"/>
                      <a:gd name="connsiteY8" fmla="*/ 0 h 1404209"/>
                      <a:gd name="connsiteX0" fmla="*/ 0 w 922302"/>
                      <a:gd name="connsiteY0" fmla="*/ 0 h 1404209"/>
                      <a:gd name="connsiteX1" fmla="*/ 241263 w 922302"/>
                      <a:gd name="connsiteY1" fmla="*/ 63183 h 1404209"/>
                      <a:gd name="connsiteX2" fmla="*/ 703221 w 922302"/>
                      <a:gd name="connsiteY2" fmla="*/ 168852 h 1404209"/>
                      <a:gd name="connsiteX3" fmla="*/ 914400 w 922302"/>
                      <a:gd name="connsiteY3" fmla="*/ 209221 h 1404209"/>
                      <a:gd name="connsiteX4" fmla="*/ 922302 w 922302"/>
                      <a:gd name="connsiteY4" fmla="*/ 1020218 h 1404209"/>
                      <a:gd name="connsiteX5" fmla="*/ 737865 w 922302"/>
                      <a:gd name="connsiteY5" fmla="*/ 1242368 h 1404209"/>
                      <a:gd name="connsiteX6" fmla="*/ 286104 w 922302"/>
                      <a:gd name="connsiteY6" fmla="*/ 1336317 h 1404209"/>
                      <a:gd name="connsiteX7" fmla="*/ 0 w 922302"/>
                      <a:gd name="connsiteY7" fmla="*/ 1404209 h 1404209"/>
                      <a:gd name="connsiteX8" fmla="*/ 0 w 922302"/>
                      <a:gd name="connsiteY8" fmla="*/ 0 h 1404209"/>
                      <a:gd name="connsiteX0" fmla="*/ 0 w 922302"/>
                      <a:gd name="connsiteY0" fmla="*/ 0 h 1404209"/>
                      <a:gd name="connsiteX1" fmla="*/ 241263 w 922302"/>
                      <a:gd name="connsiteY1" fmla="*/ 63183 h 1404209"/>
                      <a:gd name="connsiteX2" fmla="*/ 703221 w 922302"/>
                      <a:gd name="connsiteY2" fmla="*/ 168852 h 1404209"/>
                      <a:gd name="connsiteX3" fmla="*/ 914400 w 922302"/>
                      <a:gd name="connsiteY3" fmla="*/ 209221 h 1404209"/>
                      <a:gd name="connsiteX4" fmla="*/ 922302 w 922302"/>
                      <a:gd name="connsiteY4" fmla="*/ 1020218 h 1404209"/>
                      <a:gd name="connsiteX5" fmla="*/ 735231 w 922302"/>
                      <a:gd name="connsiteY5" fmla="*/ 1103653 h 1404209"/>
                      <a:gd name="connsiteX6" fmla="*/ 286104 w 922302"/>
                      <a:gd name="connsiteY6" fmla="*/ 1336317 h 1404209"/>
                      <a:gd name="connsiteX7" fmla="*/ 0 w 922302"/>
                      <a:gd name="connsiteY7" fmla="*/ 1404209 h 1404209"/>
                      <a:gd name="connsiteX8" fmla="*/ 0 w 922302"/>
                      <a:gd name="connsiteY8" fmla="*/ 0 h 1404209"/>
                      <a:gd name="connsiteX0" fmla="*/ 0 w 922302"/>
                      <a:gd name="connsiteY0" fmla="*/ 0 h 1404209"/>
                      <a:gd name="connsiteX1" fmla="*/ 241263 w 922302"/>
                      <a:gd name="connsiteY1" fmla="*/ 63183 h 1404209"/>
                      <a:gd name="connsiteX2" fmla="*/ 703221 w 922302"/>
                      <a:gd name="connsiteY2" fmla="*/ 168852 h 1404209"/>
                      <a:gd name="connsiteX3" fmla="*/ 914400 w 922302"/>
                      <a:gd name="connsiteY3" fmla="*/ 209221 h 1404209"/>
                      <a:gd name="connsiteX4" fmla="*/ 922302 w 922302"/>
                      <a:gd name="connsiteY4" fmla="*/ 1020218 h 1404209"/>
                      <a:gd name="connsiteX5" fmla="*/ 735231 w 922302"/>
                      <a:gd name="connsiteY5" fmla="*/ 1103653 h 1404209"/>
                      <a:gd name="connsiteX6" fmla="*/ 288738 w 922302"/>
                      <a:gd name="connsiteY6" fmla="*/ 1238061 h 1404209"/>
                      <a:gd name="connsiteX7" fmla="*/ 0 w 922302"/>
                      <a:gd name="connsiteY7" fmla="*/ 1404209 h 1404209"/>
                      <a:gd name="connsiteX8" fmla="*/ 0 w 922302"/>
                      <a:gd name="connsiteY8" fmla="*/ 0 h 1404209"/>
                      <a:gd name="connsiteX0" fmla="*/ 0 w 922302"/>
                      <a:gd name="connsiteY0" fmla="*/ 0 h 1404209"/>
                      <a:gd name="connsiteX1" fmla="*/ 241263 w 922302"/>
                      <a:gd name="connsiteY1" fmla="*/ 63183 h 1404209"/>
                      <a:gd name="connsiteX2" fmla="*/ 914400 w 922302"/>
                      <a:gd name="connsiteY2" fmla="*/ 209221 h 1404209"/>
                      <a:gd name="connsiteX3" fmla="*/ 922302 w 922302"/>
                      <a:gd name="connsiteY3" fmla="*/ 1020218 h 1404209"/>
                      <a:gd name="connsiteX4" fmla="*/ 735231 w 922302"/>
                      <a:gd name="connsiteY4" fmla="*/ 1103653 h 1404209"/>
                      <a:gd name="connsiteX5" fmla="*/ 288738 w 922302"/>
                      <a:gd name="connsiteY5" fmla="*/ 1238061 h 1404209"/>
                      <a:gd name="connsiteX6" fmla="*/ 0 w 922302"/>
                      <a:gd name="connsiteY6" fmla="*/ 1404209 h 1404209"/>
                      <a:gd name="connsiteX7" fmla="*/ 0 w 922302"/>
                      <a:gd name="connsiteY7" fmla="*/ 0 h 1404209"/>
                      <a:gd name="connsiteX0" fmla="*/ 0 w 922302"/>
                      <a:gd name="connsiteY0" fmla="*/ 0 h 1404209"/>
                      <a:gd name="connsiteX1" fmla="*/ 914400 w 922302"/>
                      <a:gd name="connsiteY1" fmla="*/ 209221 h 1404209"/>
                      <a:gd name="connsiteX2" fmla="*/ 922302 w 922302"/>
                      <a:gd name="connsiteY2" fmla="*/ 1020218 h 1404209"/>
                      <a:gd name="connsiteX3" fmla="*/ 735231 w 922302"/>
                      <a:gd name="connsiteY3" fmla="*/ 1103653 h 1404209"/>
                      <a:gd name="connsiteX4" fmla="*/ 288738 w 922302"/>
                      <a:gd name="connsiteY4" fmla="*/ 1238061 h 1404209"/>
                      <a:gd name="connsiteX5" fmla="*/ 0 w 922302"/>
                      <a:gd name="connsiteY5" fmla="*/ 1404209 h 1404209"/>
                      <a:gd name="connsiteX6" fmla="*/ 0 w 922302"/>
                      <a:gd name="connsiteY6" fmla="*/ 0 h 1404209"/>
                      <a:gd name="connsiteX0" fmla="*/ 0 w 922302"/>
                      <a:gd name="connsiteY0" fmla="*/ 0 h 1404209"/>
                      <a:gd name="connsiteX1" fmla="*/ 911766 w 922302"/>
                      <a:gd name="connsiteY1" fmla="*/ 353716 h 1404209"/>
                      <a:gd name="connsiteX2" fmla="*/ 922302 w 922302"/>
                      <a:gd name="connsiteY2" fmla="*/ 1020218 h 1404209"/>
                      <a:gd name="connsiteX3" fmla="*/ 735231 w 922302"/>
                      <a:gd name="connsiteY3" fmla="*/ 1103653 h 1404209"/>
                      <a:gd name="connsiteX4" fmla="*/ 288738 w 922302"/>
                      <a:gd name="connsiteY4" fmla="*/ 1238061 h 1404209"/>
                      <a:gd name="connsiteX5" fmla="*/ 0 w 922302"/>
                      <a:gd name="connsiteY5" fmla="*/ 1404209 h 1404209"/>
                      <a:gd name="connsiteX6" fmla="*/ 0 w 922302"/>
                      <a:gd name="connsiteY6" fmla="*/ 0 h 1404209"/>
                      <a:gd name="connsiteX0" fmla="*/ 0 w 922302"/>
                      <a:gd name="connsiteY0" fmla="*/ 0 h 1404209"/>
                      <a:gd name="connsiteX1" fmla="*/ 911766 w 922302"/>
                      <a:gd name="connsiteY1" fmla="*/ 353716 h 1404209"/>
                      <a:gd name="connsiteX2" fmla="*/ 922302 w 922302"/>
                      <a:gd name="connsiteY2" fmla="*/ 1020218 h 1404209"/>
                      <a:gd name="connsiteX3" fmla="*/ 288738 w 922302"/>
                      <a:gd name="connsiteY3" fmla="*/ 1238061 h 1404209"/>
                      <a:gd name="connsiteX4" fmla="*/ 0 w 922302"/>
                      <a:gd name="connsiteY4" fmla="*/ 1404209 h 1404209"/>
                      <a:gd name="connsiteX5" fmla="*/ 0 w 922302"/>
                      <a:gd name="connsiteY5" fmla="*/ 0 h 1404209"/>
                      <a:gd name="connsiteX0" fmla="*/ 0 w 922302"/>
                      <a:gd name="connsiteY0" fmla="*/ 0 h 1447076"/>
                      <a:gd name="connsiteX1" fmla="*/ 911766 w 922302"/>
                      <a:gd name="connsiteY1" fmla="*/ 353716 h 1447076"/>
                      <a:gd name="connsiteX2" fmla="*/ 922302 w 922302"/>
                      <a:gd name="connsiteY2" fmla="*/ 1020218 h 1447076"/>
                      <a:gd name="connsiteX3" fmla="*/ 0 w 922302"/>
                      <a:gd name="connsiteY3" fmla="*/ 1404209 h 1447076"/>
                      <a:gd name="connsiteX4" fmla="*/ 0 w 922302"/>
                      <a:gd name="connsiteY4" fmla="*/ 0 h 1447076"/>
                      <a:gd name="connsiteX0" fmla="*/ 0 w 911766"/>
                      <a:gd name="connsiteY0" fmla="*/ 0 h 1443179"/>
                      <a:gd name="connsiteX1" fmla="*/ 911766 w 911766"/>
                      <a:gd name="connsiteY1" fmla="*/ 353716 h 1443179"/>
                      <a:gd name="connsiteX2" fmla="*/ 911766 w 911766"/>
                      <a:gd name="connsiteY2" fmla="*/ 968199 h 1443179"/>
                      <a:gd name="connsiteX3" fmla="*/ 0 w 911766"/>
                      <a:gd name="connsiteY3" fmla="*/ 1404209 h 1443179"/>
                      <a:gd name="connsiteX4" fmla="*/ 0 w 911766"/>
                      <a:gd name="connsiteY4" fmla="*/ 0 h 1443179"/>
                      <a:gd name="connsiteX0" fmla="*/ 0 w 911766"/>
                      <a:gd name="connsiteY0" fmla="*/ 0 h 1455465"/>
                      <a:gd name="connsiteX1" fmla="*/ 911766 w 911766"/>
                      <a:gd name="connsiteY1" fmla="*/ 353716 h 1455465"/>
                      <a:gd name="connsiteX2" fmla="*/ 911766 w 911766"/>
                      <a:gd name="connsiteY2" fmla="*/ 968199 h 1455465"/>
                      <a:gd name="connsiteX3" fmla="*/ 0 w 911766"/>
                      <a:gd name="connsiteY3" fmla="*/ 1404209 h 1455465"/>
                      <a:gd name="connsiteX4" fmla="*/ 0 w 911766"/>
                      <a:gd name="connsiteY4" fmla="*/ 0 h 1455465"/>
                      <a:gd name="connsiteX0" fmla="*/ 0 w 911766"/>
                      <a:gd name="connsiteY0" fmla="*/ 0 h 1404209"/>
                      <a:gd name="connsiteX1" fmla="*/ 911766 w 911766"/>
                      <a:gd name="connsiteY1" fmla="*/ 353716 h 1404209"/>
                      <a:gd name="connsiteX2" fmla="*/ 911766 w 911766"/>
                      <a:gd name="connsiteY2" fmla="*/ 968199 h 1404209"/>
                      <a:gd name="connsiteX3" fmla="*/ 0 w 911766"/>
                      <a:gd name="connsiteY3" fmla="*/ 1404209 h 1404209"/>
                      <a:gd name="connsiteX4" fmla="*/ 0 w 911766"/>
                      <a:gd name="connsiteY4" fmla="*/ 0 h 140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66" h="1404209">
                        <a:moveTo>
                          <a:pt x="0" y="0"/>
                        </a:moveTo>
                        <a:lnTo>
                          <a:pt x="911766" y="353716"/>
                        </a:lnTo>
                        <a:lnTo>
                          <a:pt x="911766" y="968199"/>
                        </a:lnTo>
                        <a:cubicBezTo>
                          <a:pt x="169800" y="1293556"/>
                          <a:pt x="185325" y="1296815"/>
                          <a:pt x="0" y="1404209"/>
                        </a:cubicBezTo>
                        <a:lnTo>
                          <a:pt x="0" y="0"/>
                        </a:lnTo>
                        <a:close/>
                      </a:path>
                    </a:pathLst>
                  </a:custGeom>
                  <a:solidFill>
                    <a:srgbClr val="05A2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3" name="TextBox 62"/>
                  <p:cNvSpPr txBox="1"/>
                  <p:nvPr/>
                </p:nvSpPr>
                <p:spPr>
                  <a:xfrm>
                    <a:off x="3880648" y="2828818"/>
                    <a:ext cx="1414078" cy="600146"/>
                  </a:xfrm>
                  <a:prstGeom prst="rect">
                    <a:avLst/>
                  </a:prstGeom>
                  <a:noFill/>
                </p:spPr>
                <p:txBody>
                  <a:bodyPr wrap="square" rtlCol="0">
                    <a:spAutoFit/>
                  </a:bodyPr>
                  <a:lstStyle/>
                  <a:p>
                    <a:pPr algn="ctr"/>
                    <a:r>
                      <a:rPr lang="en-US" sz="1400" dirty="0">
                        <a:solidFill>
                          <a:schemeClr val="bg1"/>
                        </a:solidFill>
                        <a:cs typeface="Arial" panose="020B0604020202020204" pitchFamily="34" charset="0"/>
                      </a:rPr>
                      <a:t>Requirements Traceability </a:t>
                    </a:r>
                  </a:p>
                  <a:p>
                    <a:pPr algn="ctr"/>
                    <a:r>
                      <a:rPr lang="en-US" sz="1400" dirty="0">
                        <a:solidFill>
                          <a:schemeClr val="bg1"/>
                        </a:solidFill>
                        <a:cs typeface="Arial" panose="020B0604020202020204" pitchFamily="34" charset="0"/>
                      </a:rPr>
                      <a:t>Matrix (RTM)</a:t>
                    </a:r>
                  </a:p>
                </p:txBody>
              </p:sp>
            </p:grpSp>
          </p:grpSp>
        </p:grpSp>
        <p:sp>
          <p:nvSpPr>
            <p:cNvPr id="81" name="TextBox 80">
              <a:extLst>
                <a:ext uri="{FF2B5EF4-FFF2-40B4-BE49-F238E27FC236}">
                  <a16:creationId xmlns:a16="http://schemas.microsoft.com/office/drawing/2014/main" id="{49F5C96F-32D9-46BA-A2BE-13F9F0FE994A}"/>
                </a:ext>
              </a:extLst>
            </p:cNvPr>
            <p:cNvSpPr txBox="1"/>
            <p:nvPr/>
          </p:nvSpPr>
          <p:spPr>
            <a:xfrm>
              <a:off x="2792091" y="3252519"/>
              <a:ext cx="1587459" cy="369332"/>
            </a:xfrm>
            <a:prstGeom prst="rect">
              <a:avLst/>
            </a:prstGeom>
            <a:noFill/>
          </p:spPr>
          <p:txBody>
            <a:bodyPr wrap="square" rtlCol="0">
              <a:spAutoFit/>
            </a:bodyPr>
            <a:lstStyle/>
            <a:p>
              <a:pPr algn="ctr"/>
              <a:r>
                <a:rPr lang="en-US" dirty="0">
                  <a:solidFill>
                    <a:schemeClr val="bg1"/>
                  </a:solidFill>
                  <a:cs typeface="Arial" panose="020B0604020202020204" pitchFamily="34" charset="0"/>
                </a:rPr>
                <a:t>Requirements</a:t>
              </a:r>
            </a:p>
          </p:txBody>
        </p:sp>
        <p:sp>
          <p:nvSpPr>
            <p:cNvPr id="82" name="TextBox 81">
              <a:extLst>
                <a:ext uri="{FF2B5EF4-FFF2-40B4-BE49-F238E27FC236}">
                  <a16:creationId xmlns:a16="http://schemas.microsoft.com/office/drawing/2014/main" id="{7B01A4DE-9078-4166-8A45-BE685379167F}"/>
                </a:ext>
              </a:extLst>
            </p:cNvPr>
            <p:cNvSpPr txBox="1"/>
            <p:nvPr/>
          </p:nvSpPr>
          <p:spPr>
            <a:xfrm>
              <a:off x="2598428" y="4310988"/>
              <a:ext cx="2286227" cy="369332"/>
            </a:xfrm>
            <a:prstGeom prst="rect">
              <a:avLst/>
            </a:prstGeom>
            <a:noFill/>
          </p:spPr>
          <p:txBody>
            <a:bodyPr wrap="square" rtlCol="0">
              <a:spAutoFit/>
            </a:bodyPr>
            <a:lstStyle/>
            <a:p>
              <a:pPr algn="ctr"/>
              <a:r>
                <a:rPr lang="en-US" dirty="0">
                  <a:solidFill>
                    <a:schemeClr val="bg1"/>
                  </a:solidFill>
                  <a:cs typeface="Arial" panose="020B0604020202020204" pitchFamily="34" charset="0"/>
                </a:rPr>
                <a:t>Business Processes</a:t>
              </a:r>
            </a:p>
          </p:txBody>
        </p:sp>
        <p:sp>
          <p:nvSpPr>
            <p:cNvPr id="83" name="Rectangle 82">
              <a:extLst>
                <a:ext uri="{FF2B5EF4-FFF2-40B4-BE49-F238E27FC236}">
                  <a16:creationId xmlns:a16="http://schemas.microsoft.com/office/drawing/2014/main" id="{F3080485-E810-4121-827F-990EF7EE9BED}"/>
                </a:ext>
              </a:extLst>
            </p:cNvPr>
            <p:cNvSpPr/>
            <p:nvPr/>
          </p:nvSpPr>
          <p:spPr>
            <a:xfrm>
              <a:off x="7343032" y="3733295"/>
              <a:ext cx="1556292" cy="632040"/>
            </a:xfrm>
            <a:prstGeom prst="rect">
              <a:avLst/>
            </a:prstGeom>
            <a:solidFill>
              <a:srgbClr val="E17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2116375B-8AAC-4032-84F8-612A88E3A611}"/>
                </a:ext>
              </a:extLst>
            </p:cNvPr>
            <p:cNvSpPr txBox="1"/>
            <p:nvPr/>
          </p:nvSpPr>
          <p:spPr>
            <a:xfrm>
              <a:off x="7482913" y="3824999"/>
              <a:ext cx="1343215" cy="461665"/>
            </a:xfrm>
            <a:prstGeom prst="rect">
              <a:avLst/>
            </a:prstGeom>
            <a:noFill/>
          </p:spPr>
          <p:txBody>
            <a:bodyPr wrap="square" rtlCol="0">
              <a:spAutoFit/>
            </a:bodyPr>
            <a:lstStyle/>
            <a:p>
              <a:pPr algn="ctr"/>
              <a:r>
                <a:rPr lang="en-US" sz="1200" dirty="0">
                  <a:solidFill>
                    <a:schemeClr val="bg1"/>
                  </a:solidFill>
                  <a:cs typeface="Arial" panose="020B0604020202020204" pitchFamily="34" charset="0"/>
                </a:rPr>
                <a:t>RFP Qualifying</a:t>
              </a:r>
            </a:p>
            <a:p>
              <a:pPr algn="ctr"/>
              <a:r>
                <a:rPr lang="en-US" sz="1200" dirty="0">
                  <a:solidFill>
                    <a:schemeClr val="bg1"/>
                  </a:solidFill>
                  <a:cs typeface="Arial" panose="020B0604020202020204" pitchFamily="34" charset="0"/>
                </a:rPr>
                <a:t>Questions</a:t>
              </a:r>
            </a:p>
          </p:txBody>
        </p:sp>
        <p:sp>
          <p:nvSpPr>
            <p:cNvPr id="86" name="TextBox 85">
              <a:extLst>
                <a:ext uri="{FF2B5EF4-FFF2-40B4-BE49-F238E27FC236}">
                  <a16:creationId xmlns:a16="http://schemas.microsoft.com/office/drawing/2014/main" id="{0F2A4B56-3F9A-4AC4-9693-0759DBA7CC01}"/>
                </a:ext>
              </a:extLst>
            </p:cNvPr>
            <p:cNvSpPr txBox="1"/>
            <p:nvPr/>
          </p:nvSpPr>
          <p:spPr>
            <a:xfrm>
              <a:off x="7523172" y="3075714"/>
              <a:ext cx="1191276" cy="499653"/>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300" dirty="0">
                  <a:solidFill>
                    <a:srgbClr val="005374"/>
                  </a:solidFill>
                  <a:cs typeface="Arial" panose="020B0604020202020204" pitchFamily="34" charset="0"/>
                </a:rPr>
                <a:t>~100 Questions</a:t>
              </a:r>
            </a:p>
          </p:txBody>
        </p:sp>
        <p:sp>
          <p:nvSpPr>
            <p:cNvPr id="87" name="Arrow: Right 8">
              <a:extLst>
                <a:ext uri="{FF2B5EF4-FFF2-40B4-BE49-F238E27FC236}">
                  <a16:creationId xmlns:a16="http://schemas.microsoft.com/office/drawing/2014/main" id="{5CB748AE-1093-47CE-8C8E-59B7C038D450}"/>
                </a:ext>
              </a:extLst>
            </p:cNvPr>
            <p:cNvSpPr/>
            <p:nvPr/>
          </p:nvSpPr>
          <p:spPr>
            <a:xfrm>
              <a:off x="4991812" y="3514287"/>
              <a:ext cx="441827" cy="367543"/>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41">
              <a:extLst>
                <a:ext uri="{FF2B5EF4-FFF2-40B4-BE49-F238E27FC236}">
                  <a16:creationId xmlns:a16="http://schemas.microsoft.com/office/drawing/2014/main" id="{BD867365-5131-4720-A76D-DC08A694BD31}"/>
                </a:ext>
              </a:extLst>
            </p:cNvPr>
            <p:cNvSpPr/>
            <p:nvPr/>
          </p:nvSpPr>
          <p:spPr>
            <a:xfrm>
              <a:off x="7258896" y="3866238"/>
              <a:ext cx="368189" cy="371115"/>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Right 42">
              <a:extLst>
                <a:ext uri="{FF2B5EF4-FFF2-40B4-BE49-F238E27FC236}">
                  <a16:creationId xmlns:a16="http://schemas.microsoft.com/office/drawing/2014/main" id="{A288BE51-B24E-4406-8986-6D1099E22C99}"/>
                </a:ext>
              </a:extLst>
            </p:cNvPr>
            <p:cNvSpPr/>
            <p:nvPr/>
          </p:nvSpPr>
          <p:spPr>
            <a:xfrm>
              <a:off x="4986825" y="4235803"/>
              <a:ext cx="444787" cy="367543"/>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809770" y="3588334"/>
            <a:ext cx="3308686" cy="1200329"/>
          </a:xfrm>
          <a:prstGeom prst="rect">
            <a:avLst/>
          </a:prstGeom>
        </p:spPr>
        <p:txBody>
          <a:bodyPr wrap="square">
            <a:spAutoFit/>
          </a:bodyPr>
          <a:lstStyle/>
          <a:p>
            <a:pPr lvl="0">
              <a:defRPr/>
            </a:pPr>
            <a:r>
              <a:rPr lang="en-US" dirty="0">
                <a:solidFill>
                  <a:srgbClr val="005374"/>
                </a:solidFill>
              </a:rPr>
              <a:t>Over </a:t>
            </a:r>
            <a:r>
              <a:rPr lang="en-US" kern="0" dirty="0">
                <a:solidFill>
                  <a:srgbClr val="005374"/>
                </a:solidFill>
              </a:rPr>
              <a:t>3,000+ requirements were synthesized into 100 functional and 75 non-functional </a:t>
            </a:r>
            <a:r>
              <a:rPr lang="en-US" b="1" kern="0" dirty="0">
                <a:solidFill>
                  <a:srgbClr val="367092"/>
                </a:solidFill>
              </a:rPr>
              <a:t>vendor screening questions</a:t>
            </a:r>
            <a:r>
              <a:rPr lang="en-US" kern="0" dirty="0">
                <a:solidFill>
                  <a:srgbClr val="005374"/>
                </a:solidFill>
              </a:rPr>
              <a:t>.</a:t>
            </a:r>
          </a:p>
        </p:txBody>
      </p:sp>
    </p:spTree>
    <p:extLst>
      <p:ext uri="{BB962C8B-B14F-4D97-AF65-F5344CB8AC3E}">
        <p14:creationId xmlns:p14="http://schemas.microsoft.com/office/powerpoint/2010/main" val="85700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16</a:t>
            </a:fld>
            <a:endParaRPr lang="en-US" dirty="0"/>
          </a:p>
        </p:txBody>
      </p:sp>
      <p:sp>
        <p:nvSpPr>
          <p:cNvPr id="47" name="Title 1"/>
          <p:cNvSpPr txBox="1">
            <a:spLocks/>
          </p:cNvSpPr>
          <p:nvPr/>
        </p:nvSpPr>
        <p:spPr>
          <a:xfrm>
            <a:off x="2126083" y="1349518"/>
            <a:ext cx="7939833" cy="3291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US" sz="2700" b="1" dirty="0">
                <a:solidFill>
                  <a:srgbClr val="005374"/>
                </a:solidFill>
                <a:latin typeface="+mn-lt"/>
              </a:rPr>
              <a:t>CONFERENCE ROOM PILOTS</a:t>
            </a:r>
            <a:endParaRPr lang="en-US" sz="2200" dirty="0">
              <a:solidFill>
                <a:srgbClr val="005374"/>
              </a:solidFill>
              <a:latin typeface="+mn-lt"/>
            </a:endParaRP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2" name="Rectangle 1"/>
          <p:cNvSpPr/>
          <p:nvPr/>
        </p:nvSpPr>
        <p:spPr>
          <a:xfrm>
            <a:off x="418543" y="1942036"/>
            <a:ext cx="11087657" cy="877163"/>
          </a:xfrm>
          <a:prstGeom prst="rect">
            <a:avLst/>
          </a:prstGeom>
        </p:spPr>
        <p:txBody>
          <a:bodyPr wrap="square">
            <a:spAutoFit/>
          </a:bodyPr>
          <a:lstStyle/>
          <a:p>
            <a:r>
              <a:rPr lang="en-US" sz="1700" dirty="0">
                <a:solidFill>
                  <a:srgbClr val="005374"/>
                </a:solidFill>
              </a:rPr>
              <a:t>During</a:t>
            </a:r>
            <a:r>
              <a:rPr lang="en-US" sz="1600" dirty="0">
                <a:solidFill>
                  <a:srgbClr val="005374"/>
                </a:solidFill>
              </a:rPr>
              <a:t> </a:t>
            </a:r>
            <a:r>
              <a:rPr lang="en-US" sz="1600" b="1" dirty="0">
                <a:solidFill>
                  <a:srgbClr val="005374"/>
                </a:solidFill>
              </a:rPr>
              <a:t>conference room pilots</a:t>
            </a:r>
            <a:r>
              <a:rPr lang="en-US" sz="1600" dirty="0">
                <a:solidFill>
                  <a:srgbClr val="005374"/>
                </a:solidFill>
              </a:rPr>
              <a:t>, the FIS Project Team and Procurement require finalists to demonstrate their financial systems out of the box solutions, including validating system capabilities such as workflow, user roles and security, data migration and performance.</a:t>
            </a:r>
          </a:p>
          <a:p>
            <a:endParaRPr lang="en-US" dirty="0">
              <a:solidFill>
                <a:srgbClr val="005374"/>
              </a:solidFill>
            </a:endParaRPr>
          </a:p>
        </p:txBody>
      </p:sp>
      <p:grpSp>
        <p:nvGrpSpPr>
          <p:cNvPr id="8" name="Group 7"/>
          <p:cNvGrpSpPr/>
          <p:nvPr/>
        </p:nvGrpSpPr>
        <p:grpSpPr>
          <a:xfrm>
            <a:off x="4544266" y="3738952"/>
            <a:ext cx="2804168" cy="523071"/>
            <a:chOff x="2078244" y="3982088"/>
            <a:chExt cx="2804168" cy="523071"/>
          </a:xfrm>
        </p:grpSpPr>
        <p:sp>
          <p:nvSpPr>
            <p:cNvPr id="21" name="TextBox 20"/>
            <p:cNvSpPr txBox="1"/>
            <p:nvPr/>
          </p:nvSpPr>
          <p:spPr>
            <a:xfrm>
              <a:off x="2381040" y="3982088"/>
              <a:ext cx="2198577" cy="523071"/>
            </a:xfrm>
            <a:prstGeom prst="rect">
              <a:avLst/>
            </a:prstGeom>
            <a:solidFill>
              <a:srgbClr val="05A2B3"/>
            </a:solidFill>
            <a:ln>
              <a:noFill/>
            </a:ln>
          </p:spPr>
          <p:txBody>
            <a:bodyPr wrap="square" rtlCol="0">
              <a:spAutoFit/>
            </a:bodyPr>
            <a:lstStyle/>
            <a:p>
              <a:endParaRPr lang="en-US" dirty="0"/>
            </a:p>
          </p:txBody>
        </p:sp>
        <p:sp>
          <p:nvSpPr>
            <p:cNvPr id="58" name="TextBox 57"/>
            <p:cNvSpPr txBox="1"/>
            <p:nvPr/>
          </p:nvSpPr>
          <p:spPr>
            <a:xfrm>
              <a:off x="2078244" y="4071024"/>
              <a:ext cx="2804168" cy="323165"/>
            </a:xfrm>
            <a:prstGeom prst="rect">
              <a:avLst/>
            </a:prstGeom>
            <a:noFill/>
          </p:spPr>
          <p:txBody>
            <a:bodyPr wrap="square" rtlCol="0">
              <a:spAutoFit/>
            </a:bodyPr>
            <a:lstStyle/>
            <a:p>
              <a:pPr algn="ctr"/>
              <a:r>
                <a:rPr lang="en-US" sz="1500" b="1" dirty="0">
                  <a:solidFill>
                    <a:schemeClr val="bg1"/>
                  </a:solidFill>
                </a:rPr>
                <a:t>KEY TESTING PROCESS</a:t>
              </a:r>
            </a:p>
          </p:txBody>
        </p:sp>
      </p:grpSp>
      <p:sp>
        <p:nvSpPr>
          <p:cNvPr id="3" name="Rectangle 2"/>
          <p:cNvSpPr/>
          <p:nvPr/>
        </p:nvSpPr>
        <p:spPr>
          <a:xfrm>
            <a:off x="1371611" y="4408411"/>
            <a:ext cx="1912494" cy="536044"/>
          </a:xfrm>
          <a:prstGeom prst="rect">
            <a:avLst/>
          </a:prstGeom>
        </p:spPr>
        <p:txBody>
          <a:bodyPr wrap="square">
            <a:spAutoFit/>
          </a:bodyPr>
          <a:lstStyle/>
          <a:p>
            <a:pPr marL="117475" lvl="1">
              <a:spcAft>
                <a:spcPts val="100"/>
              </a:spcAft>
            </a:pPr>
            <a:r>
              <a:rPr lang="en-US" sz="1400" dirty="0">
                <a:solidFill>
                  <a:srgbClr val="585958"/>
                </a:solidFill>
              </a:rPr>
              <a:t>Cashiering and Cash </a:t>
            </a:r>
          </a:p>
          <a:p>
            <a:pPr marL="117475" lvl="1">
              <a:spcAft>
                <a:spcPts val="100"/>
              </a:spcAft>
            </a:pPr>
            <a:r>
              <a:rPr lang="en-US" sz="1400" dirty="0">
                <a:solidFill>
                  <a:srgbClr val="585958"/>
                </a:solidFill>
              </a:rPr>
              <a:t>Management Process</a:t>
            </a:r>
          </a:p>
        </p:txBody>
      </p:sp>
      <p:sp>
        <p:nvSpPr>
          <p:cNvPr id="5" name="Rectangle 4"/>
          <p:cNvSpPr/>
          <p:nvPr/>
        </p:nvSpPr>
        <p:spPr>
          <a:xfrm>
            <a:off x="4615836" y="4408411"/>
            <a:ext cx="3003422" cy="1251625"/>
          </a:xfrm>
          <a:prstGeom prst="rect">
            <a:avLst/>
          </a:prstGeom>
        </p:spPr>
        <p:txBody>
          <a:bodyPr wrap="square">
            <a:spAutoFit/>
          </a:bodyPr>
          <a:lstStyle/>
          <a:p>
            <a:pPr marL="287338" lvl="1" indent="-169863">
              <a:spcAft>
                <a:spcPts val="100"/>
              </a:spcAft>
              <a:buFont typeface="Arial" panose="020B0604020202020204" pitchFamily="34" charset="0"/>
              <a:buChar char="•"/>
            </a:pPr>
            <a:r>
              <a:rPr lang="en-US" sz="1200" dirty="0">
                <a:solidFill>
                  <a:srgbClr val="585958"/>
                </a:solidFill>
              </a:rPr>
              <a:t>Deposits and cashiering</a:t>
            </a:r>
          </a:p>
          <a:p>
            <a:pPr marL="287338" lvl="1" indent="-169863">
              <a:spcAft>
                <a:spcPts val="100"/>
              </a:spcAft>
              <a:buFont typeface="Arial" panose="020B0604020202020204" pitchFamily="34" charset="0"/>
              <a:buChar char="•"/>
            </a:pPr>
            <a:r>
              <a:rPr lang="en-US" sz="1200" dirty="0">
                <a:solidFill>
                  <a:srgbClr val="585958"/>
                </a:solidFill>
              </a:rPr>
              <a:t>Monthly bank reconciliation</a:t>
            </a:r>
          </a:p>
          <a:p>
            <a:pPr marL="287338" lvl="1" indent="-169863">
              <a:spcAft>
                <a:spcPts val="100"/>
              </a:spcAft>
              <a:buFont typeface="Arial" panose="020B0604020202020204" pitchFamily="34" charset="0"/>
              <a:buChar char="•"/>
            </a:pPr>
            <a:r>
              <a:rPr lang="en-US" sz="1200" dirty="0">
                <a:solidFill>
                  <a:srgbClr val="585958"/>
                </a:solidFill>
              </a:rPr>
              <a:t>Wire transfer/ACH processing </a:t>
            </a:r>
          </a:p>
          <a:p>
            <a:pPr marL="287338" lvl="1" indent="-169863">
              <a:spcAft>
                <a:spcPts val="100"/>
              </a:spcAft>
              <a:buFont typeface="Arial" panose="020B0604020202020204" pitchFamily="34" charset="0"/>
              <a:buChar char="•"/>
            </a:pPr>
            <a:r>
              <a:rPr lang="en-US" sz="1200" dirty="0">
                <a:solidFill>
                  <a:srgbClr val="585958"/>
                </a:solidFill>
              </a:rPr>
              <a:t>Trace bank statement to original transactions</a:t>
            </a:r>
          </a:p>
          <a:p>
            <a:pPr marL="287338" lvl="1" indent="-169863">
              <a:spcAft>
                <a:spcPts val="100"/>
              </a:spcAft>
              <a:buFont typeface="Arial" panose="020B0604020202020204" pitchFamily="34" charset="0"/>
              <a:buChar char="•"/>
            </a:pPr>
            <a:r>
              <a:rPr lang="en-US" sz="1200" dirty="0">
                <a:solidFill>
                  <a:srgbClr val="585958"/>
                </a:solidFill>
              </a:rPr>
              <a:t>Period closing</a:t>
            </a:r>
          </a:p>
        </p:txBody>
      </p:sp>
      <p:sp>
        <p:nvSpPr>
          <p:cNvPr id="6" name="Rectangle 5"/>
          <p:cNvSpPr/>
          <p:nvPr/>
        </p:nvSpPr>
        <p:spPr>
          <a:xfrm>
            <a:off x="8046058" y="4408411"/>
            <a:ext cx="2636831" cy="1238801"/>
          </a:xfrm>
          <a:prstGeom prst="rect">
            <a:avLst/>
          </a:prstGeom>
        </p:spPr>
        <p:txBody>
          <a:bodyPr wrap="square">
            <a:spAutoFit/>
          </a:bodyPr>
          <a:lstStyle/>
          <a:p>
            <a:pPr marL="287338" lvl="1" indent="-169863">
              <a:spcAft>
                <a:spcPts val="100"/>
              </a:spcAft>
              <a:buFont typeface="Arial" panose="020B0604020202020204" pitchFamily="34" charset="0"/>
              <a:buChar char="•"/>
            </a:pPr>
            <a:r>
              <a:rPr lang="en-US" sz="1200" dirty="0">
                <a:solidFill>
                  <a:srgbClr val="585958"/>
                </a:solidFill>
              </a:rPr>
              <a:t>Monthly bank reconciliation report</a:t>
            </a:r>
          </a:p>
          <a:p>
            <a:pPr marL="287338" lvl="1" indent="-169863">
              <a:spcAft>
                <a:spcPts val="100"/>
              </a:spcAft>
              <a:buFont typeface="Arial" panose="020B0604020202020204" pitchFamily="34" charset="0"/>
              <a:buChar char="•"/>
            </a:pPr>
            <a:r>
              <a:rPr lang="en-US" sz="1200" dirty="0">
                <a:solidFill>
                  <a:srgbClr val="585958"/>
                </a:solidFill>
              </a:rPr>
              <a:t>Exception report during bank reconciliation process and other cases</a:t>
            </a:r>
          </a:p>
          <a:p>
            <a:pPr marL="287338" lvl="1" indent="-169863">
              <a:spcAft>
                <a:spcPts val="100"/>
              </a:spcAft>
              <a:buFont typeface="Arial" panose="020B0604020202020204" pitchFamily="34" charset="0"/>
              <a:buChar char="•"/>
            </a:pPr>
            <a:r>
              <a:rPr lang="en-US" sz="1200" dirty="0">
                <a:solidFill>
                  <a:srgbClr val="585958"/>
                </a:solidFill>
              </a:rPr>
              <a:t>Daily wire transfer/ACH report</a:t>
            </a:r>
          </a:p>
          <a:p>
            <a:pPr marL="287338" lvl="1" indent="-169863">
              <a:spcAft>
                <a:spcPts val="100"/>
              </a:spcAft>
              <a:buFont typeface="Arial" panose="020B0604020202020204" pitchFamily="34" charset="0"/>
              <a:buChar char="•"/>
            </a:pPr>
            <a:r>
              <a:rPr lang="en-US" sz="1200" dirty="0">
                <a:solidFill>
                  <a:srgbClr val="585958"/>
                </a:solidFill>
              </a:rPr>
              <a:t>Cash summary report</a:t>
            </a:r>
          </a:p>
        </p:txBody>
      </p:sp>
      <p:grpSp>
        <p:nvGrpSpPr>
          <p:cNvPr id="10" name="Group 9"/>
          <p:cNvGrpSpPr/>
          <p:nvPr/>
        </p:nvGrpSpPr>
        <p:grpSpPr>
          <a:xfrm>
            <a:off x="1563001" y="3738952"/>
            <a:ext cx="2198577" cy="523071"/>
            <a:chOff x="829340" y="2889980"/>
            <a:chExt cx="2198577" cy="523071"/>
          </a:xfrm>
        </p:grpSpPr>
        <p:sp>
          <p:nvSpPr>
            <p:cNvPr id="7" name="TextBox 6"/>
            <p:cNvSpPr txBox="1"/>
            <p:nvPr/>
          </p:nvSpPr>
          <p:spPr>
            <a:xfrm>
              <a:off x="829340" y="2889980"/>
              <a:ext cx="2198577" cy="523071"/>
            </a:xfrm>
            <a:prstGeom prst="rect">
              <a:avLst/>
            </a:prstGeom>
            <a:solidFill>
              <a:srgbClr val="05A2B3"/>
            </a:solidFill>
            <a:ln>
              <a:noFill/>
            </a:ln>
          </p:spPr>
          <p:txBody>
            <a:bodyPr wrap="square" rtlCol="0">
              <a:spAutoFit/>
            </a:bodyPr>
            <a:lstStyle/>
            <a:p>
              <a:endParaRPr lang="en-US" dirty="0"/>
            </a:p>
          </p:txBody>
        </p:sp>
        <p:sp>
          <p:nvSpPr>
            <p:cNvPr id="57" name="TextBox 56"/>
            <p:cNvSpPr txBox="1"/>
            <p:nvPr/>
          </p:nvSpPr>
          <p:spPr>
            <a:xfrm>
              <a:off x="1044492" y="2919802"/>
              <a:ext cx="1905114" cy="402803"/>
            </a:xfrm>
            <a:prstGeom prst="rect">
              <a:avLst/>
            </a:prstGeom>
            <a:noFill/>
          </p:spPr>
          <p:txBody>
            <a:bodyPr wrap="square" rtlCol="0">
              <a:spAutoFit/>
            </a:bodyPr>
            <a:lstStyle/>
            <a:p>
              <a:pPr>
                <a:lnSpc>
                  <a:spcPct val="150000"/>
                </a:lnSpc>
              </a:pPr>
              <a:r>
                <a:rPr lang="en-US" sz="1500" b="1" dirty="0">
                  <a:solidFill>
                    <a:schemeClr val="bg1"/>
                  </a:solidFill>
                </a:rPr>
                <a:t>DOMAIN &amp; TOPIC</a:t>
              </a:r>
            </a:p>
          </p:txBody>
        </p:sp>
      </p:grpSp>
      <p:grpSp>
        <p:nvGrpSpPr>
          <p:cNvPr id="9" name="Group 8"/>
          <p:cNvGrpSpPr/>
          <p:nvPr/>
        </p:nvGrpSpPr>
        <p:grpSpPr>
          <a:xfrm>
            <a:off x="8024792" y="3738952"/>
            <a:ext cx="2658097" cy="523071"/>
            <a:chOff x="7291131" y="2929237"/>
            <a:chExt cx="2658097" cy="523071"/>
          </a:xfrm>
        </p:grpSpPr>
        <p:sp>
          <p:nvSpPr>
            <p:cNvPr id="22" name="TextBox 21"/>
            <p:cNvSpPr txBox="1"/>
            <p:nvPr/>
          </p:nvSpPr>
          <p:spPr>
            <a:xfrm>
              <a:off x="7520890" y="2929237"/>
              <a:ext cx="2198577" cy="523071"/>
            </a:xfrm>
            <a:prstGeom prst="rect">
              <a:avLst/>
            </a:prstGeom>
            <a:solidFill>
              <a:srgbClr val="05A2B3"/>
            </a:solidFill>
            <a:ln>
              <a:noFill/>
            </a:ln>
          </p:spPr>
          <p:txBody>
            <a:bodyPr wrap="square" rtlCol="0">
              <a:spAutoFit/>
            </a:bodyPr>
            <a:lstStyle/>
            <a:p>
              <a:endParaRPr lang="en-US" dirty="0"/>
            </a:p>
          </p:txBody>
        </p:sp>
        <p:sp>
          <p:nvSpPr>
            <p:cNvPr id="59" name="TextBox 58"/>
            <p:cNvSpPr txBox="1"/>
            <p:nvPr/>
          </p:nvSpPr>
          <p:spPr>
            <a:xfrm>
              <a:off x="7291131" y="3013802"/>
              <a:ext cx="2658097" cy="323165"/>
            </a:xfrm>
            <a:prstGeom prst="rect">
              <a:avLst/>
            </a:prstGeom>
            <a:noFill/>
          </p:spPr>
          <p:txBody>
            <a:bodyPr wrap="square" rtlCol="0">
              <a:spAutoFit/>
            </a:bodyPr>
            <a:lstStyle/>
            <a:p>
              <a:pPr algn="ctr"/>
              <a:r>
                <a:rPr lang="en-US" sz="1500" b="1" dirty="0">
                  <a:solidFill>
                    <a:schemeClr val="bg1"/>
                  </a:solidFill>
                </a:rPr>
                <a:t>BUSINESS INTELLIGENCE </a:t>
              </a:r>
            </a:p>
          </p:txBody>
        </p:sp>
      </p:grpSp>
      <p:sp>
        <p:nvSpPr>
          <p:cNvPr id="26" name="Arrow: Right 8">
            <a:extLst>
              <a:ext uri="{FF2B5EF4-FFF2-40B4-BE49-F238E27FC236}">
                <a16:creationId xmlns:a16="http://schemas.microsoft.com/office/drawing/2014/main" id="{5CB748AE-1093-47CE-8C8E-59B7C038D450}"/>
              </a:ext>
            </a:extLst>
          </p:cNvPr>
          <p:cNvSpPr/>
          <p:nvPr/>
        </p:nvSpPr>
        <p:spPr>
          <a:xfrm>
            <a:off x="4151366" y="3809338"/>
            <a:ext cx="438912" cy="362239"/>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8">
            <a:extLst>
              <a:ext uri="{FF2B5EF4-FFF2-40B4-BE49-F238E27FC236}">
                <a16:creationId xmlns:a16="http://schemas.microsoft.com/office/drawing/2014/main" id="{5CB748AE-1093-47CE-8C8E-59B7C038D450}"/>
              </a:ext>
            </a:extLst>
          </p:cNvPr>
          <p:cNvSpPr/>
          <p:nvPr/>
        </p:nvSpPr>
        <p:spPr>
          <a:xfrm>
            <a:off x="7461259" y="3784443"/>
            <a:ext cx="438912" cy="362239"/>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21910" y="3104888"/>
            <a:ext cx="2161169" cy="400110"/>
          </a:xfrm>
          <a:prstGeom prst="rect">
            <a:avLst/>
          </a:prstGeom>
        </p:spPr>
        <p:txBody>
          <a:bodyPr wrap="none">
            <a:spAutoFit/>
          </a:bodyPr>
          <a:lstStyle/>
          <a:p>
            <a:r>
              <a:rPr lang="en-US" sz="2000" dirty="0">
                <a:solidFill>
                  <a:srgbClr val="005374"/>
                </a:solidFill>
              </a:rPr>
              <a:t>Sample CRP Demo </a:t>
            </a:r>
            <a:endParaRPr lang="en-US" sz="2000" dirty="0"/>
          </a:p>
        </p:txBody>
      </p:sp>
      <p:sp>
        <p:nvSpPr>
          <p:cNvPr id="29" name="Rectangle: Rounded Corners 18"/>
          <p:cNvSpPr/>
          <p:nvPr/>
        </p:nvSpPr>
        <p:spPr>
          <a:xfrm rot="16200000">
            <a:off x="4667578" y="-375799"/>
            <a:ext cx="2856844" cy="9611834"/>
          </a:xfrm>
          <a:prstGeom prst="roundRect">
            <a:avLst/>
          </a:prstGeom>
          <a:noFill/>
          <a:ln w="19050">
            <a:solidFill>
              <a:schemeClr val="bg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2733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17</a:t>
            </a:fld>
            <a:endParaRPr lang="en-US" dirty="0"/>
          </a:p>
        </p:txBody>
      </p:sp>
      <p:grpSp>
        <p:nvGrpSpPr>
          <p:cNvPr id="25" name="Group 24"/>
          <p:cNvGrpSpPr/>
          <p:nvPr/>
        </p:nvGrpSpPr>
        <p:grpSpPr>
          <a:xfrm>
            <a:off x="481405" y="2135902"/>
            <a:ext cx="11496169" cy="3585268"/>
            <a:chOff x="505468" y="1041025"/>
            <a:chExt cx="11496169" cy="3585268"/>
          </a:xfrm>
        </p:grpSpPr>
        <p:sp>
          <p:nvSpPr>
            <p:cNvPr id="8" name="TextBox 7"/>
            <p:cNvSpPr txBox="1"/>
            <p:nvPr/>
          </p:nvSpPr>
          <p:spPr>
            <a:xfrm>
              <a:off x="572580" y="1048181"/>
              <a:ext cx="1962340"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FRICTION ANALYSIS</a:t>
              </a:r>
              <a:endParaRPr kumimoji="0" lang="en-US" sz="1700" b="1" i="0" u="sng" strike="noStrike" kern="0" cap="none" spc="0" normalizeH="0" baseline="0" noProof="0" dirty="0">
                <a:ln>
                  <a:noFill/>
                </a:ln>
                <a:solidFill>
                  <a:srgbClr val="6F6F6F"/>
                </a:solidFill>
                <a:effectLst/>
                <a:uLnTx/>
                <a:uFillTx/>
              </a:endParaRPr>
            </a:p>
          </p:txBody>
        </p:sp>
        <p:sp>
          <p:nvSpPr>
            <p:cNvPr id="10" name="TextBox 9"/>
            <p:cNvSpPr txBox="1"/>
            <p:nvPr/>
          </p:nvSpPr>
          <p:spPr>
            <a:xfrm>
              <a:off x="505468" y="2810411"/>
              <a:ext cx="2166142" cy="1815882"/>
            </a:xfrm>
            <a:prstGeom prst="rect">
              <a:avLst/>
            </a:prstGeom>
            <a:noFill/>
          </p:spPr>
          <p:txBody>
            <a:bodyPr wrap="square" rtlCol="0">
              <a:spAutoFit/>
            </a:bodyPr>
            <a:lstStyle/>
            <a:p>
              <a:pPr lvl="0">
                <a:defRPr/>
              </a:pPr>
              <a:r>
                <a:rPr kumimoji="0" lang="en-US" sz="1600" i="0" u="none" strike="noStrike" kern="0" cap="none" spc="0" normalizeH="0" baseline="0" noProof="0" dirty="0">
                  <a:ln>
                    <a:noFill/>
                  </a:ln>
                  <a:solidFill>
                    <a:srgbClr val="005374"/>
                  </a:solidFill>
                  <a:effectLst/>
                  <a:uLnTx/>
                  <a:uFillTx/>
                </a:rPr>
                <a:t>Analysis</a:t>
              </a:r>
              <a:r>
                <a:rPr kumimoji="0" lang="en-US" sz="1600" i="0" u="none" strike="noStrike" kern="0" cap="none" spc="0" normalizeH="0" noProof="0" dirty="0">
                  <a:ln>
                    <a:noFill/>
                  </a:ln>
                  <a:solidFill>
                    <a:srgbClr val="005374"/>
                  </a:solidFill>
                  <a:effectLst/>
                  <a:uLnTx/>
                  <a:uFillTx/>
                </a:rPr>
                <a:t> of business processes, applications and interfaces. </a:t>
              </a:r>
              <a:r>
                <a:rPr lang="en-US" sz="1600" kern="0" dirty="0">
                  <a:solidFill>
                    <a:srgbClr val="005374"/>
                  </a:solidFill>
                </a:rPr>
                <a:t>Identification and confirmation of process friction, scope and strategic value.</a:t>
              </a:r>
              <a:endParaRPr kumimoji="0" lang="en-US" sz="1600" i="0" u="none" strike="noStrike" kern="0" cap="none" spc="0" normalizeH="0" baseline="0" noProof="0" dirty="0">
                <a:ln>
                  <a:noFill/>
                </a:ln>
                <a:solidFill>
                  <a:srgbClr val="005374"/>
                </a:solidFill>
                <a:effectLst/>
                <a:uLnTx/>
                <a:uFillTx/>
              </a:endParaRPr>
            </a:p>
          </p:txBody>
        </p:sp>
        <p:sp>
          <p:nvSpPr>
            <p:cNvPr id="11" name="TextBox 10"/>
            <p:cNvSpPr txBox="1"/>
            <p:nvPr/>
          </p:nvSpPr>
          <p:spPr>
            <a:xfrm>
              <a:off x="2758480" y="1045178"/>
              <a:ext cx="2317445"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RFP REQUIREMENTS</a:t>
              </a:r>
              <a:endParaRPr kumimoji="0" lang="en-US" sz="1700" b="1" i="0" u="sng" strike="noStrike" kern="0" cap="none" spc="0" normalizeH="0" baseline="0" noProof="0" dirty="0">
                <a:ln>
                  <a:noFill/>
                </a:ln>
                <a:solidFill>
                  <a:srgbClr val="6F6F6F"/>
                </a:solidFill>
                <a:effectLst/>
                <a:uLnTx/>
                <a:uFillTx/>
              </a:endParaRPr>
            </a:p>
          </p:txBody>
        </p:sp>
        <p:sp>
          <p:nvSpPr>
            <p:cNvPr id="12" name="TextBox 11"/>
            <p:cNvSpPr txBox="1"/>
            <p:nvPr/>
          </p:nvSpPr>
          <p:spPr>
            <a:xfrm>
              <a:off x="2883435" y="2775752"/>
              <a:ext cx="2263072"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005374"/>
                  </a:solidFill>
                  <a:effectLst/>
                  <a:uLnTx/>
                  <a:uFillTx/>
                </a:rPr>
                <a:t>3000+ requirements synthesized into 100 functional and 75 non-functional vendor screening questions.</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5374"/>
                  </a:solidFill>
                </a:rPr>
                <a:t>RFP issued 11/7/17</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5374"/>
                  </a:solidFill>
                </a:rPr>
                <a:t>Negotiations 1/30/18</a:t>
              </a:r>
              <a:endParaRPr kumimoji="0" lang="en-US" sz="1600" i="0" u="none" strike="noStrike" kern="0" cap="none" spc="0" normalizeH="0" baseline="0" noProof="0" dirty="0">
                <a:ln>
                  <a:noFill/>
                </a:ln>
                <a:solidFill>
                  <a:srgbClr val="005374"/>
                </a:solidFill>
                <a:effectLst/>
                <a:uLnTx/>
                <a:uFillTx/>
              </a:endParaRPr>
            </a:p>
          </p:txBody>
        </p:sp>
        <p:sp>
          <p:nvSpPr>
            <p:cNvPr id="14" name="TextBox 13"/>
            <p:cNvSpPr txBox="1"/>
            <p:nvPr/>
          </p:nvSpPr>
          <p:spPr>
            <a:xfrm>
              <a:off x="5265905" y="2786347"/>
              <a:ext cx="2196660"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5374"/>
                  </a:solidFill>
                </a:rPr>
                <a:t>Compilation of business process scenarios and user cases from SMEs. </a:t>
              </a:r>
              <a:r>
                <a:rPr kumimoji="0" lang="en-US" sz="1600" i="0" u="none" strike="noStrike" kern="0" cap="none" spc="0" normalizeH="0" noProof="0" dirty="0">
                  <a:ln>
                    <a:noFill/>
                  </a:ln>
                  <a:solidFill>
                    <a:srgbClr val="005374"/>
                  </a:solidFill>
                  <a:effectLst/>
                  <a:uLnTx/>
                  <a:uFillTx/>
                </a:rPr>
                <a:t>27 scenarios </a:t>
              </a:r>
              <a:r>
                <a:rPr lang="en-US" sz="1600" kern="0" dirty="0">
                  <a:solidFill>
                    <a:srgbClr val="005374"/>
                  </a:solidFill>
                </a:rPr>
                <a:t>in 8 major financial subdomains in Conference Room Pilot (CRP)</a:t>
              </a:r>
              <a:r>
                <a:rPr kumimoji="0" lang="en-US" sz="1600" i="0" u="none" strike="noStrike" kern="0" cap="none" spc="0" normalizeH="0" noProof="0" dirty="0">
                  <a:ln>
                    <a:noFill/>
                  </a:ln>
                  <a:solidFill>
                    <a:srgbClr val="005374"/>
                  </a:solidFill>
                  <a:effectLst/>
                  <a:uLnTx/>
                  <a:uFillTx/>
                </a:rPr>
                <a:t> packages.</a:t>
              </a:r>
              <a:endParaRPr kumimoji="0" lang="en-US" sz="1600" i="0" u="none" strike="noStrike" kern="0" cap="none" spc="0" normalizeH="0" baseline="0" noProof="0" dirty="0">
                <a:ln>
                  <a:noFill/>
                </a:ln>
                <a:solidFill>
                  <a:srgbClr val="005374"/>
                </a:solidFill>
                <a:effectLst/>
                <a:uLnTx/>
                <a:uFillTx/>
              </a:endParaRPr>
            </a:p>
          </p:txBody>
        </p:sp>
        <p:sp>
          <p:nvSpPr>
            <p:cNvPr id="15" name="TextBox 14"/>
            <p:cNvSpPr txBox="1"/>
            <p:nvPr/>
          </p:nvSpPr>
          <p:spPr>
            <a:xfrm>
              <a:off x="7408837" y="1045041"/>
              <a:ext cx="2306882"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VENDOR DEMOS CRPs</a:t>
              </a:r>
              <a:endParaRPr kumimoji="0" lang="en-US" sz="1700" b="1" i="0" u="sng" strike="noStrike" kern="0" cap="none" spc="0" normalizeH="0" baseline="0" noProof="0" dirty="0">
                <a:ln>
                  <a:noFill/>
                </a:ln>
                <a:solidFill>
                  <a:srgbClr val="6F6F6F"/>
                </a:solidFill>
                <a:effectLst/>
                <a:uLnTx/>
                <a:uFillTx/>
              </a:endParaRPr>
            </a:p>
          </p:txBody>
        </p:sp>
        <p:sp>
          <p:nvSpPr>
            <p:cNvPr id="16" name="TextBox 15"/>
            <p:cNvSpPr txBox="1"/>
            <p:nvPr/>
          </p:nvSpPr>
          <p:spPr>
            <a:xfrm>
              <a:off x="7642123" y="2766505"/>
              <a:ext cx="2109691" cy="1323439"/>
            </a:xfrm>
            <a:prstGeom prst="rect">
              <a:avLst/>
            </a:prstGeom>
            <a:noFill/>
          </p:spPr>
          <p:txBody>
            <a:bodyPr wrap="square" rtlCol="0">
              <a:spAutoFit/>
            </a:bodyPr>
            <a:lstStyle/>
            <a:p>
              <a:pPr lvl="0">
                <a:defRPr/>
              </a:pPr>
              <a:r>
                <a:rPr lang="en-US" sz="1600" kern="0" dirty="0">
                  <a:solidFill>
                    <a:srgbClr val="005374"/>
                  </a:solidFill>
                </a:rPr>
                <a:t>CRPs </a:t>
              </a:r>
              <a:r>
                <a:rPr lang="en-US" sz="1600" b="1" kern="0" dirty="0">
                  <a:solidFill>
                    <a:srgbClr val="005374"/>
                  </a:solidFill>
                </a:rPr>
                <a:t>May to July 2018.</a:t>
              </a:r>
              <a:r>
                <a:rPr lang="en-US" sz="1600" kern="0" dirty="0">
                  <a:solidFill>
                    <a:srgbClr val="005374"/>
                  </a:solidFill>
                </a:rPr>
                <a:t> Vendor demos of financial solutions and capabilities and final assessments.</a:t>
              </a:r>
              <a:endParaRPr kumimoji="0" lang="en-US" sz="1600" i="0" u="none" strike="noStrike" kern="0" cap="none" spc="0" normalizeH="0" baseline="0" noProof="0" dirty="0">
                <a:ln>
                  <a:noFill/>
                </a:ln>
                <a:solidFill>
                  <a:srgbClr val="005374"/>
                </a:solidFill>
                <a:effectLst/>
                <a:uLnTx/>
                <a:uFillTx/>
              </a:endParaRPr>
            </a:p>
          </p:txBody>
        </p:sp>
        <p:sp>
          <p:nvSpPr>
            <p:cNvPr id="17" name="TextBox 16"/>
            <p:cNvSpPr txBox="1"/>
            <p:nvPr/>
          </p:nvSpPr>
          <p:spPr>
            <a:xfrm>
              <a:off x="9963640" y="2766505"/>
              <a:ext cx="1791212" cy="1569660"/>
            </a:xfrm>
            <a:prstGeom prst="rect">
              <a:avLst/>
            </a:prstGeom>
            <a:noFill/>
          </p:spPr>
          <p:txBody>
            <a:bodyPr wrap="square" rtlCol="0">
              <a:spAutoFit/>
            </a:bodyPr>
            <a:lstStyle/>
            <a:p>
              <a:r>
                <a:rPr lang="en-US" sz="1600" dirty="0">
                  <a:solidFill>
                    <a:srgbClr val="005374"/>
                  </a:solidFill>
                </a:rPr>
                <a:t>Vendor selection is planned within 2 weeks after conclusion of all scheduled vendor demos and scoring.</a:t>
              </a:r>
            </a:p>
          </p:txBody>
        </p:sp>
        <p:sp>
          <p:nvSpPr>
            <p:cNvPr id="19" name="TextBox 18"/>
            <p:cNvSpPr txBox="1"/>
            <p:nvPr/>
          </p:nvSpPr>
          <p:spPr>
            <a:xfrm>
              <a:off x="5345328" y="1045041"/>
              <a:ext cx="1785975"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CRP SCENARIOS</a:t>
              </a:r>
              <a:endParaRPr kumimoji="0" lang="en-US" sz="1700" b="1" i="0" u="sng" strike="noStrike" kern="0" cap="none" spc="0" normalizeH="0" baseline="0" noProof="0" dirty="0">
                <a:ln>
                  <a:noFill/>
                </a:ln>
                <a:solidFill>
                  <a:srgbClr val="6F6F6F"/>
                </a:solidFill>
                <a:effectLst/>
                <a:uLnTx/>
                <a:uFillTx/>
              </a:endParaRPr>
            </a:p>
          </p:txBody>
        </p:sp>
        <p:sp>
          <p:nvSpPr>
            <p:cNvPr id="22" name="TextBox 21"/>
            <p:cNvSpPr txBox="1"/>
            <p:nvPr/>
          </p:nvSpPr>
          <p:spPr>
            <a:xfrm>
              <a:off x="9694755" y="1041025"/>
              <a:ext cx="2306882"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noProof="0" dirty="0">
                  <a:solidFill>
                    <a:srgbClr val="6F6F6F"/>
                  </a:solidFill>
                </a:rPr>
                <a:t>VENDOR SELECTION</a:t>
              </a:r>
              <a:endParaRPr kumimoji="0" lang="en-US" sz="1700" b="1" i="0" u="sng" strike="noStrike" kern="0" cap="none" spc="0" normalizeH="0" baseline="0" noProof="0" dirty="0">
                <a:ln>
                  <a:noFill/>
                </a:ln>
                <a:solidFill>
                  <a:srgbClr val="6F6F6F"/>
                </a:solidFill>
                <a:effectLst/>
                <a:uLnTx/>
                <a:uFillTx/>
              </a:endParaRPr>
            </a:p>
          </p:txBody>
        </p:sp>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67681" y="1465753"/>
              <a:ext cx="1325416" cy="1218305"/>
            </a:xfrm>
            <a:prstGeom prst="rect">
              <a:avLst/>
            </a:prstGeom>
          </p:spPr>
        </p:pic>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1069" y="1462380"/>
              <a:ext cx="1170878" cy="1221678"/>
            </a:xfrm>
            <a:prstGeom prst="rect">
              <a:avLst/>
            </a:prstGeom>
          </p:spPr>
        </p:pic>
        <p:pic>
          <p:nvPicPr>
            <p:cNvPr id="7" name="Picture 6"/>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7985760" y="1462380"/>
              <a:ext cx="1158240" cy="1230271"/>
            </a:xfrm>
            <a:prstGeom prst="rect">
              <a:avLst/>
            </a:prstGeom>
          </p:spPr>
        </p:pic>
        <p:pic>
          <p:nvPicPr>
            <p:cNvPr id="23" name="Picture 22"/>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94610" y="1462381"/>
              <a:ext cx="1316430" cy="1221678"/>
            </a:xfrm>
            <a:prstGeom prst="rect">
              <a:avLst/>
            </a:prstGeom>
          </p:spPr>
        </p:pic>
        <p:pic>
          <p:nvPicPr>
            <p:cNvPr id="24" name="Picture 2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93550" y="1168965"/>
              <a:ext cx="1236368" cy="1725809"/>
            </a:xfrm>
            <a:prstGeom prst="rect">
              <a:avLst/>
            </a:prstGeom>
          </p:spPr>
        </p:pic>
      </p:grpSp>
      <p:sp>
        <p:nvSpPr>
          <p:cNvPr id="21" name="Title 1"/>
          <p:cNvSpPr txBox="1">
            <a:spLocks/>
          </p:cNvSpPr>
          <p:nvPr/>
        </p:nvSpPr>
        <p:spPr>
          <a:xfrm>
            <a:off x="4259968" y="1236068"/>
            <a:ext cx="5909519"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PROCUREMENT MILESTONES</a:t>
            </a:r>
          </a:p>
        </p:txBody>
      </p:sp>
      <p:grpSp>
        <p:nvGrpSpPr>
          <p:cNvPr id="26" name="Group 25"/>
          <p:cNvGrpSpPr/>
          <p:nvPr/>
        </p:nvGrpSpPr>
        <p:grpSpPr>
          <a:xfrm>
            <a:off x="-14992" y="60040"/>
            <a:ext cx="7306123" cy="924251"/>
            <a:chOff x="0" y="970730"/>
            <a:chExt cx="6744929" cy="846386"/>
          </a:xfrm>
        </p:grpSpPr>
        <p:sp>
          <p:nvSpPr>
            <p:cNvPr id="27" name="Rectangle 2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TextBox 27"/>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29" name="TextBox 28"/>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Tree>
    <p:extLst>
      <p:ext uri="{BB962C8B-B14F-4D97-AF65-F5344CB8AC3E}">
        <p14:creationId xmlns:p14="http://schemas.microsoft.com/office/powerpoint/2010/main" val="260888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12" name="Title 1"/>
          <p:cNvSpPr txBox="1">
            <a:spLocks/>
          </p:cNvSpPr>
          <p:nvPr/>
        </p:nvSpPr>
        <p:spPr>
          <a:xfrm>
            <a:off x="4259968" y="1240451"/>
            <a:ext cx="4055665"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PROCUREMENT TIMELINE</a:t>
            </a:r>
          </a:p>
        </p:txBody>
      </p:sp>
      <p:sp>
        <p:nvSpPr>
          <p:cNvPr id="13" name="Rectangle 12"/>
          <p:cNvSpPr/>
          <p:nvPr/>
        </p:nvSpPr>
        <p:spPr>
          <a:xfrm>
            <a:off x="1392753" y="2251964"/>
            <a:ext cx="5521208" cy="971963"/>
          </a:xfrm>
          <a:prstGeom prst="rect">
            <a:avLst/>
          </a:prstGeom>
          <a:solidFill>
            <a:schemeClr val="bg1">
              <a:lumMod val="85000"/>
            </a:schemeClr>
          </a:solidFill>
          <a:ln w="25400" cap="flat" cmpd="sng" algn="ctr">
            <a:solidFill>
              <a:schemeClr val="bg1">
                <a:lumMod val="50000"/>
              </a:schemeClr>
            </a:solidFill>
            <a:prstDash val="solid"/>
            <a:miter lim="800000"/>
          </a:ln>
          <a:effectLst/>
        </p:spPr>
        <p:txBody>
          <a:bodyPr rtlCol="0" anchor="ctr"/>
          <a:lstStyle/>
          <a:p>
            <a:pPr marL="0" marR="0" lvl="0" indent="0" algn="ctr" defTabSz="45713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Calibri"/>
                <a:ea typeface="+mn-ea"/>
                <a:cs typeface="+mn-cs"/>
              </a:rPr>
              <a:t>Process and Requirements Documentation </a:t>
            </a:r>
          </a:p>
        </p:txBody>
      </p:sp>
      <p:sp>
        <p:nvSpPr>
          <p:cNvPr id="14" name="Rectangle 13"/>
          <p:cNvSpPr/>
          <p:nvPr/>
        </p:nvSpPr>
        <p:spPr>
          <a:xfrm>
            <a:off x="6918589" y="2245364"/>
            <a:ext cx="1546944" cy="971963"/>
          </a:xfrm>
          <a:prstGeom prst="rect">
            <a:avLst/>
          </a:prstGeom>
          <a:solidFill>
            <a:schemeClr val="bg1">
              <a:lumMod val="85000"/>
            </a:schemeClr>
          </a:solidFill>
          <a:ln w="25400" cap="flat" cmpd="sng" algn="ctr">
            <a:solidFill>
              <a:schemeClr val="bg1">
                <a:lumMod val="50000"/>
              </a:schemeClr>
            </a:solidFill>
            <a:prstDash val="solid"/>
            <a:miter lim="800000"/>
          </a:ln>
          <a:effectLst/>
        </p:spPr>
        <p:txBody>
          <a:bodyPr rtlCol="0" anchor="ctr"/>
          <a:lstStyle/>
          <a:p>
            <a:pPr algn="ctr" defTabSz="457133"/>
            <a:r>
              <a:rPr lang="en-US" kern="0" dirty="0">
                <a:solidFill>
                  <a:schemeClr val="tx2"/>
                </a:solidFill>
                <a:latin typeface="Calibri"/>
              </a:rPr>
              <a:t>RFP Issued </a:t>
            </a:r>
          </a:p>
        </p:txBody>
      </p:sp>
      <p:sp>
        <p:nvSpPr>
          <p:cNvPr id="15" name="Rectangle 14"/>
          <p:cNvSpPr/>
          <p:nvPr/>
        </p:nvSpPr>
        <p:spPr>
          <a:xfrm>
            <a:off x="8460098" y="2248906"/>
            <a:ext cx="1545336" cy="971963"/>
          </a:xfrm>
          <a:prstGeom prst="rect">
            <a:avLst/>
          </a:prstGeom>
          <a:solidFill>
            <a:schemeClr val="bg1">
              <a:lumMod val="85000"/>
            </a:schemeClr>
          </a:solidFill>
          <a:ln w="25400" cap="flat" cmpd="sng" algn="ctr">
            <a:solidFill>
              <a:schemeClr val="bg1">
                <a:lumMod val="50000"/>
              </a:schemeClr>
            </a:solidFill>
            <a:prstDash val="solid"/>
            <a:miter lim="800000"/>
          </a:ln>
          <a:effectLst/>
        </p:spPr>
        <p:txBody>
          <a:bodyPr rtlCol="0" anchor="ctr"/>
          <a:lstStyle/>
          <a:p>
            <a:pPr algn="ctr" defTabSz="457133"/>
            <a:r>
              <a:rPr lang="en-US" kern="0" dirty="0">
                <a:solidFill>
                  <a:schemeClr val="tx2"/>
                </a:solidFill>
                <a:latin typeface="Calibri"/>
              </a:rPr>
              <a:t>Supplier Demo's </a:t>
            </a:r>
          </a:p>
        </p:txBody>
      </p:sp>
      <p:sp>
        <p:nvSpPr>
          <p:cNvPr id="17" name="TextBox 16"/>
          <p:cNvSpPr txBox="1"/>
          <p:nvPr/>
        </p:nvSpPr>
        <p:spPr>
          <a:xfrm>
            <a:off x="1335792" y="3207305"/>
            <a:ext cx="7357418" cy="348962"/>
          </a:xfrm>
          <a:prstGeom prst="rect">
            <a:avLst/>
          </a:prstGeom>
          <a:noFill/>
        </p:spPr>
        <p:txBody>
          <a:bodyPr wrap="square" rtlCol="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F6F6F"/>
                </a:solidFill>
                <a:effectLst/>
                <a:uLnTx/>
                <a:uFillTx/>
              </a:rPr>
              <a:t>Traditional RFP</a:t>
            </a:r>
          </a:p>
        </p:txBody>
      </p:sp>
      <p:sp>
        <p:nvSpPr>
          <p:cNvPr id="18" name="Rectangle 17"/>
          <p:cNvSpPr/>
          <p:nvPr/>
        </p:nvSpPr>
        <p:spPr>
          <a:xfrm>
            <a:off x="1399043" y="3640523"/>
            <a:ext cx="2024862" cy="995962"/>
          </a:xfrm>
          <a:prstGeom prst="rect">
            <a:avLst/>
          </a:prstGeom>
          <a:solidFill>
            <a:srgbClr val="05A2B3"/>
          </a:solidFill>
          <a:ln w="25400" cap="flat" cmpd="sng" algn="ctr">
            <a:solidFill>
              <a:srgbClr val="0C68AC">
                <a:shade val="50000"/>
              </a:srgbClr>
            </a:solidFill>
            <a:prstDash val="solid"/>
            <a:miter lim="800000"/>
          </a:ln>
          <a:effectLst/>
        </p:spPr>
        <p:txBody>
          <a:bodyPr rtlCol="0" anchor="ctr"/>
          <a:lstStyle/>
          <a:p>
            <a:pPr algn="ctr" defTabSz="457133"/>
            <a:r>
              <a:rPr lang="en-US" kern="0" dirty="0">
                <a:solidFill>
                  <a:srgbClr val="FFFFFF"/>
                </a:solidFill>
                <a:latin typeface="Calibri"/>
              </a:rPr>
              <a:t>Process and Requirements Documentation </a:t>
            </a:r>
          </a:p>
        </p:txBody>
      </p:sp>
      <p:sp>
        <p:nvSpPr>
          <p:cNvPr id="19" name="Rectangle 18"/>
          <p:cNvSpPr/>
          <p:nvPr/>
        </p:nvSpPr>
        <p:spPr>
          <a:xfrm>
            <a:off x="3422746" y="3638012"/>
            <a:ext cx="1018719" cy="995962"/>
          </a:xfrm>
          <a:prstGeom prst="rect">
            <a:avLst/>
          </a:prstGeom>
          <a:solidFill>
            <a:srgbClr val="05A2B3"/>
          </a:solidFill>
          <a:ln w="25400" cap="flat" cmpd="sng" algn="ctr">
            <a:solidFill>
              <a:srgbClr val="0C68AC">
                <a:shade val="50000"/>
              </a:srgbClr>
            </a:solidFill>
            <a:prstDash val="solid"/>
            <a:miter lim="800000"/>
          </a:ln>
          <a:effectLst/>
        </p:spPr>
        <p:txBody>
          <a:bodyPr rtlCol="0" anchor="ctr"/>
          <a:lstStyle/>
          <a:p>
            <a:pPr algn="ctr" defTabSz="457133"/>
            <a:r>
              <a:rPr lang="en-US" kern="0" dirty="0">
                <a:solidFill>
                  <a:srgbClr val="FFFFFF"/>
                </a:solidFill>
                <a:latin typeface="Calibri"/>
              </a:rPr>
              <a:t>RFP Issued </a:t>
            </a:r>
          </a:p>
        </p:txBody>
      </p:sp>
      <p:sp>
        <p:nvSpPr>
          <p:cNvPr id="20" name="Rectangle 19"/>
          <p:cNvSpPr/>
          <p:nvPr/>
        </p:nvSpPr>
        <p:spPr>
          <a:xfrm>
            <a:off x="4436335" y="3638010"/>
            <a:ext cx="1458907" cy="995962"/>
          </a:xfrm>
          <a:prstGeom prst="rect">
            <a:avLst/>
          </a:prstGeom>
          <a:solidFill>
            <a:srgbClr val="05A2B3"/>
          </a:solidFill>
          <a:ln w="25400" cap="flat" cmpd="sng" algn="ctr">
            <a:solidFill>
              <a:srgbClr val="0C68AC">
                <a:shade val="50000"/>
              </a:srgbClr>
            </a:solidFill>
            <a:prstDash val="solid"/>
            <a:miter lim="800000"/>
          </a:ln>
          <a:effectLst/>
        </p:spPr>
        <p:txBody>
          <a:bodyPr rtlCol="0" anchor="ctr"/>
          <a:lstStyle/>
          <a:p>
            <a:pPr algn="ctr" defTabSz="457133"/>
            <a:r>
              <a:rPr lang="en-US" kern="0" dirty="0">
                <a:solidFill>
                  <a:srgbClr val="FFFFFF"/>
                </a:solidFill>
                <a:latin typeface="Calibri"/>
              </a:rPr>
              <a:t>Supplier Demo's </a:t>
            </a:r>
          </a:p>
        </p:txBody>
      </p:sp>
      <p:cxnSp>
        <p:nvCxnSpPr>
          <p:cNvPr id="22" name="Straight Connector 21"/>
          <p:cNvCxnSpPr/>
          <p:nvPr/>
        </p:nvCxnSpPr>
        <p:spPr>
          <a:xfrm flipV="1">
            <a:off x="1399043" y="5096745"/>
            <a:ext cx="8791171" cy="25947"/>
          </a:xfrm>
          <a:prstGeom prst="line">
            <a:avLst/>
          </a:prstGeom>
          <a:solidFill>
            <a:srgbClr val="05A2B3"/>
          </a:solidFill>
          <a:ln w="25400" cap="flat" cmpd="sng" algn="ctr">
            <a:solidFill>
              <a:srgbClr val="0C68AC">
                <a:shade val="50000"/>
              </a:srgbClr>
            </a:solidFill>
            <a:prstDash val="solid"/>
            <a:miter lim="800000"/>
          </a:ln>
          <a:effectLst/>
        </p:spPr>
      </p:cxnSp>
      <p:sp>
        <p:nvSpPr>
          <p:cNvPr id="23" name="TextBox 22"/>
          <p:cNvSpPr txBox="1"/>
          <p:nvPr/>
        </p:nvSpPr>
        <p:spPr>
          <a:xfrm rot="20142437">
            <a:off x="1744038" y="5101282"/>
            <a:ext cx="411467" cy="1791110"/>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1</a:t>
            </a:r>
          </a:p>
        </p:txBody>
      </p:sp>
      <p:sp>
        <p:nvSpPr>
          <p:cNvPr id="24" name="TextBox 23"/>
          <p:cNvSpPr txBox="1"/>
          <p:nvPr/>
        </p:nvSpPr>
        <p:spPr>
          <a:xfrm rot="20142437">
            <a:off x="4102216" y="5101282"/>
            <a:ext cx="411467" cy="1791110"/>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3</a:t>
            </a:r>
          </a:p>
        </p:txBody>
      </p:sp>
      <p:sp>
        <p:nvSpPr>
          <p:cNvPr id="25" name="TextBox 24"/>
          <p:cNvSpPr txBox="1"/>
          <p:nvPr/>
        </p:nvSpPr>
        <p:spPr>
          <a:xfrm rot="20142437">
            <a:off x="5281306" y="5099084"/>
            <a:ext cx="411467" cy="1840758"/>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4</a:t>
            </a:r>
          </a:p>
        </p:txBody>
      </p:sp>
      <p:sp>
        <p:nvSpPr>
          <p:cNvPr id="26" name="TextBox 25"/>
          <p:cNvSpPr txBox="1"/>
          <p:nvPr/>
        </p:nvSpPr>
        <p:spPr>
          <a:xfrm rot="20142437">
            <a:off x="6460395" y="5094966"/>
            <a:ext cx="411467" cy="1933794"/>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5</a:t>
            </a:r>
          </a:p>
        </p:txBody>
      </p:sp>
      <p:sp>
        <p:nvSpPr>
          <p:cNvPr id="27" name="TextBox 26"/>
          <p:cNvSpPr txBox="1"/>
          <p:nvPr/>
        </p:nvSpPr>
        <p:spPr>
          <a:xfrm rot="20142437">
            <a:off x="7639484" y="5096466"/>
            <a:ext cx="411467" cy="1899903"/>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6</a:t>
            </a:r>
          </a:p>
        </p:txBody>
      </p:sp>
      <p:sp>
        <p:nvSpPr>
          <p:cNvPr id="28" name="TextBox 27"/>
          <p:cNvSpPr txBox="1"/>
          <p:nvPr/>
        </p:nvSpPr>
        <p:spPr>
          <a:xfrm rot="20142437">
            <a:off x="8818573" y="5094966"/>
            <a:ext cx="411467" cy="1933794"/>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7</a:t>
            </a:r>
          </a:p>
        </p:txBody>
      </p:sp>
      <p:sp>
        <p:nvSpPr>
          <p:cNvPr id="29" name="TextBox 28"/>
          <p:cNvSpPr txBox="1"/>
          <p:nvPr/>
        </p:nvSpPr>
        <p:spPr>
          <a:xfrm rot="20142437">
            <a:off x="9997665" y="5094966"/>
            <a:ext cx="411467" cy="1933794"/>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8</a:t>
            </a:r>
          </a:p>
        </p:txBody>
      </p:sp>
      <p:sp>
        <p:nvSpPr>
          <p:cNvPr id="30" name="TextBox 29"/>
          <p:cNvSpPr txBox="1"/>
          <p:nvPr/>
        </p:nvSpPr>
        <p:spPr>
          <a:xfrm>
            <a:off x="1340957" y="4667001"/>
            <a:ext cx="6351104" cy="400110"/>
          </a:xfrm>
          <a:prstGeom prst="rect">
            <a:avLst/>
          </a:prstGeom>
          <a:noFill/>
        </p:spPr>
        <p:txBody>
          <a:bodyPr wrap="square" rtlCol="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E17A09"/>
                </a:solidFill>
                <a:effectLst/>
                <a:uLnTx/>
                <a:uFillTx/>
              </a:rPr>
              <a:t>Financial System RFP  - Bake Off Method </a:t>
            </a:r>
          </a:p>
        </p:txBody>
      </p:sp>
      <p:sp>
        <p:nvSpPr>
          <p:cNvPr id="31" name="TextBox 30"/>
          <p:cNvSpPr txBox="1"/>
          <p:nvPr/>
        </p:nvSpPr>
        <p:spPr>
          <a:xfrm rot="20142437">
            <a:off x="2923127" y="5101282"/>
            <a:ext cx="411467" cy="1791110"/>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2</a:t>
            </a:r>
          </a:p>
        </p:txBody>
      </p:sp>
      <p:sp>
        <p:nvSpPr>
          <p:cNvPr id="55" name="TextBox 54"/>
          <p:cNvSpPr txBox="1"/>
          <p:nvPr/>
        </p:nvSpPr>
        <p:spPr>
          <a:xfrm>
            <a:off x="7553994" y="3981556"/>
            <a:ext cx="1045433" cy="246221"/>
          </a:xfrm>
          <a:prstGeom prst="rect">
            <a:avLst/>
          </a:prstGeom>
          <a:noFill/>
        </p:spPr>
        <p:txBody>
          <a:bodyPr wrap="square" rtlCol="0">
            <a:spAutoFit/>
          </a:bodyPr>
          <a:lstStyle/>
          <a:p>
            <a:r>
              <a:rPr lang="en-US" sz="1000" b="1" dirty="0">
                <a:solidFill>
                  <a:srgbClr val="005374"/>
                </a:solidFill>
              </a:rPr>
              <a:t> </a:t>
            </a:r>
          </a:p>
        </p:txBody>
      </p:sp>
      <p:grpSp>
        <p:nvGrpSpPr>
          <p:cNvPr id="3" name="Group 2"/>
          <p:cNvGrpSpPr/>
          <p:nvPr/>
        </p:nvGrpSpPr>
        <p:grpSpPr>
          <a:xfrm>
            <a:off x="6177309" y="3586792"/>
            <a:ext cx="977637" cy="1163818"/>
            <a:chOff x="7642102" y="3407904"/>
            <a:chExt cx="1133687" cy="1591248"/>
          </a:xfrm>
        </p:grpSpPr>
        <p:pic>
          <p:nvPicPr>
            <p:cNvPr id="2" name="Picture 1" descr="&lt;strong&gt;Clipart&lt;/strong&gt; - Award &lt;strong&gt;Ribbon&lt;/strong&gt;"/>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42102" y="3407904"/>
              <a:ext cx="869219" cy="1591248"/>
            </a:xfrm>
            <a:prstGeom prst="rect">
              <a:avLst/>
            </a:prstGeom>
          </p:spPr>
        </p:pic>
        <p:sp>
          <p:nvSpPr>
            <p:cNvPr id="33" name="TextBox 32"/>
            <p:cNvSpPr txBox="1"/>
            <p:nvPr/>
          </p:nvSpPr>
          <p:spPr>
            <a:xfrm>
              <a:off x="7730356" y="3678845"/>
              <a:ext cx="1045433" cy="336649"/>
            </a:xfrm>
            <a:prstGeom prst="rect">
              <a:avLst/>
            </a:prstGeom>
            <a:noFill/>
          </p:spPr>
          <p:txBody>
            <a:bodyPr wrap="square" rtlCol="0">
              <a:spAutoFit/>
            </a:bodyPr>
            <a:lstStyle/>
            <a:p>
              <a:r>
                <a:rPr lang="en-US" sz="1000" b="1" dirty="0">
                  <a:solidFill>
                    <a:srgbClr val="005374"/>
                  </a:solidFill>
                </a:rPr>
                <a:t>AWARD</a:t>
              </a:r>
              <a:r>
                <a:rPr lang="en-US" sz="1000" b="1" dirty="0">
                  <a:solidFill>
                    <a:srgbClr val="F9963A"/>
                  </a:solidFill>
                </a:rPr>
                <a:t> </a:t>
              </a:r>
            </a:p>
          </p:txBody>
        </p:sp>
      </p:grpSp>
      <p:grpSp>
        <p:nvGrpSpPr>
          <p:cNvPr id="34" name="Group 33"/>
          <p:cNvGrpSpPr/>
          <p:nvPr/>
        </p:nvGrpSpPr>
        <p:grpSpPr>
          <a:xfrm>
            <a:off x="10233953" y="2149436"/>
            <a:ext cx="977637" cy="1163818"/>
            <a:chOff x="7642102" y="3407904"/>
            <a:chExt cx="1133687" cy="1591248"/>
          </a:xfrm>
        </p:grpSpPr>
        <p:pic>
          <p:nvPicPr>
            <p:cNvPr id="35" name="Picture 34" descr="&lt;strong&gt;Clipart&lt;/strong&gt; - Award &lt;strong&gt;Ribbon&lt;/strong&gt;"/>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642102" y="3407904"/>
              <a:ext cx="869219" cy="1591248"/>
            </a:xfrm>
            <a:prstGeom prst="rect">
              <a:avLst/>
            </a:prstGeom>
          </p:spPr>
        </p:pic>
        <p:sp>
          <p:nvSpPr>
            <p:cNvPr id="36" name="TextBox 35"/>
            <p:cNvSpPr txBox="1"/>
            <p:nvPr/>
          </p:nvSpPr>
          <p:spPr>
            <a:xfrm>
              <a:off x="7730356" y="3693384"/>
              <a:ext cx="1045433" cy="246221"/>
            </a:xfrm>
            <a:prstGeom prst="rect">
              <a:avLst/>
            </a:prstGeom>
            <a:noFill/>
          </p:spPr>
          <p:txBody>
            <a:bodyPr wrap="square" rtlCol="0">
              <a:spAutoFit/>
            </a:bodyPr>
            <a:lstStyle/>
            <a:p>
              <a:r>
                <a:rPr lang="en-US" sz="1000" b="1" dirty="0">
                  <a:solidFill>
                    <a:srgbClr val="005374"/>
                  </a:solidFill>
                </a:rPr>
                <a:t>AWARD </a:t>
              </a:r>
            </a:p>
          </p:txBody>
        </p:sp>
      </p:grpSp>
    </p:spTree>
    <p:extLst>
      <p:ext uri="{BB962C8B-B14F-4D97-AF65-F5344CB8AC3E}">
        <p14:creationId xmlns:p14="http://schemas.microsoft.com/office/powerpoint/2010/main" val="399646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19</a:t>
            </a:fld>
            <a:endParaRPr lang="en-US" dirty="0"/>
          </a:p>
        </p:txBody>
      </p:sp>
      <p:sp>
        <p:nvSpPr>
          <p:cNvPr id="5" name="Title 1"/>
          <p:cNvSpPr txBox="1">
            <a:spLocks/>
          </p:cNvSpPr>
          <p:nvPr/>
        </p:nvSpPr>
        <p:spPr>
          <a:xfrm>
            <a:off x="3899272" y="1243463"/>
            <a:ext cx="4393456"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600" b="1" dirty="0">
                <a:solidFill>
                  <a:srgbClr val="005374"/>
                </a:solidFill>
                <a:latin typeface="+mn-lt"/>
              </a:rPr>
              <a:t>PROGRESS AND NEXT STEPS</a:t>
            </a:r>
          </a:p>
        </p:txBody>
      </p:sp>
      <p:grpSp>
        <p:nvGrpSpPr>
          <p:cNvPr id="6" name="Group 5"/>
          <p:cNvGrpSpPr/>
          <p:nvPr/>
        </p:nvGrpSpPr>
        <p:grpSpPr>
          <a:xfrm>
            <a:off x="0" y="208437"/>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22" name="Group 21"/>
          <p:cNvGrpSpPr/>
          <p:nvPr/>
        </p:nvGrpSpPr>
        <p:grpSpPr>
          <a:xfrm>
            <a:off x="834782" y="2106402"/>
            <a:ext cx="10522437" cy="3526985"/>
            <a:chOff x="3864632" y="1870370"/>
            <a:chExt cx="8799871" cy="2781443"/>
          </a:xfrm>
        </p:grpSpPr>
        <p:graphicFrame>
          <p:nvGraphicFramePr>
            <p:cNvPr id="2" name="Diagram 1"/>
            <p:cNvGraphicFramePr/>
            <p:nvPr>
              <p:extLst>
                <p:ext uri="{D42A27DB-BD31-4B8C-83A1-F6EECF244321}">
                  <p14:modId xmlns:p14="http://schemas.microsoft.com/office/powerpoint/2010/main" val="3608400119"/>
                </p:ext>
              </p:extLst>
            </p:nvPr>
          </p:nvGraphicFramePr>
          <p:xfrm>
            <a:off x="3864632" y="1870370"/>
            <a:ext cx="8799871" cy="265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6489818" y="2422371"/>
              <a:ext cx="0" cy="1598375"/>
            </a:xfrm>
            <a:prstGeom prst="line">
              <a:avLst/>
            </a:prstGeom>
            <a:ln w="31750">
              <a:solidFill>
                <a:srgbClr val="585958"/>
              </a:solidFill>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6489819" y="4020746"/>
              <a:ext cx="2772511" cy="631067"/>
            </a:xfrm>
            <a:prstGeom prst="rect">
              <a:avLst/>
            </a:prstGeom>
            <a:noFill/>
            <a:ln w="15875">
              <a:solidFill>
                <a:srgbClr val="6F6F6F"/>
              </a:solidFill>
              <a:prstDash val="sysDot"/>
            </a:ln>
          </p:spPr>
          <p:txBody>
            <a:bodyPr wrap="square" rtlCol="0">
              <a:spAutoFit/>
            </a:bodyPr>
            <a:lstStyle/>
            <a:p>
              <a:pPr lvl="0" defTabSz="457133">
                <a:defRPr/>
              </a:pPr>
              <a:r>
                <a:rPr lang="en-US" sz="2000" b="1" dirty="0">
                  <a:solidFill>
                    <a:srgbClr val="005374"/>
                  </a:solidFill>
                </a:rPr>
                <a:t> FIS Is Here!</a:t>
              </a:r>
            </a:p>
            <a:p>
              <a:r>
                <a:rPr lang="en-US" sz="1300" dirty="0">
                  <a:solidFill>
                    <a:srgbClr val="585958"/>
                  </a:solidFill>
                </a:rPr>
                <a:t>  Vendor negotiations are complete </a:t>
              </a:r>
            </a:p>
            <a:p>
              <a:r>
                <a:rPr lang="en-US" sz="1300" dirty="0">
                  <a:solidFill>
                    <a:srgbClr val="585958"/>
                  </a:solidFill>
                </a:rPr>
                <a:t>  and Conference Room Pilots are underway! </a:t>
              </a:r>
            </a:p>
          </p:txBody>
        </p:sp>
      </p:grpSp>
    </p:spTree>
    <p:extLst>
      <p:ext uri="{BB962C8B-B14F-4D97-AF65-F5344CB8AC3E}">
        <p14:creationId xmlns:p14="http://schemas.microsoft.com/office/powerpoint/2010/main" val="269641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6580359" y="3363144"/>
            <a:ext cx="3225057" cy="1574616"/>
          </a:xfrm>
          <a:prstGeom prst="triangle">
            <a:avLst/>
          </a:prstGeom>
          <a:noFill/>
          <a:ln>
            <a:solidFill>
              <a:srgbClr val="E17A09">
                <a:alpha val="74902"/>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2</a:t>
            </a:fld>
            <a:endParaRPr lang="en-US" dirty="0"/>
          </a:p>
        </p:txBody>
      </p:sp>
      <p:sp>
        <p:nvSpPr>
          <p:cNvPr id="7" name="Rectangle 6"/>
          <p:cNvSpPr/>
          <p:nvPr/>
        </p:nvSpPr>
        <p:spPr>
          <a:xfrm>
            <a:off x="1123100" y="2039514"/>
            <a:ext cx="4364095" cy="3785652"/>
          </a:xfrm>
          <a:prstGeom prst="rect">
            <a:avLst/>
          </a:prstGeom>
        </p:spPr>
        <p:txBody>
          <a:bodyPr wrap="square">
            <a:spAutoFit/>
          </a:bodyPr>
          <a:lstStyle/>
          <a:p>
            <a:r>
              <a:rPr lang="en-US" sz="2200" b="1" dirty="0">
                <a:solidFill>
                  <a:srgbClr val="05B1C3"/>
                </a:solidFill>
              </a:rPr>
              <a:t>ESR Program: </a:t>
            </a:r>
            <a:r>
              <a:rPr lang="en-US" dirty="0">
                <a:solidFill>
                  <a:srgbClr val="005374"/>
                </a:solidFill>
              </a:rPr>
              <a:t>The </a:t>
            </a:r>
            <a:r>
              <a:rPr lang="en-US" b="1" dirty="0">
                <a:solidFill>
                  <a:srgbClr val="005374"/>
                </a:solidFill>
              </a:rPr>
              <a:t>Enterprise Systems Renewal (ESR</a:t>
            </a:r>
            <a:r>
              <a:rPr lang="en-US" dirty="0">
                <a:solidFill>
                  <a:srgbClr val="005374"/>
                </a:solidFill>
              </a:rPr>
              <a:t>) program is a multi-year initiative that will reshape the way UC San Diego does business. With input from subject matter experts from central offices and academic departments across campus, the program’s focus is optimization of core business and administrative practices as well as delivery of </a:t>
            </a:r>
            <a:r>
              <a:rPr lang="en-US" b="1" dirty="0">
                <a:solidFill>
                  <a:srgbClr val="005374"/>
                </a:solidFill>
              </a:rPr>
              <a:t>new systems </a:t>
            </a:r>
            <a:r>
              <a:rPr lang="en-US" dirty="0">
                <a:solidFill>
                  <a:srgbClr val="005374"/>
                </a:solidFill>
              </a:rPr>
              <a:t>that will effectively meet the needs of our growing university.</a:t>
            </a:r>
          </a:p>
          <a:p>
            <a:endParaRPr lang="en-US" sz="1700" dirty="0">
              <a:solidFill>
                <a:srgbClr val="005374"/>
              </a:solidFill>
            </a:endParaRPr>
          </a:p>
          <a:p>
            <a:endParaRPr lang="en-US" sz="2100" dirty="0">
              <a:solidFill>
                <a:srgbClr val="005374"/>
              </a:solidFill>
            </a:endParaRPr>
          </a:p>
        </p:txBody>
      </p:sp>
      <p:grpSp>
        <p:nvGrpSpPr>
          <p:cNvPr id="11" name="Group 10"/>
          <p:cNvGrpSpPr/>
          <p:nvPr/>
        </p:nvGrpSpPr>
        <p:grpSpPr>
          <a:xfrm>
            <a:off x="-14992" y="60040"/>
            <a:ext cx="7306123" cy="924251"/>
            <a:chOff x="0" y="970730"/>
            <a:chExt cx="6744929" cy="846386"/>
          </a:xfrm>
        </p:grpSpPr>
        <p:sp>
          <p:nvSpPr>
            <p:cNvPr id="12" name="Rectangle 11"/>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TextBox 12"/>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4" name="TextBox 13"/>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2" name="Group 1"/>
          <p:cNvGrpSpPr/>
          <p:nvPr/>
        </p:nvGrpSpPr>
        <p:grpSpPr>
          <a:xfrm>
            <a:off x="6071130" y="1879739"/>
            <a:ext cx="6029729" cy="3374981"/>
            <a:chOff x="6081763" y="1847376"/>
            <a:chExt cx="6029729" cy="3374981"/>
          </a:xfrm>
        </p:grpSpPr>
        <p:grpSp>
          <p:nvGrpSpPr>
            <p:cNvPr id="64" name="Group 63"/>
            <p:cNvGrpSpPr/>
            <p:nvPr/>
          </p:nvGrpSpPr>
          <p:grpSpPr>
            <a:xfrm>
              <a:off x="6081763" y="1847376"/>
              <a:ext cx="4184749" cy="3374981"/>
              <a:chOff x="6681725" y="1906870"/>
              <a:chExt cx="4184749" cy="3374981"/>
            </a:xfrm>
          </p:grpSpPr>
          <p:cxnSp>
            <p:nvCxnSpPr>
              <p:cNvPr id="17" name="Straight Connector 16"/>
              <p:cNvCxnSpPr/>
              <p:nvPr/>
            </p:nvCxnSpPr>
            <p:spPr>
              <a:xfrm flipV="1">
                <a:off x="8812753" y="2358289"/>
                <a:ext cx="0" cy="874722"/>
              </a:xfrm>
              <a:prstGeom prst="line">
                <a:avLst/>
              </a:prstGeom>
              <a:ln w="12700">
                <a:solidFill>
                  <a:srgbClr val="E17A09">
                    <a:alpha val="74902"/>
                  </a:srgbClr>
                </a:solidFill>
                <a:prstDash val="sysDash"/>
                <a:headEnd w="lg" len="lg"/>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8021531" y="2959388"/>
                <a:ext cx="1587999" cy="430887"/>
              </a:xfrm>
              <a:prstGeom prst="roundRect">
                <a:avLst/>
              </a:prstGeom>
              <a:solidFill>
                <a:srgbClr val="FC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8355553" y="3905741"/>
                <a:ext cx="914400"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19" name="Rounded Rectangle 18"/>
              <p:cNvSpPr/>
              <p:nvPr/>
            </p:nvSpPr>
            <p:spPr>
              <a:xfrm>
                <a:off x="7874527" y="4641771"/>
                <a:ext cx="914396"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50000"/>
                      </a:schemeClr>
                    </a:solidFill>
                  </a:ln>
                  <a:solidFill>
                    <a:schemeClr val="bg1"/>
                  </a:solidFill>
                </a:endParaRPr>
              </a:p>
            </p:txBody>
          </p:sp>
          <p:sp>
            <p:nvSpPr>
              <p:cNvPr id="20" name="Rounded Rectangle 19"/>
              <p:cNvSpPr/>
              <p:nvPr/>
            </p:nvSpPr>
            <p:spPr>
              <a:xfrm>
                <a:off x="6761074" y="4641771"/>
                <a:ext cx="1054651"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8847725" y="4641771"/>
                <a:ext cx="914396"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9820923" y="4641771"/>
                <a:ext cx="914396"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p:cNvSpPr/>
              <p:nvPr/>
            </p:nvSpPr>
            <p:spPr>
              <a:xfrm>
                <a:off x="8029973" y="2967307"/>
                <a:ext cx="1558632" cy="400110"/>
              </a:xfrm>
              <a:prstGeom prst="rect">
                <a:avLst/>
              </a:prstGeom>
            </p:spPr>
            <p:txBody>
              <a:bodyPr wrap="none">
                <a:spAutoFit/>
              </a:bodyPr>
              <a:lstStyle/>
              <a:p>
                <a:pPr lvl="0"/>
                <a:r>
                  <a:rPr lang="en-US" sz="2000" dirty="0">
                    <a:solidFill>
                      <a:schemeClr val="bg1"/>
                    </a:solidFill>
                    <a:latin typeface="Franklin Gothic Book" panose="020B0503020102020204" pitchFamily="34" charset="0"/>
                  </a:rPr>
                  <a:t>ESR Projects</a:t>
                </a:r>
              </a:p>
            </p:txBody>
          </p:sp>
          <p:sp>
            <p:nvSpPr>
              <p:cNvPr id="26" name="Rounded Rectangle 25"/>
              <p:cNvSpPr/>
              <p:nvPr/>
            </p:nvSpPr>
            <p:spPr>
              <a:xfrm>
                <a:off x="9328753" y="3912194"/>
                <a:ext cx="914400"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7" name="Rounded Rectangle 26"/>
              <p:cNvSpPr/>
              <p:nvPr/>
            </p:nvSpPr>
            <p:spPr>
              <a:xfrm>
                <a:off x="7398385" y="3902852"/>
                <a:ext cx="914396" cy="640080"/>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p:cNvSpPr txBox="1"/>
              <p:nvPr/>
            </p:nvSpPr>
            <p:spPr>
              <a:xfrm>
                <a:off x="8310236" y="3922613"/>
                <a:ext cx="988376" cy="600164"/>
              </a:xfrm>
              <a:prstGeom prst="rect">
                <a:avLst/>
              </a:prstGeom>
              <a:noFill/>
            </p:spPr>
            <p:txBody>
              <a:bodyPr wrap="square" rtlCol="0">
                <a:spAutoFit/>
              </a:bodyPr>
              <a:lstStyle/>
              <a:p>
                <a:pPr algn="ctr"/>
                <a:r>
                  <a:rPr lang="en-US" sz="1100" dirty="0">
                    <a:solidFill>
                      <a:schemeClr val="bg1"/>
                    </a:solidFill>
                  </a:rPr>
                  <a:t>Facilities Information Management</a:t>
                </a:r>
              </a:p>
            </p:txBody>
          </p:sp>
          <p:sp>
            <p:nvSpPr>
              <p:cNvPr id="33" name="TextBox 32"/>
              <p:cNvSpPr txBox="1"/>
              <p:nvPr/>
            </p:nvSpPr>
            <p:spPr>
              <a:xfrm>
                <a:off x="6681725" y="4669428"/>
                <a:ext cx="1227368" cy="600164"/>
              </a:xfrm>
              <a:prstGeom prst="rect">
                <a:avLst/>
              </a:prstGeom>
              <a:noFill/>
            </p:spPr>
            <p:txBody>
              <a:bodyPr wrap="square" rtlCol="0">
                <a:spAutoFit/>
              </a:bodyPr>
              <a:lstStyle/>
              <a:p>
                <a:pPr algn="ctr"/>
                <a:r>
                  <a:rPr lang="en-US" sz="1100" dirty="0">
                    <a:solidFill>
                      <a:schemeClr val="bg1"/>
                    </a:solidFill>
                  </a:rPr>
                  <a:t>Human </a:t>
                </a:r>
              </a:p>
              <a:p>
                <a:pPr algn="ctr"/>
                <a:r>
                  <a:rPr lang="en-US" sz="1100" dirty="0">
                    <a:solidFill>
                      <a:schemeClr val="bg1"/>
                    </a:solidFill>
                  </a:rPr>
                  <a:t>Resources  </a:t>
                </a:r>
              </a:p>
              <a:p>
                <a:pPr algn="ctr"/>
                <a:r>
                  <a:rPr lang="en-US" sz="1100" dirty="0">
                    <a:solidFill>
                      <a:schemeClr val="bg1"/>
                    </a:solidFill>
                  </a:rPr>
                  <a:t>and Payroll</a:t>
                </a:r>
              </a:p>
            </p:txBody>
          </p:sp>
          <p:sp>
            <p:nvSpPr>
              <p:cNvPr id="34" name="TextBox 33"/>
              <p:cNvSpPr txBox="1"/>
              <p:nvPr/>
            </p:nvSpPr>
            <p:spPr>
              <a:xfrm>
                <a:off x="9644318" y="4669428"/>
                <a:ext cx="1221940" cy="600164"/>
              </a:xfrm>
              <a:prstGeom prst="rect">
                <a:avLst/>
              </a:prstGeom>
              <a:noFill/>
            </p:spPr>
            <p:txBody>
              <a:bodyPr wrap="square" rtlCol="0">
                <a:spAutoFit/>
              </a:bodyPr>
              <a:lstStyle/>
              <a:p>
                <a:pPr algn="ctr"/>
                <a:r>
                  <a:rPr lang="en-US" sz="1100" dirty="0">
                    <a:solidFill>
                      <a:schemeClr val="bg1"/>
                    </a:solidFill>
                  </a:rPr>
                  <a:t>Student </a:t>
                </a:r>
              </a:p>
              <a:p>
                <a:pPr algn="ctr"/>
                <a:r>
                  <a:rPr lang="en-US" sz="1100" dirty="0">
                    <a:solidFill>
                      <a:schemeClr val="bg1"/>
                    </a:solidFill>
                  </a:rPr>
                  <a:t>and Faculty Information</a:t>
                </a:r>
              </a:p>
            </p:txBody>
          </p:sp>
          <p:sp>
            <p:nvSpPr>
              <p:cNvPr id="36" name="TextBox 35"/>
              <p:cNvSpPr txBox="1"/>
              <p:nvPr/>
            </p:nvSpPr>
            <p:spPr>
              <a:xfrm>
                <a:off x="8696338" y="4754067"/>
                <a:ext cx="1221940" cy="430887"/>
              </a:xfrm>
              <a:prstGeom prst="rect">
                <a:avLst/>
              </a:prstGeom>
              <a:noFill/>
            </p:spPr>
            <p:txBody>
              <a:bodyPr wrap="square" rtlCol="0">
                <a:spAutoFit/>
              </a:bodyPr>
              <a:lstStyle/>
              <a:p>
                <a:pPr algn="ctr"/>
                <a:r>
                  <a:rPr lang="en-US" sz="1100" dirty="0">
                    <a:solidFill>
                      <a:schemeClr val="bg1"/>
                    </a:solidFill>
                  </a:rPr>
                  <a:t>Technology      Infrastructure</a:t>
                </a:r>
              </a:p>
            </p:txBody>
          </p:sp>
          <p:sp>
            <p:nvSpPr>
              <p:cNvPr id="37" name="TextBox 36"/>
              <p:cNvSpPr txBox="1"/>
              <p:nvPr/>
            </p:nvSpPr>
            <p:spPr>
              <a:xfrm>
                <a:off x="9250736" y="4007252"/>
                <a:ext cx="1070434" cy="430887"/>
              </a:xfrm>
              <a:prstGeom prst="rect">
                <a:avLst/>
              </a:prstGeom>
              <a:noFill/>
            </p:spPr>
            <p:txBody>
              <a:bodyPr wrap="square" rtlCol="0">
                <a:spAutoFit/>
              </a:bodyPr>
              <a:lstStyle/>
              <a:p>
                <a:pPr algn="ctr"/>
                <a:r>
                  <a:rPr lang="en-US" sz="1100" dirty="0">
                    <a:solidFill>
                      <a:schemeClr val="bg1"/>
                    </a:solidFill>
                  </a:rPr>
                  <a:t>Research Administration</a:t>
                </a:r>
              </a:p>
            </p:txBody>
          </p:sp>
          <p:sp>
            <p:nvSpPr>
              <p:cNvPr id="45" name="TextBox 44"/>
              <p:cNvSpPr txBox="1"/>
              <p:nvPr/>
            </p:nvSpPr>
            <p:spPr>
              <a:xfrm>
                <a:off x="7863860" y="4754067"/>
                <a:ext cx="914396" cy="430887"/>
              </a:xfrm>
              <a:prstGeom prst="rect">
                <a:avLst/>
              </a:prstGeom>
              <a:noFill/>
            </p:spPr>
            <p:txBody>
              <a:bodyPr wrap="square" rtlCol="0">
                <a:spAutoFit/>
              </a:bodyPr>
              <a:lstStyle/>
              <a:p>
                <a:pPr algn="ctr"/>
                <a:r>
                  <a:rPr lang="en-US" sz="1100" dirty="0">
                    <a:solidFill>
                      <a:schemeClr val="bg1"/>
                    </a:solidFill>
                  </a:rPr>
                  <a:t> Data and Analytics</a:t>
                </a:r>
              </a:p>
            </p:txBody>
          </p:sp>
          <p:sp>
            <p:nvSpPr>
              <p:cNvPr id="47" name="TextBox 46"/>
              <p:cNvSpPr txBox="1"/>
              <p:nvPr/>
            </p:nvSpPr>
            <p:spPr>
              <a:xfrm>
                <a:off x="7394405" y="3922613"/>
                <a:ext cx="924976" cy="600164"/>
              </a:xfrm>
              <a:prstGeom prst="rect">
                <a:avLst/>
              </a:prstGeom>
              <a:noFill/>
            </p:spPr>
            <p:txBody>
              <a:bodyPr wrap="square" rtlCol="0">
                <a:spAutoFit/>
              </a:bodyPr>
              <a:lstStyle/>
              <a:p>
                <a:pPr algn="ctr"/>
                <a:r>
                  <a:rPr lang="en-US" sz="1100" dirty="0">
                    <a:solidFill>
                      <a:schemeClr val="bg1"/>
                    </a:solidFill>
                  </a:rPr>
                  <a:t>Financial Information Systems</a:t>
                </a:r>
              </a:p>
            </p:txBody>
          </p:sp>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9973" t="984" r="3794" b="3397"/>
              <a:stretch/>
            </p:blipFill>
            <p:spPr>
              <a:xfrm>
                <a:off x="6690039" y="1906870"/>
                <a:ext cx="4176435" cy="453559"/>
              </a:xfrm>
              <a:prstGeom prst="rect">
                <a:avLst/>
              </a:prstGeom>
            </p:spPr>
          </p:pic>
        </p:grpSp>
        <p:sp>
          <p:nvSpPr>
            <p:cNvPr id="28" name="Rectangle 27"/>
            <p:cNvSpPr/>
            <p:nvPr/>
          </p:nvSpPr>
          <p:spPr>
            <a:xfrm>
              <a:off x="8967377" y="2764253"/>
              <a:ext cx="3144115" cy="738664"/>
            </a:xfrm>
            <a:prstGeom prst="rect">
              <a:avLst/>
            </a:prstGeom>
          </p:spPr>
          <p:txBody>
            <a:bodyPr wrap="square">
              <a:spAutoFit/>
            </a:bodyPr>
            <a:lstStyle/>
            <a:p>
              <a:pPr marL="171450" indent="-171450">
                <a:buFont typeface="Arial" panose="020B0604020202020204" pitchFamily="34" charset="0"/>
                <a:buChar char="•"/>
              </a:pPr>
              <a:r>
                <a:rPr lang="en-US" sz="1050" i="1" dirty="0">
                  <a:solidFill>
                    <a:srgbClr val="E17A09"/>
                  </a:solidFill>
                </a:rPr>
                <a:t>Document &amp; analyze current business processes.</a:t>
              </a:r>
            </a:p>
            <a:p>
              <a:pPr marL="171450" indent="-171450">
                <a:buFont typeface="Arial" panose="020B0604020202020204" pitchFamily="34" charset="0"/>
                <a:buChar char="•"/>
              </a:pPr>
              <a:r>
                <a:rPr lang="en-US" sz="1050" i="1" dirty="0">
                  <a:solidFill>
                    <a:srgbClr val="E17A09"/>
                  </a:solidFill>
                </a:rPr>
                <a:t>Procure software solutions.</a:t>
              </a:r>
            </a:p>
            <a:p>
              <a:pPr marL="171450" indent="-171450">
                <a:buFont typeface="Arial" panose="020B0604020202020204" pitchFamily="34" charset="0"/>
                <a:buChar char="•"/>
              </a:pPr>
              <a:r>
                <a:rPr lang="en-US" sz="1050" i="1" dirty="0">
                  <a:solidFill>
                    <a:srgbClr val="E17A09"/>
                  </a:solidFill>
                </a:rPr>
                <a:t>Build new systems based on business needs.</a:t>
              </a:r>
            </a:p>
            <a:p>
              <a:pPr marL="171450" indent="-171450">
                <a:buFont typeface="Arial" panose="020B0604020202020204" pitchFamily="34" charset="0"/>
                <a:buChar char="•"/>
              </a:pPr>
              <a:r>
                <a:rPr lang="en-US" sz="1050" i="1" dirty="0">
                  <a:solidFill>
                    <a:srgbClr val="E17A09"/>
                  </a:solidFill>
                </a:rPr>
                <a:t>Implement the systems.</a:t>
              </a:r>
              <a:endParaRPr lang="en-US" sz="1050" dirty="0">
                <a:solidFill>
                  <a:srgbClr val="E17A09"/>
                </a:solidFill>
              </a:endParaRPr>
            </a:p>
          </p:txBody>
        </p:sp>
      </p:grpSp>
    </p:spTree>
    <p:extLst>
      <p:ext uri="{BB962C8B-B14F-4D97-AF65-F5344CB8AC3E}">
        <p14:creationId xmlns:p14="http://schemas.microsoft.com/office/powerpoint/2010/main" val="291905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200839" y="2367890"/>
            <a:ext cx="10637120" cy="24540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1200" b="1" dirty="0">
              <a:solidFill>
                <a:srgbClr val="585958"/>
              </a:solidFill>
              <a:latin typeface="+mn-lt"/>
            </a:endParaRPr>
          </a:p>
        </p:txBody>
      </p:sp>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3" name="Rectangle 2"/>
          <p:cNvSpPr/>
          <p:nvPr/>
        </p:nvSpPr>
        <p:spPr>
          <a:xfrm>
            <a:off x="1738466" y="2851786"/>
            <a:ext cx="8715078" cy="677108"/>
          </a:xfrm>
          <a:prstGeom prst="rect">
            <a:avLst/>
          </a:prstGeom>
        </p:spPr>
        <p:txBody>
          <a:bodyPr wrap="none">
            <a:spAutoFit/>
          </a:bodyPr>
          <a:lstStyle/>
          <a:p>
            <a:pPr algn="ctr"/>
            <a:r>
              <a:rPr lang="en-US" sz="3800" cap="all" dirty="0">
                <a:solidFill>
                  <a:srgbClr val="6F6F6F"/>
                </a:solidFill>
              </a:rPr>
              <a:t>ORGANIZATIONAL Change management</a:t>
            </a:r>
          </a:p>
        </p:txBody>
      </p:sp>
      <p:sp>
        <p:nvSpPr>
          <p:cNvPr id="12" name="Rectangle 11"/>
          <p:cNvSpPr/>
          <p:nvPr/>
        </p:nvSpPr>
        <p:spPr>
          <a:xfrm>
            <a:off x="5009805" y="3356392"/>
            <a:ext cx="2172390" cy="477054"/>
          </a:xfrm>
          <a:prstGeom prst="rect">
            <a:avLst/>
          </a:prstGeom>
        </p:spPr>
        <p:txBody>
          <a:bodyPr wrap="none">
            <a:spAutoFit/>
          </a:bodyPr>
          <a:lstStyle/>
          <a:p>
            <a:pPr algn="ctr"/>
            <a:r>
              <a:rPr lang="en-US" sz="2500" cap="all" dirty="0">
                <a:solidFill>
                  <a:srgbClr val="6C6C6C"/>
                </a:solidFill>
              </a:rPr>
              <a:t>-  FIS project -</a:t>
            </a:r>
          </a:p>
        </p:txBody>
      </p:sp>
    </p:spTree>
    <p:extLst>
      <p:ext uri="{BB962C8B-B14F-4D97-AF65-F5344CB8AC3E}">
        <p14:creationId xmlns:p14="http://schemas.microsoft.com/office/powerpoint/2010/main" val="344250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21</a:t>
            </a:fld>
            <a:endParaRPr lang="en-US" dirty="0"/>
          </a:p>
        </p:txBody>
      </p:sp>
      <p:sp>
        <p:nvSpPr>
          <p:cNvPr id="47" name="Title 1"/>
          <p:cNvSpPr txBox="1">
            <a:spLocks/>
          </p:cNvSpPr>
          <p:nvPr/>
        </p:nvSpPr>
        <p:spPr>
          <a:xfrm>
            <a:off x="2893543" y="1083369"/>
            <a:ext cx="6404914"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 ORGANIZATIONAL CHANGE MANAGEMENT</a:t>
            </a: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54" name="Group 53"/>
          <p:cNvGrpSpPr/>
          <p:nvPr/>
        </p:nvGrpSpPr>
        <p:grpSpPr>
          <a:xfrm>
            <a:off x="1119538" y="1812610"/>
            <a:ext cx="9665837" cy="4145553"/>
            <a:chOff x="1135715" y="1812610"/>
            <a:chExt cx="9665837" cy="4145553"/>
          </a:xfrm>
        </p:grpSpPr>
        <p:sp>
          <p:nvSpPr>
            <p:cNvPr id="55" name="Rectangle 54"/>
            <p:cNvSpPr/>
            <p:nvPr/>
          </p:nvSpPr>
          <p:spPr>
            <a:xfrm>
              <a:off x="1135715" y="1812610"/>
              <a:ext cx="4361688" cy="2200602"/>
            </a:xfrm>
            <a:prstGeom prst="rect">
              <a:avLst/>
            </a:prstGeom>
          </p:spPr>
          <p:txBody>
            <a:bodyPr wrap="square">
              <a:spAutoFit/>
            </a:bodyPr>
            <a:lstStyle/>
            <a:p>
              <a:endParaRPr lang="en-US" sz="1700" b="1" dirty="0">
                <a:solidFill>
                  <a:srgbClr val="005374"/>
                </a:solidFill>
              </a:endParaRPr>
            </a:p>
            <a:p>
              <a:r>
                <a:rPr lang="en-US" sz="1500" b="1" dirty="0">
                  <a:solidFill>
                    <a:srgbClr val="005374"/>
                  </a:solidFill>
                </a:rPr>
                <a:t>Organizational Change Management </a:t>
              </a:r>
              <a:r>
                <a:rPr lang="en-US" sz="1500" dirty="0">
                  <a:solidFill>
                    <a:srgbClr val="005374"/>
                  </a:solidFill>
                </a:rPr>
                <a:t>is the approach to transition an organization, including its people, from their current state to a new state. The ESR program is collaborating with Staff Education &amp; Development (SED) to ensure that each project team is incorporating ADKAR- </a:t>
              </a:r>
              <a:r>
                <a:rPr lang="en-US" sz="1500" b="1" dirty="0">
                  <a:solidFill>
                    <a:srgbClr val="005374"/>
                  </a:solidFill>
                </a:rPr>
                <a:t>Awareness, Desire, Knowledge, Ability, and Reinforcement.</a:t>
              </a:r>
            </a:p>
            <a:p>
              <a:endParaRPr lang="en-US" sz="1500" dirty="0">
                <a:solidFill>
                  <a:srgbClr val="005374"/>
                </a:solidFill>
              </a:endParaRPr>
            </a:p>
          </p:txBody>
        </p:sp>
        <p:grpSp>
          <p:nvGrpSpPr>
            <p:cNvPr id="56" name="Group 55"/>
            <p:cNvGrpSpPr/>
            <p:nvPr/>
          </p:nvGrpSpPr>
          <p:grpSpPr>
            <a:xfrm>
              <a:off x="6229552" y="2099449"/>
              <a:ext cx="4572000" cy="3657600"/>
              <a:chOff x="5552420" y="1589486"/>
              <a:chExt cx="5734050" cy="4027901"/>
            </a:xfrm>
          </p:grpSpPr>
          <p:grpSp>
            <p:nvGrpSpPr>
              <p:cNvPr id="58" name="Group 57"/>
              <p:cNvGrpSpPr/>
              <p:nvPr/>
            </p:nvGrpSpPr>
            <p:grpSpPr>
              <a:xfrm>
                <a:off x="5552420" y="1589486"/>
                <a:ext cx="5734050" cy="736298"/>
                <a:chOff x="3235726" y="4692972"/>
                <a:chExt cx="5679673" cy="736298"/>
              </a:xfrm>
            </p:grpSpPr>
            <p:sp>
              <p:nvSpPr>
                <p:cNvPr id="71" name="Pentagon 16"/>
                <p:cNvSpPr/>
                <p:nvPr/>
              </p:nvSpPr>
              <p:spPr>
                <a:xfrm>
                  <a:off x="6866656" y="4692972"/>
                  <a:ext cx="2048743" cy="736298"/>
                </a:xfrm>
                <a:prstGeom prst="chevron">
                  <a:avLst/>
                </a:prstGeom>
                <a:solidFill>
                  <a:srgbClr val="278D95"/>
                </a:solidFill>
                <a:ln w="38100" cap="flat" cmpd="sng" algn="ctr">
                  <a:noFill/>
                  <a:prstDash val="solid"/>
                  <a:miter lim="800000"/>
                </a:ln>
                <a:effectLst/>
              </p:spPr>
              <p:txBody>
                <a:bodyPr wrap="square" lIns="9144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PHASE 3: </a:t>
                  </a:r>
                  <a:br>
                    <a:rPr kumimoji="0" lang="en-US" sz="1200" b="1" i="0" u="none" strike="noStrike" kern="0" cap="none" spc="0" normalizeH="0" baseline="0" noProof="0" dirty="0">
                      <a:ln>
                        <a:noFill/>
                      </a:ln>
                      <a:solidFill>
                        <a:prstClr val="white"/>
                      </a:solidFill>
                      <a:effectLst/>
                      <a:uLnTx/>
                      <a:uFillTx/>
                      <a:latin typeface="Calibri"/>
                      <a:ea typeface="+mn-ea"/>
                      <a:cs typeface="+mn-cs"/>
                    </a:rPr>
                  </a:br>
                  <a:r>
                    <a:rPr kumimoji="0" lang="en-US" sz="1200" b="1" i="0" u="none" strike="noStrike" kern="0" cap="all" spc="0" normalizeH="0" noProof="0" dirty="0">
                      <a:ln>
                        <a:noFill/>
                      </a:ln>
                      <a:solidFill>
                        <a:prstClr val="white"/>
                      </a:solidFill>
                      <a:effectLst/>
                      <a:uLnTx/>
                      <a:uFillTx/>
                      <a:latin typeface="Calibri"/>
                      <a:ea typeface="+mn-ea"/>
                      <a:cs typeface="+mn-cs"/>
                    </a:rPr>
                    <a:t>Reinforcing </a:t>
                  </a:r>
                  <a:br>
                    <a:rPr kumimoji="0" lang="en-US" sz="1200" b="1" i="0" u="none" strike="noStrike" kern="0" cap="all" spc="0" normalizeH="0" noProof="0" dirty="0">
                      <a:ln>
                        <a:noFill/>
                      </a:ln>
                      <a:solidFill>
                        <a:prstClr val="white"/>
                      </a:solidFill>
                      <a:effectLst/>
                      <a:uLnTx/>
                      <a:uFillTx/>
                      <a:latin typeface="Calibri"/>
                      <a:ea typeface="+mn-ea"/>
                      <a:cs typeface="+mn-cs"/>
                    </a:rPr>
                  </a:br>
                  <a:r>
                    <a:rPr kumimoji="0" lang="en-US" sz="1200" b="1" i="0" u="none" strike="noStrike" kern="0" cap="all" spc="0" normalizeH="0" noProof="0" dirty="0">
                      <a:ln>
                        <a:noFill/>
                      </a:ln>
                      <a:solidFill>
                        <a:prstClr val="white"/>
                      </a:solidFill>
                      <a:effectLst/>
                      <a:uLnTx/>
                      <a:uFillTx/>
                      <a:latin typeface="Calibri"/>
                      <a:ea typeface="+mn-ea"/>
                      <a:cs typeface="+mn-cs"/>
                    </a:rPr>
                    <a:t>Change</a:t>
                  </a:r>
                </a:p>
              </p:txBody>
            </p:sp>
            <p:sp>
              <p:nvSpPr>
                <p:cNvPr id="72" name="Pentagon 17"/>
                <p:cNvSpPr/>
                <p:nvPr/>
              </p:nvSpPr>
              <p:spPr>
                <a:xfrm>
                  <a:off x="5051190" y="4692972"/>
                  <a:ext cx="2048743" cy="736298"/>
                </a:xfrm>
                <a:prstGeom prst="chevron">
                  <a:avLst/>
                </a:prstGeom>
                <a:solidFill>
                  <a:srgbClr val="9AE1E6"/>
                </a:solidFill>
                <a:ln w="38100" cap="flat" cmpd="sng" algn="ctr">
                  <a:noFill/>
                  <a:prstDash val="solid"/>
                  <a:miter lim="800000"/>
                </a:ln>
                <a:effectLst/>
              </p:spPr>
              <p:txBody>
                <a:bodyPr wrap="square" lIns="9144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F3F3F"/>
                      </a:solidFill>
                      <a:effectLst/>
                      <a:uLnTx/>
                      <a:uFillTx/>
                      <a:latin typeface="Calibri"/>
                      <a:ea typeface="+mn-ea"/>
                      <a:cs typeface="+mn-cs"/>
                    </a:rPr>
                    <a:t>PHASE 2: </a:t>
                  </a:r>
                  <a:br>
                    <a:rPr kumimoji="0" lang="en-US" sz="1200" b="1" i="0" u="none" strike="noStrike" kern="0" cap="none" spc="0" normalizeH="0" baseline="0" noProof="0" dirty="0">
                      <a:ln>
                        <a:noFill/>
                      </a:ln>
                      <a:solidFill>
                        <a:prstClr val="black"/>
                      </a:solidFill>
                      <a:effectLst/>
                      <a:uLnTx/>
                      <a:uFillTx/>
                      <a:latin typeface="Calibri"/>
                      <a:ea typeface="+mn-ea"/>
                      <a:cs typeface="+mn-cs"/>
                    </a:rPr>
                  </a:br>
                  <a:r>
                    <a:rPr kumimoji="0" lang="en-US" sz="1200" b="1" i="0" u="none" strike="noStrike" kern="0" cap="all" spc="0" normalizeH="0" noProof="0" dirty="0">
                      <a:ln>
                        <a:noFill/>
                      </a:ln>
                      <a:solidFill>
                        <a:prstClr val="black"/>
                      </a:solidFill>
                      <a:effectLst/>
                      <a:uLnTx/>
                      <a:uFillTx/>
                      <a:latin typeface="Calibri"/>
                      <a:ea typeface="+mn-ea"/>
                      <a:cs typeface="+mn-cs"/>
                    </a:rPr>
                    <a:t>Managing </a:t>
                  </a:r>
                  <a:br>
                    <a:rPr kumimoji="0" lang="en-US" sz="1200" b="1" i="0" u="none" strike="noStrike" kern="0" cap="all" spc="0" normalizeH="0" noProof="0" dirty="0">
                      <a:ln>
                        <a:noFill/>
                      </a:ln>
                      <a:solidFill>
                        <a:prstClr val="black"/>
                      </a:solidFill>
                      <a:effectLst/>
                      <a:uLnTx/>
                      <a:uFillTx/>
                      <a:latin typeface="Calibri"/>
                      <a:ea typeface="+mn-ea"/>
                      <a:cs typeface="+mn-cs"/>
                    </a:rPr>
                  </a:br>
                  <a:r>
                    <a:rPr kumimoji="0" lang="en-US" sz="1200" b="1" i="0" u="none" strike="noStrike" kern="0" cap="all" spc="0" normalizeH="0" noProof="0" dirty="0">
                      <a:ln>
                        <a:noFill/>
                      </a:ln>
                      <a:solidFill>
                        <a:prstClr val="black"/>
                      </a:solidFill>
                      <a:effectLst/>
                      <a:uLnTx/>
                      <a:uFillTx/>
                      <a:latin typeface="Calibri"/>
                      <a:ea typeface="+mn-ea"/>
                      <a:cs typeface="+mn-cs"/>
                    </a:rPr>
                    <a:t>Change</a:t>
                  </a:r>
                </a:p>
              </p:txBody>
            </p:sp>
            <p:sp>
              <p:nvSpPr>
                <p:cNvPr id="73" name="Pentagon 18"/>
                <p:cNvSpPr/>
                <p:nvPr/>
              </p:nvSpPr>
              <p:spPr>
                <a:xfrm>
                  <a:off x="3235726" y="4692972"/>
                  <a:ext cx="2048743" cy="736298"/>
                </a:xfrm>
                <a:prstGeom prst="homePlate">
                  <a:avLst/>
                </a:prstGeom>
                <a:solidFill>
                  <a:srgbClr val="CDCDCD"/>
                </a:solidFill>
                <a:ln w="38100" cap="flat" cmpd="sng" algn="ctr">
                  <a:noFill/>
                  <a:prstDash val="solid"/>
                  <a:miter lim="800000"/>
                </a:ln>
                <a:effectLst/>
              </p:spPr>
              <p:txBody>
                <a:bodyPr wrap="square" lIns="182880" rIns="18288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F3F3F"/>
                      </a:solidFill>
                      <a:effectLst/>
                      <a:uLnTx/>
                      <a:uFillTx/>
                      <a:latin typeface="Calibri"/>
                      <a:ea typeface="+mn-ea"/>
                      <a:cs typeface="+mn-cs"/>
                    </a:rPr>
                    <a:t>PHASE 1: </a:t>
                  </a:r>
                  <a:br>
                    <a:rPr kumimoji="0" lang="en-US" sz="1200" b="1" i="0" u="none" strike="noStrike" kern="0" cap="none" spc="0" normalizeH="0" baseline="0" noProof="0" dirty="0">
                      <a:ln>
                        <a:noFill/>
                      </a:ln>
                      <a:solidFill>
                        <a:prstClr val="black"/>
                      </a:solidFill>
                      <a:effectLst/>
                      <a:uLnTx/>
                      <a:uFillTx/>
                      <a:latin typeface="Calibri"/>
                      <a:ea typeface="+mn-ea"/>
                      <a:cs typeface="+mn-cs"/>
                    </a:rPr>
                  </a:br>
                  <a:r>
                    <a:rPr kumimoji="0" lang="en-US" sz="1200" b="1" i="0" u="none" strike="noStrike" kern="0" cap="all" spc="0" normalizeH="0" noProof="0" dirty="0">
                      <a:ln>
                        <a:noFill/>
                      </a:ln>
                      <a:solidFill>
                        <a:prstClr val="black"/>
                      </a:solidFill>
                      <a:effectLst/>
                      <a:uLnTx/>
                      <a:uFillTx/>
                      <a:latin typeface="Calibri"/>
                      <a:ea typeface="+mn-ea"/>
                      <a:cs typeface="+mn-cs"/>
                    </a:rPr>
                    <a:t>Preparing </a:t>
                  </a:r>
                  <a:br>
                    <a:rPr kumimoji="0" lang="en-US" sz="1200" b="1" i="0" u="none" strike="noStrike" kern="0" cap="all" spc="0" normalizeH="0" noProof="0" dirty="0">
                      <a:ln>
                        <a:noFill/>
                      </a:ln>
                      <a:solidFill>
                        <a:prstClr val="black"/>
                      </a:solidFill>
                      <a:effectLst/>
                      <a:uLnTx/>
                      <a:uFillTx/>
                      <a:latin typeface="Calibri"/>
                      <a:ea typeface="+mn-ea"/>
                      <a:cs typeface="+mn-cs"/>
                    </a:rPr>
                  </a:br>
                  <a:r>
                    <a:rPr kumimoji="0" lang="en-US" sz="1200" b="1" i="0" u="none" strike="noStrike" kern="0" cap="all" spc="0" normalizeH="0" noProof="0" dirty="0">
                      <a:ln>
                        <a:noFill/>
                      </a:ln>
                      <a:solidFill>
                        <a:prstClr val="black"/>
                      </a:solidFill>
                      <a:effectLst/>
                      <a:uLnTx/>
                      <a:uFillTx/>
                      <a:latin typeface="Calibri"/>
                      <a:ea typeface="+mn-ea"/>
                      <a:cs typeface="+mn-cs"/>
                    </a:rPr>
                    <a:t>for Change</a:t>
                  </a:r>
                </a:p>
              </p:txBody>
            </p:sp>
          </p:grpSp>
          <p:grpSp>
            <p:nvGrpSpPr>
              <p:cNvPr id="59" name="Group 58"/>
              <p:cNvGrpSpPr/>
              <p:nvPr/>
            </p:nvGrpSpPr>
            <p:grpSpPr>
              <a:xfrm>
                <a:off x="7379309" y="2441278"/>
                <a:ext cx="1700263" cy="3172889"/>
                <a:chOff x="5014195" y="2462543"/>
                <a:chExt cx="1716575" cy="3172889"/>
              </a:xfrm>
            </p:grpSpPr>
            <p:sp>
              <p:nvSpPr>
                <p:cNvPr id="69" name="Rectangle 68"/>
                <p:cNvSpPr/>
                <p:nvPr/>
              </p:nvSpPr>
              <p:spPr>
                <a:xfrm>
                  <a:off x="5014195" y="2462543"/>
                  <a:ext cx="1716575" cy="2069673"/>
                </a:xfrm>
                <a:prstGeom prst="rect">
                  <a:avLst/>
                </a:prstGeom>
                <a:solidFill>
                  <a:sysClr val="window" lastClr="FFFFFF"/>
                </a:solidFill>
                <a:ln w="12700" cap="flat" cmpd="sng" algn="ctr">
                  <a:solidFill>
                    <a:srgbClr val="8C96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5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Communications Plan</a:t>
                  </a:r>
                </a:p>
                <a:p>
                  <a:pPr marL="0" marR="0" lvl="0" indent="0" algn="ctr" defTabSz="457200" eaLnBrk="1" fontAlgn="auto" latinLnBrk="0" hangingPunct="1">
                    <a:lnSpc>
                      <a:spcPct val="100000"/>
                    </a:lnSpc>
                    <a:spcBef>
                      <a:spcPts val="0"/>
                    </a:spcBef>
                    <a:spcAft>
                      <a:spcPts val="5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Sponsor Roadmap</a:t>
                  </a:r>
                </a:p>
                <a:p>
                  <a:pPr marL="0" marR="0" lvl="0" indent="0" algn="ctr" defTabSz="457200" eaLnBrk="1" fontAlgn="auto" latinLnBrk="0" hangingPunct="1">
                    <a:lnSpc>
                      <a:spcPct val="100000"/>
                    </a:lnSpc>
                    <a:spcBef>
                      <a:spcPts val="0"/>
                    </a:spcBef>
                    <a:spcAft>
                      <a:spcPts val="5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Coaching Plan</a:t>
                  </a:r>
                </a:p>
                <a:p>
                  <a:pPr marL="0" marR="0" lvl="0" indent="0" algn="ctr" defTabSz="457200" eaLnBrk="1" fontAlgn="auto" latinLnBrk="0" hangingPunct="1">
                    <a:lnSpc>
                      <a:spcPct val="100000"/>
                    </a:lnSpc>
                    <a:spcBef>
                      <a:spcPts val="0"/>
                    </a:spcBef>
                    <a:spcAft>
                      <a:spcPts val="5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Training Plan</a:t>
                  </a:r>
                </a:p>
                <a:p>
                  <a:pPr marL="0" marR="0" lvl="0" indent="0" algn="ctr" defTabSz="457200" eaLnBrk="1" fontAlgn="auto" latinLnBrk="0" hangingPunct="1">
                    <a:lnSpc>
                      <a:spcPct val="100000"/>
                    </a:lnSpc>
                    <a:spcBef>
                      <a:spcPts val="0"/>
                    </a:spcBef>
                    <a:spcAft>
                      <a:spcPts val="5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Resistance Mgmt Plan</a:t>
                  </a:r>
                </a:p>
              </p:txBody>
            </p:sp>
            <p:sp>
              <p:nvSpPr>
                <p:cNvPr id="70" name="Rectangle 69"/>
                <p:cNvSpPr/>
                <p:nvPr/>
              </p:nvSpPr>
              <p:spPr>
                <a:xfrm>
                  <a:off x="5014195" y="4668975"/>
                  <a:ext cx="1716575" cy="966457"/>
                </a:xfrm>
                <a:prstGeom prst="rect">
                  <a:avLst/>
                </a:prstGeom>
                <a:solidFill>
                  <a:sysClr val="window" lastClr="FFFFFF"/>
                </a:solidFill>
                <a:ln w="12700" cap="flat" cmpd="sng" algn="ctr">
                  <a:solidFill>
                    <a:srgbClr val="8C96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5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Integration into </a:t>
                  </a:r>
                  <a:br>
                    <a:rPr kumimoji="0" lang="en-US" sz="1200" b="1" i="0" u="none" strike="noStrike" kern="0" cap="none" spc="0" normalizeH="0" baseline="0" noProof="0" dirty="0">
                      <a:ln>
                        <a:noFill/>
                      </a:ln>
                      <a:solidFill>
                        <a:srgbClr val="667070"/>
                      </a:solidFill>
                      <a:effectLst/>
                      <a:uLnTx/>
                      <a:uFillTx/>
                      <a:latin typeface="Calibri"/>
                      <a:ea typeface="+mn-ea"/>
                      <a:cs typeface="+mn-cs"/>
                    </a:rPr>
                  </a:br>
                  <a:r>
                    <a:rPr kumimoji="0" lang="en-US" sz="1200" b="1" i="0" u="none" strike="noStrike" kern="0" cap="none" spc="0" normalizeH="0" baseline="0" noProof="0" dirty="0">
                      <a:ln>
                        <a:noFill/>
                      </a:ln>
                      <a:solidFill>
                        <a:srgbClr val="667070"/>
                      </a:solidFill>
                      <a:effectLst/>
                      <a:uLnTx/>
                      <a:uFillTx/>
                      <a:latin typeface="Calibri"/>
                      <a:ea typeface="+mn-ea"/>
                      <a:cs typeface="+mn-cs"/>
                    </a:rPr>
                    <a:t>Project Management Plan</a:t>
                  </a:r>
                </a:p>
              </p:txBody>
            </p:sp>
          </p:grpSp>
          <p:grpSp>
            <p:nvGrpSpPr>
              <p:cNvPr id="60" name="Group 59"/>
              <p:cNvGrpSpPr/>
              <p:nvPr/>
            </p:nvGrpSpPr>
            <p:grpSpPr>
              <a:xfrm>
                <a:off x="9218111" y="2441278"/>
                <a:ext cx="1701523" cy="3176109"/>
                <a:chOff x="6847040" y="2462543"/>
                <a:chExt cx="1716575" cy="3176109"/>
              </a:xfrm>
            </p:grpSpPr>
            <p:sp>
              <p:nvSpPr>
                <p:cNvPr id="66" name="Rectangle 65"/>
                <p:cNvSpPr/>
                <p:nvPr/>
              </p:nvSpPr>
              <p:spPr>
                <a:xfrm>
                  <a:off x="6847040" y="2462543"/>
                  <a:ext cx="1716575" cy="966457"/>
                </a:xfrm>
                <a:prstGeom prst="rect">
                  <a:avLst/>
                </a:prstGeom>
                <a:solidFill>
                  <a:sysClr val="window" lastClr="FFFFFF"/>
                </a:solidFill>
                <a:ln w="12700" cap="flat" cmpd="sng" algn="ctr">
                  <a:solidFill>
                    <a:srgbClr val="8C96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Adoption, Usage Measurement</a:t>
                  </a:r>
                </a:p>
              </p:txBody>
            </p:sp>
            <p:sp>
              <p:nvSpPr>
                <p:cNvPr id="67" name="Rectangle 66"/>
                <p:cNvSpPr/>
                <p:nvPr/>
              </p:nvSpPr>
              <p:spPr>
                <a:xfrm>
                  <a:off x="6847040" y="3563496"/>
                  <a:ext cx="1716575" cy="966457"/>
                </a:xfrm>
                <a:prstGeom prst="rect">
                  <a:avLst/>
                </a:prstGeom>
                <a:solidFill>
                  <a:sysClr val="window" lastClr="FFFFFF"/>
                </a:solidFill>
                <a:ln w="12700" cap="flat" cmpd="sng" algn="ctr">
                  <a:solidFill>
                    <a:srgbClr val="8C96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4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Sustainment</a:t>
                  </a:r>
                </a:p>
                <a:p>
                  <a:pPr marL="0" marR="0" lvl="0" indent="0" algn="ctr" defTabSz="457200" eaLnBrk="1" fontAlgn="auto" latinLnBrk="0" hangingPunct="1">
                    <a:lnSpc>
                      <a:spcPct val="100000"/>
                    </a:lnSpc>
                    <a:spcBef>
                      <a:spcPts val="0"/>
                    </a:spcBef>
                    <a:spcAft>
                      <a:spcPts val="400"/>
                    </a:spcAft>
                    <a:buClrTx/>
                    <a:buSzTx/>
                    <a:buFontTx/>
                    <a:buNone/>
                    <a:tabLst/>
                    <a:defRPr/>
                  </a:pPr>
                  <a:r>
                    <a:rPr lang="en-US" sz="1200" b="1" kern="0" dirty="0">
                      <a:solidFill>
                        <a:srgbClr val="667070"/>
                      </a:solidFill>
                      <a:latin typeface="Calibri"/>
                    </a:rPr>
                    <a:t>Compliance</a:t>
                  </a:r>
                </a:p>
                <a:p>
                  <a:pPr marL="0" marR="0" lvl="0" indent="0" algn="ctr" defTabSz="457200" eaLnBrk="1" fontAlgn="auto" latinLnBrk="0" hangingPunct="1">
                    <a:lnSpc>
                      <a:spcPct val="100000"/>
                    </a:lnSpc>
                    <a:spcBef>
                      <a:spcPts val="0"/>
                    </a:spcBef>
                    <a:spcAft>
                      <a:spcPts val="4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Corrective Action</a:t>
                  </a:r>
                </a:p>
              </p:txBody>
            </p:sp>
            <p:sp>
              <p:nvSpPr>
                <p:cNvPr id="68" name="Rectangle 67"/>
                <p:cNvSpPr/>
                <p:nvPr/>
              </p:nvSpPr>
              <p:spPr>
                <a:xfrm>
                  <a:off x="6847040" y="4672195"/>
                  <a:ext cx="1716575" cy="966457"/>
                </a:xfrm>
                <a:prstGeom prst="rect">
                  <a:avLst/>
                </a:prstGeom>
                <a:solidFill>
                  <a:sysClr val="window" lastClr="FFFFFF"/>
                </a:solidFill>
                <a:ln w="12700" cap="flat" cmpd="sng" algn="ctr">
                  <a:solidFill>
                    <a:srgbClr val="8C96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4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Recognition </a:t>
                  </a:r>
                </a:p>
                <a:p>
                  <a:pPr marL="0" marR="0" lvl="0" indent="0" algn="ctr" defTabSz="457200" eaLnBrk="1" fontAlgn="auto" latinLnBrk="0" hangingPunct="1">
                    <a:lnSpc>
                      <a:spcPct val="100000"/>
                    </a:lnSpc>
                    <a:spcBef>
                      <a:spcPts val="0"/>
                    </a:spcBef>
                    <a:spcAft>
                      <a:spcPts val="400"/>
                    </a:spcAft>
                    <a:buClrTx/>
                    <a:buSzTx/>
                    <a:buFontTx/>
                    <a:buNone/>
                    <a:tabLst/>
                    <a:defRPr/>
                  </a:pPr>
                  <a:r>
                    <a:rPr lang="en-US" sz="1200" b="1" kern="0" dirty="0">
                      <a:solidFill>
                        <a:srgbClr val="667070"/>
                      </a:solidFill>
                      <a:latin typeface="Calibri"/>
                    </a:rPr>
                    <a:t>Success Celebrations</a:t>
                  </a:r>
                </a:p>
                <a:p>
                  <a:pPr marL="0" marR="0" lvl="0" indent="0" algn="ctr" defTabSz="457200" eaLnBrk="1" fontAlgn="auto" latinLnBrk="0" hangingPunct="1">
                    <a:lnSpc>
                      <a:spcPct val="100000"/>
                    </a:lnSpc>
                    <a:spcBef>
                      <a:spcPts val="0"/>
                    </a:spcBef>
                    <a:spcAft>
                      <a:spcPts val="400"/>
                    </a:spcAft>
                    <a:buClrTx/>
                    <a:buSzTx/>
                    <a:buFontTx/>
                    <a:buNone/>
                    <a:tabLst/>
                    <a:defRPr/>
                  </a:pPr>
                  <a:r>
                    <a:rPr lang="en-US" sz="1200" b="1" kern="0" dirty="0">
                      <a:solidFill>
                        <a:srgbClr val="667070"/>
                      </a:solidFill>
                      <a:latin typeface="Calibri"/>
                    </a:rPr>
                    <a:t>Lessons Learned</a:t>
                  </a:r>
                  <a:endParaRPr kumimoji="0" lang="en-US" sz="1200" b="1" i="0" u="none" strike="noStrike" kern="0" cap="none" spc="0" normalizeH="0" baseline="0" noProof="0" dirty="0">
                    <a:ln>
                      <a:noFill/>
                    </a:ln>
                    <a:solidFill>
                      <a:srgbClr val="667070"/>
                    </a:solidFill>
                    <a:effectLst/>
                    <a:uLnTx/>
                    <a:uFillTx/>
                    <a:latin typeface="Calibri"/>
                  </a:endParaRPr>
                </a:p>
              </p:txBody>
            </p:sp>
          </p:grpSp>
          <p:grpSp>
            <p:nvGrpSpPr>
              <p:cNvPr id="61" name="Group 60">
                <a:extLst>
                  <a:ext uri="{FF2B5EF4-FFF2-40B4-BE49-F238E27FC236}">
                    <a16:creationId xmlns:a16="http://schemas.microsoft.com/office/drawing/2014/main" id="{6430545D-0DE1-4B5E-B54D-5B92A7E67D6F}"/>
                  </a:ext>
                </a:extLst>
              </p:cNvPr>
              <p:cNvGrpSpPr/>
              <p:nvPr/>
            </p:nvGrpSpPr>
            <p:grpSpPr>
              <a:xfrm>
                <a:off x="5557727" y="2441278"/>
                <a:ext cx="1683043" cy="3176109"/>
                <a:chOff x="3181350" y="2462543"/>
                <a:chExt cx="1716575" cy="3176109"/>
              </a:xfrm>
            </p:grpSpPr>
            <p:grpSp>
              <p:nvGrpSpPr>
                <p:cNvPr id="62" name="Group 61"/>
                <p:cNvGrpSpPr/>
                <p:nvPr/>
              </p:nvGrpSpPr>
              <p:grpSpPr>
                <a:xfrm>
                  <a:off x="3181350" y="2462543"/>
                  <a:ext cx="1716575" cy="2069673"/>
                  <a:chOff x="3181350" y="2462543"/>
                  <a:chExt cx="1716575" cy="2069673"/>
                </a:xfrm>
              </p:grpSpPr>
              <p:sp>
                <p:nvSpPr>
                  <p:cNvPr id="64" name="Rectangle 63"/>
                  <p:cNvSpPr/>
                  <p:nvPr/>
                </p:nvSpPr>
                <p:spPr>
                  <a:xfrm>
                    <a:off x="3181350" y="2462543"/>
                    <a:ext cx="1716575" cy="966457"/>
                  </a:xfrm>
                  <a:prstGeom prst="rect">
                    <a:avLst/>
                  </a:prstGeom>
                  <a:solidFill>
                    <a:sysClr val="window" lastClr="FFFFFF"/>
                  </a:solidFill>
                  <a:ln w="12700" cap="flat" cmpd="sng" algn="ctr">
                    <a:solidFill>
                      <a:srgbClr val="7C888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Change Management Strategy</a:t>
                    </a:r>
                  </a:p>
                </p:txBody>
              </p:sp>
              <p:sp>
                <p:nvSpPr>
                  <p:cNvPr id="65" name="Rectangle 64"/>
                  <p:cNvSpPr/>
                  <p:nvPr/>
                </p:nvSpPr>
                <p:spPr>
                  <a:xfrm>
                    <a:off x="3181350" y="3565759"/>
                    <a:ext cx="1716575" cy="966457"/>
                  </a:xfrm>
                  <a:prstGeom prst="rect">
                    <a:avLst/>
                  </a:prstGeom>
                  <a:solidFill>
                    <a:sysClr val="window" lastClr="FFFFFF"/>
                  </a:solidFill>
                  <a:ln w="12700" cap="flat" cmpd="sng" algn="ctr">
                    <a:solidFill>
                      <a:srgbClr val="8C9696"/>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Readiness </a:t>
                    </a:r>
                    <a:br>
                      <a:rPr kumimoji="0" lang="en-US" sz="1200" b="1" i="0" u="none" strike="noStrike" kern="0" cap="none" spc="0" normalizeH="0" baseline="0" noProof="0" dirty="0">
                        <a:ln>
                          <a:noFill/>
                        </a:ln>
                        <a:solidFill>
                          <a:srgbClr val="667070"/>
                        </a:solidFill>
                        <a:effectLst/>
                        <a:uLnTx/>
                        <a:uFillTx/>
                        <a:latin typeface="Calibri"/>
                        <a:ea typeface="+mn-ea"/>
                        <a:cs typeface="+mn-cs"/>
                      </a:rPr>
                    </a:br>
                    <a:r>
                      <a:rPr kumimoji="0" lang="en-US" sz="1200" b="1" i="0" u="none" strike="noStrike" kern="0" cap="none" spc="0" normalizeH="0" baseline="0" noProof="0" dirty="0">
                        <a:ln>
                          <a:noFill/>
                        </a:ln>
                        <a:solidFill>
                          <a:srgbClr val="667070"/>
                        </a:solidFill>
                        <a:effectLst/>
                        <a:uLnTx/>
                        <a:uFillTx/>
                        <a:latin typeface="Calibri"/>
                        <a:ea typeface="+mn-ea"/>
                        <a:cs typeface="+mn-cs"/>
                      </a:rPr>
                      <a:t>Assessments</a:t>
                    </a:r>
                  </a:p>
                </p:txBody>
              </p:sp>
            </p:grpSp>
            <p:sp>
              <p:nvSpPr>
                <p:cNvPr id="63" name="Rectangle 62"/>
                <p:cNvSpPr/>
                <p:nvPr/>
              </p:nvSpPr>
              <p:spPr>
                <a:xfrm>
                  <a:off x="3181350" y="4672195"/>
                  <a:ext cx="1716575" cy="966457"/>
                </a:xfrm>
                <a:prstGeom prst="rect">
                  <a:avLst/>
                </a:prstGeom>
                <a:solidFill>
                  <a:sysClr val="window" lastClr="FFFFFF"/>
                </a:solidFill>
                <a:ln w="12700" cap="flat" cmpd="sng" algn="ctr">
                  <a:solidFill>
                    <a:srgbClr val="66707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a:ln>
                        <a:noFill/>
                      </a:ln>
                      <a:solidFill>
                        <a:srgbClr val="667070"/>
                      </a:solidFill>
                      <a:effectLst/>
                      <a:uLnTx/>
                      <a:uFillTx/>
                      <a:latin typeface="Calibri"/>
                      <a:ea typeface="+mn-ea"/>
                      <a:cs typeface="+mn-cs"/>
                    </a:rPr>
                    <a:t>Prepare Change Team and Identify Sponsors</a:t>
                  </a:r>
                </a:p>
              </p:txBody>
            </p:sp>
          </p:grpSp>
        </p:grpSp>
        <p:sp>
          <p:nvSpPr>
            <p:cNvPr id="57" name="Rectangle 56"/>
            <p:cNvSpPr/>
            <p:nvPr/>
          </p:nvSpPr>
          <p:spPr>
            <a:xfrm>
              <a:off x="1135715" y="3803727"/>
              <a:ext cx="4361688" cy="2154436"/>
            </a:xfrm>
            <a:prstGeom prst="rect">
              <a:avLst/>
            </a:prstGeom>
          </p:spPr>
          <p:txBody>
            <a:bodyPr wrap="square">
              <a:spAutoFit/>
            </a:bodyPr>
            <a:lstStyle/>
            <a:p>
              <a:endParaRPr lang="en-US" sz="1400" b="1" dirty="0">
                <a:solidFill>
                  <a:srgbClr val="005374"/>
                </a:solidFill>
              </a:endParaRPr>
            </a:p>
            <a:p>
              <a:r>
                <a:rPr lang="en-US" sz="1500" dirty="0">
                  <a:solidFill>
                    <a:srgbClr val="005374"/>
                  </a:solidFill>
                </a:rPr>
                <a:t>The Prosci </a:t>
              </a:r>
              <a:r>
                <a:rPr lang="en-US" sz="1500" b="1" dirty="0">
                  <a:solidFill>
                    <a:srgbClr val="005374"/>
                  </a:solidFill>
                </a:rPr>
                <a:t>ADKAR</a:t>
              </a:r>
              <a:r>
                <a:rPr lang="en-US" sz="1500" dirty="0">
                  <a:solidFill>
                    <a:srgbClr val="005374"/>
                  </a:solidFill>
                </a:rPr>
                <a:t> change model gives leaders a simple framework for helping people embrace and adopt changes and provides clear goals, outcomes, and common language for change management. The FIS project team is committed to providing individuals with the support they need to move from their current states to their future states.</a:t>
              </a:r>
              <a:endParaRPr lang="en-US" sz="1500" b="1" dirty="0">
                <a:solidFill>
                  <a:srgbClr val="005374"/>
                </a:solidFill>
              </a:endParaRPr>
            </a:p>
          </p:txBody>
        </p:sp>
      </p:grpSp>
    </p:spTree>
    <p:extLst>
      <p:ext uri="{BB962C8B-B14F-4D97-AF65-F5344CB8AC3E}">
        <p14:creationId xmlns:p14="http://schemas.microsoft.com/office/powerpoint/2010/main" val="155002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3879" y="1264966"/>
            <a:ext cx="9104243" cy="4663440"/>
          </a:xfrm>
          <a:prstGeom prst="roundRect">
            <a:avLst/>
          </a:prstGeom>
          <a:noFill/>
          <a:ln>
            <a:solidFill>
              <a:srgbClr val="A3A3A3"/>
            </a:solidFill>
            <a:prstDash val="sysDash"/>
          </a:ln>
        </p:spPr>
        <p:txBody>
          <a:bodyPr wrap="square" rtlCol="0">
            <a:spAutoFit/>
          </a:bodyPr>
          <a:lstStyle/>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85281"/>
            <a:ext cx="2294564" cy="434390"/>
          </a:xfrm>
          <a:prstGeom prst="rect">
            <a:avLst/>
          </a:prstGeom>
        </p:spPr>
      </p:pic>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66" name="Group 65"/>
          <p:cNvGrpSpPr/>
          <p:nvPr/>
        </p:nvGrpSpPr>
        <p:grpSpPr>
          <a:xfrm>
            <a:off x="2023089" y="2107628"/>
            <a:ext cx="7919177" cy="3702094"/>
            <a:chOff x="-145428" y="1420022"/>
            <a:chExt cx="12938506" cy="4173772"/>
          </a:xfrm>
        </p:grpSpPr>
        <p:sp>
          <p:nvSpPr>
            <p:cNvPr id="67" name="Rectangle 66"/>
            <p:cNvSpPr/>
            <p:nvPr/>
          </p:nvSpPr>
          <p:spPr>
            <a:xfrm>
              <a:off x="5702961" y="1420023"/>
              <a:ext cx="7021633" cy="316267"/>
            </a:xfrm>
            <a:prstGeom prst="rect">
              <a:avLst/>
            </a:prstGeom>
            <a:solidFill>
              <a:srgbClr val="A3E4E7"/>
            </a:solidFill>
          </p:spPr>
          <p:txBody>
            <a:bodyPr wrap="square" t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noProof="0" dirty="0">
                  <a:ln>
                    <a:noFill/>
                  </a:ln>
                  <a:solidFill>
                    <a:srgbClr val="797979"/>
                  </a:solidFill>
                  <a:effectLst/>
                  <a:uLnTx/>
                  <a:uFillTx/>
                </a:rPr>
                <a:t>Change Management Activities </a:t>
              </a:r>
            </a:p>
          </p:txBody>
        </p:sp>
        <p:sp>
          <p:nvSpPr>
            <p:cNvPr id="68" name="Rectangle 67"/>
            <p:cNvSpPr/>
            <p:nvPr/>
          </p:nvSpPr>
          <p:spPr>
            <a:xfrm>
              <a:off x="-145428" y="1420022"/>
              <a:ext cx="5844154" cy="316267"/>
            </a:xfrm>
            <a:prstGeom prst="rect">
              <a:avLst/>
            </a:prstGeom>
            <a:solidFill>
              <a:srgbClr val="2FA6AF"/>
            </a:solidFill>
          </p:spPr>
          <p:txBody>
            <a:bodyPr wrap="square" t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noProof="0" dirty="0">
                  <a:ln>
                    <a:noFill/>
                  </a:ln>
                  <a:solidFill>
                    <a:prstClr val="white"/>
                  </a:solidFill>
                  <a:effectLst/>
                  <a:uLnTx/>
                  <a:uFillTx/>
                </a:rPr>
                <a:t>Project Management Activities </a:t>
              </a:r>
            </a:p>
          </p:txBody>
        </p:sp>
        <p:sp>
          <p:nvSpPr>
            <p:cNvPr id="69" name="Arrow: Down 6"/>
            <p:cNvSpPr/>
            <p:nvPr/>
          </p:nvSpPr>
          <p:spPr>
            <a:xfrm>
              <a:off x="5530369" y="1730215"/>
              <a:ext cx="351144" cy="3863579"/>
            </a:xfrm>
            <a:prstGeom prst="downArrow">
              <a:avLst>
                <a:gd name="adj1" fmla="val 59302"/>
                <a:gd name="adj2" fmla="val 50000"/>
              </a:avLst>
            </a:prstGeom>
            <a:solidFill>
              <a:srgbClr val="9D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0" name="TextBox 69"/>
            <p:cNvSpPr txBox="1"/>
            <p:nvPr/>
          </p:nvSpPr>
          <p:spPr>
            <a:xfrm>
              <a:off x="3444050" y="1731929"/>
              <a:ext cx="1810266"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Initiate Project</a:t>
              </a:r>
            </a:p>
          </p:txBody>
        </p:sp>
        <p:cxnSp>
          <p:nvCxnSpPr>
            <p:cNvPr id="71" name="Straight Arrow Connector 70"/>
            <p:cNvCxnSpPr/>
            <p:nvPr/>
          </p:nvCxnSpPr>
          <p:spPr>
            <a:xfrm flipV="1">
              <a:off x="5254317" y="1901423"/>
              <a:ext cx="255327" cy="0"/>
            </a:xfrm>
            <a:prstGeom prst="straightConnector1">
              <a:avLst/>
            </a:prstGeom>
            <a:noFill/>
            <a:ln w="19050" cap="flat" cmpd="sng" algn="ctr">
              <a:solidFill>
                <a:srgbClr val="2DA0A9"/>
              </a:solidFill>
              <a:prstDash val="solid"/>
              <a:miter lim="800000"/>
              <a:tailEnd type="triangle"/>
            </a:ln>
            <a:effectLst/>
          </p:spPr>
        </p:cxnSp>
        <p:sp>
          <p:nvSpPr>
            <p:cNvPr id="72" name="TextBox 71"/>
            <p:cNvSpPr txBox="1"/>
            <p:nvPr/>
          </p:nvSpPr>
          <p:spPr>
            <a:xfrm>
              <a:off x="3554049" y="1991694"/>
              <a:ext cx="1700269"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Scope Project</a:t>
              </a:r>
            </a:p>
          </p:txBody>
        </p:sp>
        <p:cxnSp>
          <p:nvCxnSpPr>
            <p:cNvPr id="73" name="Straight Arrow Connector 72"/>
            <p:cNvCxnSpPr/>
            <p:nvPr/>
          </p:nvCxnSpPr>
          <p:spPr>
            <a:xfrm flipV="1">
              <a:off x="5254317" y="2152224"/>
              <a:ext cx="255327" cy="0"/>
            </a:xfrm>
            <a:prstGeom prst="straightConnector1">
              <a:avLst/>
            </a:prstGeom>
            <a:noFill/>
            <a:ln w="19050" cap="flat" cmpd="sng" algn="ctr">
              <a:solidFill>
                <a:srgbClr val="2DA0A9"/>
              </a:solidFill>
              <a:prstDash val="solid"/>
              <a:miter lim="800000"/>
              <a:tailEnd type="triangle"/>
            </a:ln>
            <a:effectLst/>
          </p:spPr>
        </p:cxnSp>
        <p:sp>
          <p:nvSpPr>
            <p:cNvPr id="74" name="TextBox 73"/>
            <p:cNvSpPr txBox="1"/>
            <p:nvPr/>
          </p:nvSpPr>
          <p:spPr>
            <a:xfrm>
              <a:off x="6132329" y="1754394"/>
              <a:ext cx="5586889" cy="312291"/>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Conduct readiness assessments and impact analysis</a:t>
              </a:r>
            </a:p>
          </p:txBody>
        </p:sp>
        <p:cxnSp>
          <p:nvCxnSpPr>
            <p:cNvPr id="75" name="Straight Arrow Connector 74"/>
            <p:cNvCxnSpPr/>
            <p:nvPr/>
          </p:nvCxnSpPr>
          <p:spPr>
            <a:xfrm flipH="1">
              <a:off x="5902237" y="1903204"/>
              <a:ext cx="255682" cy="0"/>
            </a:xfrm>
            <a:prstGeom prst="straightConnector1">
              <a:avLst/>
            </a:prstGeom>
            <a:noFill/>
            <a:ln w="19050" cap="flat" cmpd="sng" algn="ctr">
              <a:solidFill>
                <a:srgbClr val="57CCD5"/>
              </a:solidFill>
              <a:prstDash val="solid"/>
              <a:miter lim="800000"/>
              <a:tailEnd type="triangle" w="med" len="med"/>
            </a:ln>
            <a:effectLst/>
          </p:spPr>
        </p:cxnSp>
        <p:sp>
          <p:nvSpPr>
            <p:cNvPr id="76" name="TextBox 75"/>
            <p:cNvSpPr txBox="1"/>
            <p:nvPr/>
          </p:nvSpPr>
          <p:spPr>
            <a:xfrm>
              <a:off x="6132329" y="2091853"/>
              <a:ext cx="5018563" cy="520485"/>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Identify and begin building sponsor coalition</a:t>
              </a:r>
              <a:br>
                <a:rPr kumimoji="0" lang="en-US" sz="1200" b="0" i="0" u="none" strike="noStrike" kern="0" cap="none" spc="0" normalizeH="0" baseline="0" noProof="0" dirty="0">
                  <a:ln>
                    <a:noFill/>
                  </a:ln>
                  <a:solidFill>
                    <a:prstClr val="black"/>
                  </a:solidFill>
                  <a:effectLst/>
                  <a:uLnTx/>
                  <a:uFillTx/>
                </a:rPr>
              </a:br>
              <a:r>
                <a:rPr kumimoji="0" lang="en-US" sz="1200" b="0" i="0" u="none" strike="noStrike" kern="0" cap="none" spc="0" normalizeH="0" baseline="0" noProof="0" dirty="0">
                  <a:ln>
                    <a:noFill/>
                  </a:ln>
                  <a:solidFill>
                    <a:prstClr val="black"/>
                  </a:solidFill>
                  <a:effectLst/>
                  <a:uLnTx/>
                  <a:uFillTx/>
                </a:rPr>
                <a:t>Select and prepare change management team</a:t>
              </a:r>
            </a:p>
          </p:txBody>
        </p:sp>
        <p:cxnSp>
          <p:nvCxnSpPr>
            <p:cNvPr id="77" name="Straight Arrow Connector 76"/>
            <p:cNvCxnSpPr/>
            <p:nvPr/>
          </p:nvCxnSpPr>
          <p:spPr>
            <a:xfrm flipH="1">
              <a:off x="5902237" y="2245072"/>
              <a:ext cx="255682" cy="0"/>
            </a:xfrm>
            <a:prstGeom prst="straightConnector1">
              <a:avLst/>
            </a:prstGeom>
            <a:noFill/>
            <a:ln w="19050" cap="flat" cmpd="sng" algn="ctr">
              <a:solidFill>
                <a:srgbClr val="57CCD5"/>
              </a:solidFill>
              <a:prstDash val="solid"/>
              <a:miter lim="800000"/>
              <a:tailEnd type="triangle" w="med" len="med"/>
            </a:ln>
            <a:effectLst/>
          </p:spPr>
        </p:cxnSp>
        <p:sp>
          <p:nvSpPr>
            <p:cNvPr id="78" name="TextBox 77"/>
            <p:cNvSpPr txBox="1"/>
            <p:nvPr/>
          </p:nvSpPr>
          <p:spPr>
            <a:xfrm>
              <a:off x="3739069" y="2251459"/>
              <a:ext cx="1527412"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Plan Project</a:t>
              </a:r>
            </a:p>
          </p:txBody>
        </p:sp>
        <p:cxnSp>
          <p:nvCxnSpPr>
            <p:cNvPr id="79" name="Straight Arrow Connector 78"/>
            <p:cNvCxnSpPr/>
            <p:nvPr/>
          </p:nvCxnSpPr>
          <p:spPr>
            <a:xfrm flipV="1">
              <a:off x="5266481" y="2420954"/>
              <a:ext cx="255327" cy="0"/>
            </a:xfrm>
            <a:prstGeom prst="straightConnector1">
              <a:avLst/>
            </a:prstGeom>
            <a:noFill/>
            <a:ln w="19050" cap="flat" cmpd="sng" algn="ctr">
              <a:solidFill>
                <a:srgbClr val="2DA0A9"/>
              </a:solidFill>
              <a:prstDash val="solid"/>
              <a:miter lim="800000"/>
              <a:tailEnd type="triangle"/>
            </a:ln>
            <a:effectLst/>
          </p:spPr>
        </p:cxnSp>
        <p:sp>
          <p:nvSpPr>
            <p:cNvPr id="80" name="TextBox 79"/>
            <p:cNvSpPr txBox="1"/>
            <p:nvPr/>
          </p:nvSpPr>
          <p:spPr>
            <a:xfrm>
              <a:off x="6132329" y="2637505"/>
              <a:ext cx="4675470" cy="312291"/>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Identify and address anticipated resistance</a:t>
              </a:r>
            </a:p>
          </p:txBody>
        </p:sp>
        <p:cxnSp>
          <p:nvCxnSpPr>
            <p:cNvPr id="81" name="Straight Arrow Connector 80"/>
            <p:cNvCxnSpPr/>
            <p:nvPr/>
          </p:nvCxnSpPr>
          <p:spPr>
            <a:xfrm flipH="1">
              <a:off x="5902237" y="2772390"/>
              <a:ext cx="255682" cy="0"/>
            </a:xfrm>
            <a:prstGeom prst="straightConnector1">
              <a:avLst/>
            </a:prstGeom>
            <a:noFill/>
            <a:ln w="19050" cap="flat" cmpd="sng" algn="ctr">
              <a:solidFill>
                <a:srgbClr val="57CCD5"/>
              </a:solidFill>
              <a:prstDash val="solid"/>
              <a:miter lim="800000"/>
              <a:tailEnd type="triangle" w="med" len="med"/>
            </a:ln>
            <a:effectLst/>
          </p:spPr>
        </p:cxnSp>
        <p:sp>
          <p:nvSpPr>
            <p:cNvPr id="82" name="TextBox 81"/>
            <p:cNvSpPr txBox="1"/>
            <p:nvPr/>
          </p:nvSpPr>
          <p:spPr>
            <a:xfrm>
              <a:off x="6132329" y="2974963"/>
              <a:ext cx="5474271" cy="312291"/>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Communicate why change is happening (sponsors)</a:t>
              </a:r>
            </a:p>
          </p:txBody>
        </p:sp>
        <p:cxnSp>
          <p:nvCxnSpPr>
            <p:cNvPr id="83" name="Straight Arrow Connector 82"/>
            <p:cNvCxnSpPr/>
            <p:nvPr/>
          </p:nvCxnSpPr>
          <p:spPr>
            <a:xfrm flipH="1">
              <a:off x="5902237" y="3151884"/>
              <a:ext cx="255682" cy="0"/>
            </a:xfrm>
            <a:prstGeom prst="straightConnector1">
              <a:avLst/>
            </a:prstGeom>
            <a:noFill/>
            <a:ln w="19050" cap="flat" cmpd="sng" algn="ctr">
              <a:solidFill>
                <a:srgbClr val="57CCD5"/>
              </a:solidFill>
              <a:prstDash val="solid"/>
              <a:miter lim="800000"/>
              <a:tailEnd type="triangle" w="med" len="med"/>
            </a:ln>
            <a:effectLst/>
          </p:spPr>
        </p:cxnSp>
        <p:sp>
          <p:nvSpPr>
            <p:cNvPr id="84" name="TextBox 83"/>
            <p:cNvSpPr txBox="1"/>
            <p:nvPr/>
          </p:nvSpPr>
          <p:spPr>
            <a:xfrm>
              <a:off x="2966459" y="2511224"/>
              <a:ext cx="2300023"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Establish objectives</a:t>
              </a:r>
            </a:p>
          </p:txBody>
        </p:sp>
        <p:cxnSp>
          <p:nvCxnSpPr>
            <p:cNvPr id="85" name="Straight Arrow Connector 84"/>
            <p:cNvCxnSpPr/>
            <p:nvPr/>
          </p:nvCxnSpPr>
          <p:spPr>
            <a:xfrm flipV="1">
              <a:off x="5266481" y="2689682"/>
              <a:ext cx="255327" cy="0"/>
            </a:xfrm>
            <a:prstGeom prst="straightConnector1">
              <a:avLst/>
            </a:prstGeom>
            <a:noFill/>
            <a:ln w="19050" cap="flat" cmpd="sng" algn="ctr">
              <a:solidFill>
                <a:srgbClr val="2DA0A9"/>
              </a:solidFill>
              <a:prstDash val="solid"/>
              <a:miter lim="800000"/>
              <a:tailEnd type="triangle"/>
            </a:ln>
            <a:effectLst/>
          </p:spPr>
        </p:cxnSp>
        <p:sp>
          <p:nvSpPr>
            <p:cNvPr id="86" name="TextBox 85"/>
            <p:cNvSpPr txBox="1"/>
            <p:nvPr/>
          </p:nvSpPr>
          <p:spPr>
            <a:xfrm>
              <a:off x="2877414" y="2770989"/>
              <a:ext cx="2389069"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Document approach</a:t>
              </a:r>
            </a:p>
          </p:txBody>
        </p:sp>
        <p:cxnSp>
          <p:nvCxnSpPr>
            <p:cNvPr id="87" name="Straight Arrow Connector 86"/>
            <p:cNvCxnSpPr/>
            <p:nvPr/>
          </p:nvCxnSpPr>
          <p:spPr>
            <a:xfrm flipV="1">
              <a:off x="5266481" y="2922555"/>
              <a:ext cx="255327" cy="0"/>
            </a:xfrm>
            <a:prstGeom prst="straightConnector1">
              <a:avLst/>
            </a:prstGeom>
            <a:noFill/>
            <a:ln w="19050" cap="flat" cmpd="sng" algn="ctr">
              <a:solidFill>
                <a:srgbClr val="2DA0A9"/>
              </a:solidFill>
              <a:prstDash val="solid"/>
              <a:miter lim="800000"/>
              <a:tailEnd type="triangle"/>
            </a:ln>
            <a:effectLst/>
          </p:spPr>
        </p:cxnSp>
        <p:sp>
          <p:nvSpPr>
            <p:cNvPr id="88" name="TextBox 87"/>
            <p:cNvSpPr txBox="1"/>
            <p:nvPr/>
          </p:nvSpPr>
          <p:spPr>
            <a:xfrm>
              <a:off x="1044102" y="3030754"/>
              <a:ext cx="4222381"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Define team and budget requirements</a:t>
              </a:r>
            </a:p>
          </p:txBody>
        </p:sp>
        <p:cxnSp>
          <p:nvCxnSpPr>
            <p:cNvPr id="89" name="Straight Arrow Connector 88"/>
            <p:cNvCxnSpPr/>
            <p:nvPr/>
          </p:nvCxnSpPr>
          <p:spPr>
            <a:xfrm flipV="1">
              <a:off x="5266481" y="3200249"/>
              <a:ext cx="255327" cy="0"/>
            </a:xfrm>
            <a:prstGeom prst="straightConnector1">
              <a:avLst/>
            </a:prstGeom>
            <a:noFill/>
            <a:ln w="19050" cap="flat" cmpd="sng" algn="ctr">
              <a:solidFill>
                <a:srgbClr val="2DA0A9"/>
              </a:solidFill>
              <a:prstDash val="solid"/>
              <a:miter lim="800000"/>
              <a:tailEnd type="triangle"/>
            </a:ln>
            <a:effectLst/>
          </p:spPr>
        </p:cxnSp>
        <p:sp>
          <p:nvSpPr>
            <p:cNvPr id="90" name="TextBox 89"/>
            <p:cNvSpPr txBox="1"/>
            <p:nvPr/>
          </p:nvSpPr>
          <p:spPr>
            <a:xfrm>
              <a:off x="3223125" y="4589344"/>
              <a:ext cx="2043358"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Develop Solution</a:t>
              </a:r>
            </a:p>
          </p:txBody>
        </p:sp>
        <p:cxnSp>
          <p:nvCxnSpPr>
            <p:cNvPr id="91" name="Straight Arrow Connector 90"/>
            <p:cNvCxnSpPr/>
            <p:nvPr/>
          </p:nvCxnSpPr>
          <p:spPr>
            <a:xfrm flipV="1">
              <a:off x="5208038" y="4749872"/>
              <a:ext cx="255327" cy="0"/>
            </a:xfrm>
            <a:prstGeom prst="straightConnector1">
              <a:avLst/>
            </a:prstGeom>
            <a:noFill/>
            <a:ln w="19050" cap="flat" cmpd="sng" algn="ctr">
              <a:solidFill>
                <a:srgbClr val="2DA0A9"/>
              </a:solidFill>
              <a:prstDash val="solid"/>
              <a:miter lim="800000"/>
              <a:tailEnd type="triangle"/>
            </a:ln>
            <a:effectLst/>
          </p:spPr>
        </p:cxnSp>
        <p:sp>
          <p:nvSpPr>
            <p:cNvPr id="92" name="TextBox 91"/>
            <p:cNvSpPr txBox="1"/>
            <p:nvPr/>
          </p:nvSpPr>
          <p:spPr>
            <a:xfrm>
              <a:off x="6132327" y="4789770"/>
              <a:ext cx="5526651" cy="312291"/>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Identify training requirements and develop training</a:t>
              </a:r>
            </a:p>
          </p:txBody>
        </p:sp>
        <p:cxnSp>
          <p:nvCxnSpPr>
            <p:cNvPr id="93" name="Straight Arrow Connector 92"/>
            <p:cNvCxnSpPr/>
            <p:nvPr/>
          </p:nvCxnSpPr>
          <p:spPr>
            <a:xfrm flipH="1">
              <a:off x="5902240" y="4917541"/>
              <a:ext cx="255681" cy="0"/>
            </a:xfrm>
            <a:prstGeom prst="straightConnector1">
              <a:avLst/>
            </a:prstGeom>
            <a:noFill/>
            <a:ln w="19050" cap="flat" cmpd="sng" algn="ctr">
              <a:solidFill>
                <a:srgbClr val="57CCD5"/>
              </a:solidFill>
              <a:prstDash val="solid"/>
              <a:miter lim="800000"/>
              <a:tailEnd type="triangle" w="med" len="med"/>
            </a:ln>
            <a:effectLst/>
          </p:spPr>
        </p:cxnSp>
        <p:sp>
          <p:nvSpPr>
            <p:cNvPr id="94" name="TextBox 93"/>
            <p:cNvSpPr txBox="1"/>
            <p:nvPr/>
          </p:nvSpPr>
          <p:spPr>
            <a:xfrm>
              <a:off x="2827653" y="4849109"/>
              <a:ext cx="2438830"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Evaluate alternatives</a:t>
              </a:r>
            </a:p>
          </p:txBody>
        </p:sp>
        <p:cxnSp>
          <p:nvCxnSpPr>
            <p:cNvPr id="95" name="Straight Arrow Connector 94"/>
            <p:cNvCxnSpPr/>
            <p:nvPr/>
          </p:nvCxnSpPr>
          <p:spPr>
            <a:xfrm flipV="1">
              <a:off x="5208038" y="5018601"/>
              <a:ext cx="255327" cy="0"/>
            </a:xfrm>
            <a:prstGeom prst="straightConnector1">
              <a:avLst/>
            </a:prstGeom>
            <a:noFill/>
            <a:ln w="19050" cap="flat" cmpd="sng" algn="ctr">
              <a:solidFill>
                <a:srgbClr val="2DA0A9"/>
              </a:solidFill>
              <a:prstDash val="solid"/>
              <a:miter lim="800000"/>
              <a:tailEnd type="triangle"/>
            </a:ln>
            <a:effectLst/>
          </p:spPr>
        </p:cxnSp>
        <p:sp>
          <p:nvSpPr>
            <p:cNvPr id="96" name="TextBox 95"/>
            <p:cNvSpPr txBox="1"/>
            <p:nvPr/>
          </p:nvSpPr>
          <p:spPr>
            <a:xfrm>
              <a:off x="3149790" y="5108874"/>
              <a:ext cx="2116690"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Architect solution</a:t>
              </a:r>
            </a:p>
          </p:txBody>
        </p:sp>
        <p:cxnSp>
          <p:nvCxnSpPr>
            <p:cNvPr id="97" name="Straight Arrow Connector 96"/>
            <p:cNvCxnSpPr/>
            <p:nvPr/>
          </p:nvCxnSpPr>
          <p:spPr>
            <a:xfrm flipV="1">
              <a:off x="5208038" y="5269404"/>
              <a:ext cx="255327" cy="0"/>
            </a:xfrm>
            <a:prstGeom prst="straightConnector1">
              <a:avLst/>
            </a:prstGeom>
            <a:noFill/>
            <a:ln w="19050" cap="flat" cmpd="sng" algn="ctr">
              <a:solidFill>
                <a:srgbClr val="2DA0A9"/>
              </a:solidFill>
              <a:prstDash val="solid"/>
              <a:miter lim="800000"/>
              <a:tailEnd type="triangle"/>
            </a:ln>
            <a:effectLst/>
          </p:spPr>
        </p:cxnSp>
        <p:sp>
          <p:nvSpPr>
            <p:cNvPr id="98" name="TextBox 97"/>
            <p:cNvSpPr txBox="1"/>
            <p:nvPr/>
          </p:nvSpPr>
          <p:spPr>
            <a:xfrm>
              <a:off x="6132327" y="5091375"/>
              <a:ext cx="6660751" cy="319307"/>
            </a:xfrm>
            <a:prstGeom prst="rect">
              <a:avLst/>
            </a:prstGeom>
            <a:noFill/>
            <a:ln>
              <a:noFill/>
            </a:ln>
          </p:spPr>
          <p:txBody>
            <a:bodyPr wrap="squar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Continue communications, sponsorship and coaching activities</a:t>
              </a:r>
            </a:p>
          </p:txBody>
        </p:sp>
        <p:cxnSp>
          <p:nvCxnSpPr>
            <p:cNvPr id="99" name="Straight Arrow Connector 98"/>
            <p:cNvCxnSpPr/>
            <p:nvPr/>
          </p:nvCxnSpPr>
          <p:spPr>
            <a:xfrm flipH="1">
              <a:off x="5897675" y="5252217"/>
              <a:ext cx="255681" cy="0"/>
            </a:xfrm>
            <a:prstGeom prst="straightConnector1">
              <a:avLst/>
            </a:prstGeom>
            <a:noFill/>
            <a:ln w="19050" cap="flat" cmpd="sng" algn="ctr">
              <a:solidFill>
                <a:srgbClr val="57CCD5"/>
              </a:solidFill>
              <a:prstDash val="solid"/>
              <a:miter lim="800000"/>
              <a:tailEnd type="triangle" w="med" len="med"/>
            </a:ln>
            <a:effectLst/>
          </p:spPr>
        </p:cxnSp>
        <p:sp>
          <p:nvSpPr>
            <p:cNvPr id="100" name="TextBox 99"/>
            <p:cNvSpPr txBox="1"/>
            <p:nvPr/>
          </p:nvSpPr>
          <p:spPr>
            <a:xfrm>
              <a:off x="3377644" y="3264256"/>
              <a:ext cx="1888838"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Solution</a:t>
              </a:r>
            </a:p>
          </p:txBody>
        </p:sp>
        <p:sp>
          <p:nvSpPr>
            <p:cNvPr id="102" name="TextBox 101"/>
            <p:cNvSpPr txBox="1"/>
            <p:nvPr/>
          </p:nvSpPr>
          <p:spPr>
            <a:xfrm>
              <a:off x="6178608" y="3312421"/>
              <a:ext cx="4903326" cy="312291"/>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Prepare and equip managers and supervisors</a:t>
              </a:r>
            </a:p>
          </p:txBody>
        </p:sp>
        <p:cxnSp>
          <p:nvCxnSpPr>
            <p:cNvPr id="103" name="Straight Arrow Connector 102"/>
            <p:cNvCxnSpPr/>
            <p:nvPr/>
          </p:nvCxnSpPr>
          <p:spPr>
            <a:xfrm flipH="1">
              <a:off x="5948516" y="3457798"/>
              <a:ext cx="255682" cy="0"/>
            </a:xfrm>
            <a:prstGeom prst="straightConnector1">
              <a:avLst/>
            </a:prstGeom>
            <a:noFill/>
            <a:ln w="19050" cap="flat" cmpd="sng" algn="ctr">
              <a:solidFill>
                <a:srgbClr val="57CCD5"/>
              </a:solidFill>
              <a:prstDash val="solid"/>
              <a:miter lim="800000"/>
              <a:tailEnd type="triangle" w="med" len="med"/>
            </a:ln>
            <a:effectLst/>
          </p:spPr>
        </p:cxnSp>
        <p:sp>
          <p:nvSpPr>
            <p:cNvPr id="104" name="TextBox 103"/>
            <p:cNvSpPr txBox="1"/>
            <p:nvPr/>
          </p:nvSpPr>
          <p:spPr>
            <a:xfrm>
              <a:off x="6178608" y="3987337"/>
              <a:ext cx="4903326" cy="520485"/>
            </a:xfrm>
            <a:prstGeom prst="rect">
              <a:avLst/>
            </a:prstGeom>
            <a:noFill/>
            <a:ln>
              <a:noFill/>
            </a:ln>
          </p:spPr>
          <p:txBody>
            <a:bodyPr wrap="squar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Launch group and coaching sessions and </a:t>
              </a:r>
              <a:br>
                <a:rPr kumimoji="0" lang="en-US" sz="1200" b="0" i="0" u="none" strike="noStrike" kern="0" cap="none" spc="0" normalizeH="0" baseline="0" noProof="0" dirty="0">
                  <a:ln>
                    <a:noFill/>
                  </a:ln>
                  <a:solidFill>
                    <a:prstClr val="black"/>
                  </a:solidFill>
                  <a:effectLst/>
                  <a:uLnTx/>
                  <a:uFillTx/>
                </a:rPr>
              </a:br>
              <a:r>
                <a:rPr kumimoji="0" lang="en-US" sz="1200" b="0" i="0" u="none" strike="noStrike" kern="0" cap="none" spc="0" normalizeH="0" baseline="0" noProof="0" dirty="0">
                  <a:ln>
                    <a:noFill/>
                  </a:ln>
                  <a:solidFill>
                    <a:prstClr val="black"/>
                  </a:solidFill>
                  <a:effectLst/>
                  <a:uLnTx/>
                  <a:uFillTx/>
                </a:rPr>
                <a:t>reinforce key messages with</a:t>
              </a:r>
              <a:r>
                <a:rPr kumimoji="0" lang="en-US" sz="1200" b="0" i="0" u="none" strike="noStrike" kern="0" cap="none" spc="0" normalizeH="0" noProof="0" dirty="0">
                  <a:ln>
                    <a:noFill/>
                  </a:ln>
                  <a:solidFill>
                    <a:prstClr val="black"/>
                  </a:solidFill>
                  <a:effectLst/>
                  <a:uLnTx/>
                  <a:uFillTx/>
                </a:rPr>
                <a:t> </a:t>
              </a:r>
              <a:r>
                <a:rPr kumimoji="0" lang="en-US" sz="1200" b="0" i="0" u="none" strike="noStrike" kern="0" cap="none" spc="0" normalizeH="0" baseline="0" noProof="0" dirty="0">
                  <a:ln>
                    <a:noFill/>
                  </a:ln>
                  <a:solidFill>
                    <a:prstClr val="black"/>
                  </a:solidFill>
                  <a:effectLst/>
                  <a:uLnTx/>
                  <a:uFillTx/>
                </a:rPr>
                <a:t>sponsors</a:t>
              </a:r>
            </a:p>
          </p:txBody>
        </p:sp>
        <p:cxnSp>
          <p:nvCxnSpPr>
            <p:cNvPr id="105" name="Straight Arrow Connector 104"/>
            <p:cNvCxnSpPr/>
            <p:nvPr/>
          </p:nvCxnSpPr>
          <p:spPr>
            <a:xfrm flipH="1">
              <a:off x="5935525" y="4243845"/>
              <a:ext cx="255681" cy="0"/>
            </a:xfrm>
            <a:prstGeom prst="straightConnector1">
              <a:avLst/>
            </a:prstGeom>
            <a:noFill/>
            <a:ln w="19050" cap="flat" cmpd="sng" algn="ctr">
              <a:solidFill>
                <a:srgbClr val="57CCD5"/>
              </a:solidFill>
              <a:prstDash val="solid"/>
              <a:miter lim="800000"/>
              <a:tailEnd type="triangle" w="med" len="med"/>
            </a:ln>
            <a:effectLst/>
          </p:spPr>
        </p:cxnSp>
        <p:sp>
          <p:nvSpPr>
            <p:cNvPr id="106" name="TextBox 105"/>
            <p:cNvSpPr txBox="1"/>
            <p:nvPr/>
          </p:nvSpPr>
          <p:spPr>
            <a:xfrm>
              <a:off x="6132329" y="4488169"/>
              <a:ext cx="6353049" cy="312291"/>
            </a:xfrm>
            <a:prstGeom prst="rect">
              <a:avLst/>
            </a:prstGeom>
            <a:noFill/>
            <a:ln>
              <a:noFill/>
            </a:ln>
          </p:spPr>
          <p:txBody>
            <a:bodyPr wrap="squar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Continue communications and sponsorship activities</a:t>
              </a:r>
            </a:p>
          </p:txBody>
        </p:sp>
        <p:cxnSp>
          <p:nvCxnSpPr>
            <p:cNvPr id="107" name="Straight Arrow Connector 106"/>
            <p:cNvCxnSpPr/>
            <p:nvPr/>
          </p:nvCxnSpPr>
          <p:spPr>
            <a:xfrm flipH="1">
              <a:off x="5922537" y="4630492"/>
              <a:ext cx="255681" cy="0"/>
            </a:xfrm>
            <a:prstGeom prst="straightConnector1">
              <a:avLst/>
            </a:prstGeom>
            <a:noFill/>
            <a:ln w="19050" cap="flat" cmpd="sng" algn="ctr">
              <a:solidFill>
                <a:srgbClr val="57CCD5"/>
              </a:solidFill>
              <a:prstDash val="solid"/>
              <a:miter lim="800000"/>
              <a:tailEnd type="triangle" w="med" len="med"/>
            </a:ln>
            <a:effectLst/>
          </p:spPr>
        </p:cxnSp>
        <p:sp>
          <p:nvSpPr>
            <p:cNvPr id="108" name="TextBox 107"/>
            <p:cNvSpPr txBox="1"/>
            <p:nvPr/>
          </p:nvSpPr>
          <p:spPr>
            <a:xfrm>
              <a:off x="2133609" y="3524021"/>
              <a:ext cx="3132870"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Benchmark and gather data</a:t>
              </a:r>
            </a:p>
          </p:txBody>
        </p:sp>
        <p:cxnSp>
          <p:nvCxnSpPr>
            <p:cNvPr id="109" name="Straight Arrow Connector 108"/>
            <p:cNvCxnSpPr/>
            <p:nvPr/>
          </p:nvCxnSpPr>
          <p:spPr>
            <a:xfrm flipV="1">
              <a:off x="5272600" y="3447736"/>
              <a:ext cx="255327" cy="0"/>
            </a:xfrm>
            <a:prstGeom prst="straightConnector1">
              <a:avLst/>
            </a:prstGeom>
            <a:noFill/>
            <a:ln w="19050" cap="flat" cmpd="sng" algn="ctr">
              <a:solidFill>
                <a:srgbClr val="2DA0A9"/>
              </a:solidFill>
              <a:prstDash val="solid"/>
              <a:miter lim="800000"/>
              <a:tailEnd type="triangle"/>
            </a:ln>
            <a:effectLst/>
          </p:spPr>
        </p:cxnSp>
        <p:sp>
          <p:nvSpPr>
            <p:cNvPr id="110" name="TextBox 109"/>
            <p:cNvSpPr txBox="1"/>
            <p:nvPr/>
          </p:nvSpPr>
          <p:spPr>
            <a:xfrm>
              <a:off x="1340052" y="3783786"/>
              <a:ext cx="3926431"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Generate ideas and select concepts</a:t>
              </a:r>
            </a:p>
          </p:txBody>
        </p:sp>
        <p:cxnSp>
          <p:nvCxnSpPr>
            <p:cNvPr id="111" name="Straight Arrow Connector 110"/>
            <p:cNvCxnSpPr/>
            <p:nvPr/>
          </p:nvCxnSpPr>
          <p:spPr>
            <a:xfrm flipV="1">
              <a:off x="5266481" y="3684550"/>
              <a:ext cx="255327" cy="0"/>
            </a:xfrm>
            <a:prstGeom prst="straightConnector1">
              <a:avLst/>
            </a:prstGeom>
            <a:noFill/>
            <a:ln w="19050" cap="flat" cmpd="sng" algn="ctr">
              <a:solidFill>
                <a:srgbClr val="2DA0A9"/>
              </a:solidFill>
              <a:prstDash val="solid"/>
              <a:miter lim="800000"/>
              <a:tailEnd type="triangle"/>
            </a:ln>
            <a:effectLst/>
          </p:spPr>
        </p:cxnSp>
        <p:sp>
          <p:nvSpPr>
            <p:cNvPr id="112" name="TextBox 111"/>
            <p:cNvSpPr txBox="1"/>
            <p:nvPr/>
          </p:nvSpPr>
          <p:spPr>
            <a:xfrm>
              <a:off x="3317408" y="4043551"/>
              <a:ext cx="1949073"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Model solutions</a:t>
              </a:r>
            </a:p>
          </p:txBody>
        </p:sp>
        <p:cxnSp>
          <p:nvCxnSpPr>
            <p:cNvPr id="113" name="Straight Arrow Connector 112"/>
            <p:cNvCxnSpPr/>
            <p:nvPr/>
          </p:nvCxnSpPr>
          <p:spPr>
            <a:xfrm flipV="1">
              <a:off x="5266481" y="3944315"/>
              <a:ext cx="255327" cy="0"/>
            </a:xfrm>
            <a:prstGeom prst="straightConnector1">
              <a:avLst/>
            </a:prstGeom>
            <a:noFill/>
            <a:ln w="19050" cap="flat" cmpd="sng" algn="ctr">
              <a:solidFill>
                <a:srgbClr val="2DA0A9"/>
              </a:solidFill>
              <a:prstDash val="solid"/>
              <a:miter lim="800000"/>
              <a:tailEnd type="triangle"/>
            </a:ln>
            <a:effectLst/>
          </p:spPr>
        </p:cxnSp>
        <p:sp>
          <p:nvSpPr>
            <p:cNvPr id="114" name="TextBox 113"/>
            <p:cNvSpPr txBox="1"/>
            <p:nvPr/>
          </p:nvSpPr>
          <p:spPr>
            <a:xfrm>
              <a:off x="2453132" y="4329579"/>
              <a:ext cx="2813349" cy="312291"/>
            </a:xfrm>
            <a:prstGeom prst="rect">
              <a:avLst/>
            </a:prstGeom>
            <a:noFill/>
            <a:ln>
              <a:noFill/>
            </a:ln>
          </p:spPr>
          <p:txBody>
            <a:bodyPr wrap="non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Document requirements</a:t>
              </a:r>
            </a:p>
          </p:txBody>
        </p:sp>
        <p:cxnSp>
          <p:nvCxnSpPr>
            <p:cNvPr id="115" name="Straight Arrow Connector 114"/>
            <p:cNvCxnSpPr/>
            <p:nvPr/>
          </p:nvCxnSpPr>
          <p:spPr>
            <a:xfrm flipV="1">
              <a:off x="5227510" y="4481145"/>
              <a:ext cx="255327" cy="0"/>
            </a:xfrm>
            <a:prstGeom prst="straightConnector1">
              <a:avLst/>
            </a:prstGeom>
            <a:noFill/>
            <a:ln w="19050" cap="flat" cmpd="sng" algn="ctr">
              <a:solidFill>
                <a:srgbClr val="2DA0A9"/>
              </a:solidFill>
              <a:prstDash val="solid"/>
              <a:miter lim="800000"/>
              <a:tailEnd type="triangle"/>
            </a:ln>
            <a:effectLst/>
          </p:spPr>
        </p:cxnSp>
        <p:sp>
          <p:nvSpPr>
            <p:cNvPr id="116" name="TextBox 115"/>
            <p:cNvSpPr txBox="1"/>
            <p:nvPr/>
          </p:nvSpPr>
          <p:spPr>
            <a:xfrm>
              <a:off x="6178608" y="3649879"/>
              <a:ext cx="5678554" cy="312291"/>
            </a:xfrm>
            <a:prstGeom prst="rect">
              <a:avLst/>
            </a:prstGeom>
            <a:noFill/>
            <a:ln>
              <a:noFill/>
            </a:ln>
          </p:spPr>
          <p:txBody>
            <a:bodyPr wrap="none"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Continue communications and sponsorship activities</a:t>
              </a:r>
            </a:p>
          </p:txBody>
        </p:sp>
        <p:cxnSp>
          <p:nvCxnSpPr>
            <p:cNvPr id="117" name="Straight Arrow Connector 116"/>
            <p:cNvCxnSpPr/>
            <p:nvPr/>
          </p:nvCxnSpPr>
          <p:spPr>
            <a:xfrm flipH="1">
              <a:off x="5943953" y="3818780"/>
              <a:ext cx="255682" cy="0"/>
            </a:xfrm>
            <a:prstGeom prst="straightConnector1">
              <a:avLst/>
            </a:prstGeom>
            <a:noFill/>
            <a:ln w="19050" cap="flat" cmpd="sng" algn="ctr">
              <a:solidFill>
                <a:srgbClr val="57CCD5"/>
              </a:solidFill>
              <a:prstDash val="solid"/>
              <a:miter lim="800000"/>
              <a:tailEnd type="triangle" w="med" len="med"/>
            </a:ln>
            <a:effectLst/>
          </p:spPr>
        </p:cxnSp>
      </p:grpSp>
      <p:sp>
        <p:nvSpPr>
          <p:cNvPr id="62" name="Rectangle 61"/>
          <p:cNvSpPr/>
          <p:nvPr/>
        </p:nvSpPr>
        <p:spPr>
          <a:xfrm>
            <a:off x="3821695" y="1409298"/>
            <a:ext cx="4548611" cy="553998"/>
          </a:xfrm>
          <a:prstGeom prst="rect">
            <a:avLst/>
          </a:prstGeom>
        </p:spPr>
        <p:txBody>
          <a:bodyPr wrap="square">
            <a:spAutoFit/>
          </a:bodyPr>
          <a:lstStyle/>
          <a:p>
            <a:pPr algn="ctr">
              <a:spcBef>
                <a:spcPct val="0"/>
              </a:spcBef>
            </a:pPr>
            <a:r>
              <a:rPr lang="en-US" sz="1500" b="1" dirty="0">
                <a:solidFill>
                  <a:srgbClr val="005374"/>
                </a:solidFill>
              </a:rPr>
              <a:t>Prosci</a:t>
            </a:r>
            <a:r>
              <a:rPr lang="en-US" sz="1500" dirty="0">
                <a:solidFill>
                  <a:srgbClr val="005374"/>
                </a:solidFill>
              </a:rPr>
              <a:t> recognized industry activities will be customized to achieve FIS project outcomes.</a:t>
            </a:r>
          </a:p>
        </p:txBody>
      </p:sp>
      <p:cxnSp>
        <p:nvCxnSpPr>
          <p:cNvPr id="63" name="Straight Arrow Connector 62"/>
          <p:cNvCxnSpPr/>
          <p:nvPr/>
        </p:nvCxnSpPr>
        <p:spPr>
          <a:xfrm flipV="1">
            <a:off x="5298857" y="4578933"/>
            <a:ext cx="156276" cy="0"/>
          </a:xfrm>
          <a:prstGeom prst="straightConnector1">
            <a:avLst/>
          </a:prstGeom>
          <a:noFill/>
          <a:ln w="19050" cap="flat" cmpd="sng" algn="ctr">
            <a:solidFill>
              <a:srgbClr val="2DA0A9"/>
            </a:solidFill>
            <a:prstDash val="solid"/>
            <a:miter lim="800000"/>
            <a:tailEnd type="triangle"/>
          </a:ln>
          <a:effectLst/>
        </p:spPr>
      </p:cxnSp>
    </p:spTree>
    <p:extLst>
      <p:ext uri="{BB962C8B-B14F-4D97-AF65-F5344CB8AC3E}">
        <p14:creationId xmlns:p14="http://schemas.microsoft.com/office/powerpoint/2010/main" val="1024734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56501"/>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27" name="Title 1"/>
          <p:cNvSpPr txBox="1">
            <a:spLocks/>
          </p:cNvSpPr>
          <p:nvPr/>
        </p:nvSpPr>
        <p:spPr>
          <a:xfrm>
            <a:off x="4031867" y="1095438"/>
            <a:ext cx="4128267"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US" sz="2700" b="1" dirty="0">
                <a:solidFill>
                  <a:srgbClr val="005374"/>
                </a:solidFill>
                <a:latin typeface="+mn-lt"/>
              </a:rPr>
              <a:t>ENGAGEMENT APPROACH</a:t>
            </a:r>
          </a:p>
        </p:txBody>
      </p:sp>
      <p:grpSp>
        <p:nvGrpSpPr>
          <p:cNvPr id="3" name="Group 2"/>
          <p:cNvGrpSpPr/>
          <p:nvPr/>
        </p:nvGrpSpPr>
        <p:grpSpPr>
          <a:xfrm>
            <a:off x="896401" y="2269239"/>
            <a:ext cx="10399199" cy="3438280"/>
            <a:chOff x="794087" y="2242863"/>
            <a:chExt cx="10399199" cy="3438280"/>
          </a:xfrm>
        </p:grpSpPr>
        <p:sp>
          <p:nvSpPr>
            <p:cNvPr id="12" name="Flowchart: Connector 11"/>
            <p:cNvSpPr/>
            <p:nvPr/>
          </p:nvSpPr>
          <p:spPr>
            <a:xfrm>
              <a:off x="794087" y="2869609"/>
              <a:ext cx="2377440" cy="2377440"/>
            </a:xfrm>
            <a:prstGeom prst="flowChartConnector">
              <a:avLst/>
            </a:prstGeom>
            <a:solidFill>
              <a:srgbClr val="C5D529">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p:nvPr/>
          </p:nvSpPr>
          <p:spPr>
            <a:xfrm>
              <a:off x="2849774" y="2869609"/>
              <a:ext cx="2377440" cy="2377440"/>
            </a:xfrm>
            <a:prstGeom prst="flowChartConnector">
              <a:avLst/>
            </a:prstGeom>
            <a:solidFill>
              <a:schemeClr val="tx2">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7" name="TextBox 16"/>
            <p:cNvSpPr txBox="1"/>
            <p:nvPr/>
          </p:nvSpPr>
          <p:spPr>
            <a:xfrm>
              <a:off x="933817" y="2242863"/>
              <a:ext cx="1598516" cy="677108"/>
            </a:xfrm>
            <a:prstGeom prst="rect">
              <a:avLst/>
            </a:prstGeom>
            <a:noFill/>
          </p:spPr>
          <p:txBody>
            <a:bodyPr wrap="none" rtlCol="0">
              <a:spAutoFit/>
            </a:bodyPr>
            <a:lstStyle/>
            <a:p>
              <a:pPr algn="ctr"/>
              <a:r>
                <a:rPr lang="en-US" b="1" kern="0" dirty="0">
                  <a:solidFill>
                    <a:srgbClr val="005374"/>
                  </a:solidFill>
                </a:rPr>
                <a:t>  </a:t>
              </a:r>
              <a:r>
                <a:rPr lang="en-US" sz="2000" b="1" kern="0" dirty="0">
                  <a:solidFill>
                    <a:srgbClr val="005374"/>
                  </a:solidFill>
                </a:rPr>
                <a:t>Sponsorship</a:t>
              </a:r>
            </a:p>
            <a:p>
              <a:pPr algn="ctr"/>
              <a:endParaRPr lang="en-US" dirty="0">
                <a:solidFill>
                  <a:schemeClr val="bg1"/>
                </a:solidFill>
              </a:endParaRPr>
            </a:p>
          </p:txBody>
        </p:sp>
        <p:sp>
          <p:nvSpPr>
            <p:cNvPr id="18" name="TextBox 17"/>
            <p:cNvSpPr txBox="1"/>
            <p:nvPr/>
          </p:nvSpPr>
          <p:spPr>
            <a:xfrm>
              <a:off x="2927135" y="2242863"/>
              <a:ext cx="1874232" cy="677108"/>
            </a:xfrm>
            <a:prstGeom prst="rect">
              <a:avLst/>
            </a:prstGeom>
            <a:noFill/>
          </p:spPr>
          <p:txBody>
            <a:bodyPr wrap="none" rtlCol="0">
              <a:spAutoFit/>
            </a:bodyPr>
            <a:lstStyle/>
            <a:p>
              <a:pPr algn="ctr"/>
              <a:r>
                <a:rPr lang="en-US" sz="2000" b="1" kern="0" dirty="0">
                  <a:solidFill>
                    <a:srgbClr val="005374"/>
                  </a:solidFill>
                </a:rPr>
                <a:t>Communication</a:t>
              </a:r>
            </a:p>
            <a:p>
              <a:pPr algn="ctr"/>
              <a:endParaRPr lang="en-US" dirty="0">
                <a:solidFill>
                  <a:schemeClr val="bg1"/>
                </a:solidFill>
              </a:endParaRPr>
            </a:p>
          </p:txBody>
        </p:sp>
        <p:sp>
          <p:nvSpPr>
            <p:cNvPr id="22" name="Flowchart: Connector 21"/>
            <p:cNvSpPr/>
            <p:nvPr/>
          </p:nvSpPr>
          <p:spPr>
            <a:xfrm>
              <a:off x="4803203" y="2869609"/>
              <a:ext cx="2377440" cy="2377440"/>
            </a:xfrm>
            <a:prstGeom prst="flowChartConnector">
              <a:avLst/>
            </a:prstGeom>
            <a:solidFill>
              <a:srgbClr val="5FBDC7">
                <a:alpha val="8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6830442" y="2869609"/>
              <a:ext cx="2377440" cy="2377440"/>
            </a:xfrm>
            <a:prstGeom prst="flowChartConnector">
              <a:avLst/>
            </a:prstGeom>
            <a:solidFill>
              <a:srgbClr val="00639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525924" y="2242863"/>
              <a:ext cx="1104791" cy="400110"/>
            </a:xfrm>
            <a:prstGeom prst="rect">
              <a:avLst/>
            </a:prstGeom>
          </p:spPr>
          <p:txBody>
            <a:bodyPr wrap="none">
              <a:spAutoFit/>
            </a:bodyPr>
            <a:lstStyle/>
            <a:p>
              <a:pPr algn="ctr"/>
              <a:r>
                <a:rPr lang="en-US" sz="2000" b="1" kern="0" dirty="0">
                  <a:solidFill>
                    <a:srgbClr val="005374"/>
                  </a:solidFill>
                </a:rPr>
                <a:t>Training</a:t>
              </a:r>
              <a:r>
                <a:rPr lang="en-US" b="1" kern="0" dirty="0">
                  <a:solidFill>
                    <a:srgbClr val="005374"/>
                  </a:solidFill>
                </a:rPr>
                <a:t> </a:t>
              </a:r>
            </a:p>
          </p:txBody>
        </p:sp>
        <p:sp>
          <p:nvSpPr>
            <p:cNvPr id="28" name="Flowchart: Connector 27"/>
            <p:cNvSpPr/>
            <p:nvPr/>
          </p:nvSpPr>
          <p:spPr>
            <a:xfrm>
              <a:off x="8815846" y="2869609"/>
              <a:ext cx="2377440" cy="2377440"/>
            </a:xfrm>
            <a:prstGeom prst="flowChartConnector">
              <a:avLst/>
            </a:prstGeom>
            <a:solidFill>
              <a:srgbClr val="E17A09">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9112269" y="2242863"/>
              <a:ext cx="1485665" cy="400110"/>
            </a:xfrm>
            <a:prstGeom prst="rect">
              <a:avLst/>
            </a:prstGeom>
          </p:spPr>
          <p:txBody>
            <a:bodyPr wrap="square">
              <a:spAutoFit/>
            </a:bodyPr>
            <a:lstStyle/>
            <a:p>
              <a:pPr algn="ctr"/>
              <a:r>
                <a:rPr lang="en-US" sz="2000" b="1" kern="0" dirty="0">
                  <a:solidFill>
                    <a:srgbClr val="005374"/>
                  </a:solidFill>
                </a:rPr>
                <a:t>Inclusion</a:t>
              </a:r>
            </a:p>
          </p:txBody>
        </p:sp>
        <p:sp>
          <p:nvSpPr>
            <p:cNvPr id="5" name="TextBox 4"/>
            <p:cNvSpPr txBox="1"/>
            <p:nvPr/>
          </p:nvSpPr>
          <p:spPr>
            <a:xfrm>
              <a:off x="968029" y="3251903"/>
              <a:ext cx="2006283" cy="172354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Sponsor &amp; Governance briefings</a:t>
              </a:r>
            </a:p>
            <a:p>
              <a:pPr marL="171450" indent="-171450">
                <a:buFont typeface="Arial" panose="020B0604020202020204" pitchFamily="34" charset="0"/>
                <a:buChar char="•"/>
              </a:pPr>
              <a:r>
                <a:rPr lang="en-US" sz="1200" dirty="0">
                  <a:solidFill>
                    <a:schemeClr val="tx2"/>
                  </a:solidFill>
                </a:rPr>
                <a:t>Provide subject matter expertise</a:t>
              </a:r>
            </a:p>
            <a:p>
              <a:pPr marL="171450" indent="-171450">
                <a:buFont typeface="Arial" panose="020B0604020202020204" pitchFamily="34" charset="0"/>
                <a:buChar char="•"/>
              </a:pPr>
              <a:r>
                <a:rPr lang="en-US" sz="1200" dirty="0">
                  <a:solidFill>
                    <a:schemeClr val="tx2"/>
                  </a:solidFill>
                </a:rPr>
                <a:t>Executive decision-making</a:t>
              </a:r>
            </a:p>
            <a:p>
              <a:pPr marL="171450" indent="-171450">
                <a:buFont typeface="Arial" panose="020B0604020202020204" pitchFamily="34" charset="0"/>
                <a:buChar char="•"/>
              </a:pPr>
              <a:r>
                <a:rPr lang="en-US" sz="1200" dirty="0">
                  <a:solidFill>
                    <a:schemeClr val="tx2"/>
                  </a:solidFill>
                </a:rPr>
                <a:t>Communicate changes</a:t>
              </a:r>
            </a:p>
            <a:p>
              <a:pPr marL="171450" indent="-171450">
                <a:buFont typeface="Arial" panose="020B0604020202020204" pitchFamily="34" charset="0"/>
                <a:buChar char="•"/>
              </a:pPr>
              <a:r>
                <a:rPr lang="en-US" sz="1200" dirty="0">
                  <a:solidFill>
                    <a:schemeClr val="tx2"/>
                  </a:solidFill>
                </a:rPr>
                <a:t>Respond to conflicts</a:t>
              </a:r>
            </a:p>
            <a:p>
              <a:pPr marL="171450" indent="-171450">
                <a:buFont typeface="Arial" panose="020B0604020202020204" pitchFamily="34" charset="0"/>
                <a:buChar char="•"/>
              </a:pPr>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p:txBody>
        </p:sp>
        <p:sp>
          <p:nvSpPr>
            <p:cNvPr id="31" name="TextBox 30"/>
            <p:cNvSpPr txBox="1"/>
            <p:nvPr/>
          </p:nvSpPr>
          <p:spPr>
            <a:xfrm>
              <a:off x="5176132" y="2242863"/>
              <a:ext cx="1909497" cy="677108"/>
            </a:xfrm>
            <a:prstGeom prst="rect">
              <a:avLst/>
            </a:prstGeom>
            <a:noFill/>
          </p:spPr>
          <p:txBody>
            <a:bodyPr wrap="none" rtlCol="0">
              <a:spAutoFit/>
            </a:bodyPr>
            <a:lstStyle/>
            <a:p>
              <a:pPr algn="ctr"/>
              <a:r>
                <a:rPr lang="en-US" sz="2000" b="1" kern="0" dirty="0">
                  <a:solidFill>
                    <a:srgbClr val="005374"/>
                  </a:solidFill>
                </a:rPr>
                <a:t>Implementation</a:t>
              </a:r>
            </a:p>
            <a:p>
              <a:pPr algn="ctr"/>
              <a:endParaRPr lang="en-US" dirty="0">
                <a:solidFill>
                  <a:schemeClr val="bg1"/>
                </a:solidFill>
              </a:endParaRPr>
            </a:p>
          </p:txBody>
        </p:sp>
        <p:sp>
          <p:nvSpPr>
            <p:cNvPr id="32" name="TextBox 31"/>
            <p:cNvSpPr txBox="1"/>
            <p:nvPr/>
          </p:nvSpPr>
          <p:spPr>
            <a:xfrm>
              <a:off x="3173144" y="3251903"/>
              <a:ext cx="1650920" cy="153888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FIS Project Website</a:t>
              </a:r>
            </a:p>
            <a:p>
              <a:pPr marL="171450" indent="-171450">
                <a:buFont typeface="Arial" panose="020B0604020202020204" pitchFamily="34" charset="0"/>
                <a:buChar char="•"/>
              </a:pPr>
              <a:r>
                <a:rPr lang="en-US" sz="1200" dirty="0">
                  <a:solidFill>
                    <a:schemeClr val="tx2"/>
                  </a:solidFill>
                </a:rPr>
                <a:t>Project Newsletter</a:t>
              </a:r>
            </a:p>
            <a:p>
              <a:pPr marL="171450" indent="-171450">
                <a:buFont typeface="Arial" panose="020B0604020202020204" pitchFamily="34" charset="0"/>
                <a:buChar char="•"/>
              </a:pPr>
              <a:r>
                <a:rPr lang="en-US" sz="1200" dirty="0">
                  <a:solidFill>
                    <a:schemeClr val="tx2"/>
                  </a:solidFill>
                </a:rPr>
                <a:t>Project Inbox/Email</a:t>
              </a:r>
            </a:p>
            <a:p>
              <a:pPr marL="171450" indent="-171450">
                <a:buFont typeface="Arial" panose="020B0604020202020204" pitchFamily="34" charset="0"/>
                <a:buChar char="•"/>
              </a:pPr>
              <a:r>
                <a:rPr lang="en-US" sz="1200" dirty="0">
                  <a:solidFill>
                    <a:schemeClr val="tx2"/>
                  </a:solidFill>
                </a:rPr>
                <a:t>Surveys</a:t>
              </a:r>
            </a:p>
            <a:p>
              <a:pPr marL="171450" indent="-171450">
                <a:buFont typeface="Arial" panose="020B0604020202020204" pitchFamily="34" charset="0"/>
                <a:buChar char="•"/>
              </a:pPr>
              <a:r>
                <a:rPr lang="en-US" sz="1200" dirty="0">
                  <a:solidFill>
                    <a:schemeClr val="tx2"/>
                  </a:solidFill>
                </a:rPr>
                <a:t>Share go-live updates</a:t>
              </a:r>
            </a:p>
            <a:p>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p:txBody>
        </p:sp>
        <p:sp>
          <p:nvSpPr>
            <p:cNvPr id="33" name="TextBox 32"/>
            <p:cNvSpPr txBox="1"/>
            <p:nvPr/>
          </p:nvSpPr>
          <p:spPr>
            <a:xfrm>
              <a:off x="5098639" y="3251903"/>
              <a:ext cx="1877658" cy="20697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Application Inventory </a:t>
              </a:r>
            </a:p>
            <a:p>
              <a:pPr marL="171450" indent="-171450">
                <a:buFont typeface="Arial" panose="020B0604020202020204" pitchFamily="34" charset="0"/>
                <a:buChar char="•"/>
              </a:pPr>
              <a:r>
                <a:rPr lang="en-US" sz="1200" dirty="0">
                  <a:solidFill>
                    <a:schemeClr val="tx2"/>
                  </a:solidFill>
                </a:rPr>
                <a:t>Focus Groups, User Testing, &amp; Feedback</a:t>
              </a:r>
            </a:p>
            <a:p>
              <a:pPr marL="171450" indent="-171450">
                <a:buFont typeface="Arial" panose="020B0604020202020204" pitchFamily="34" charset="0"/>
                <a:buChar char="•"/>
              </a:pPr>
              <a:r>
                <a:rPr lang="en-US" sz="1200" dirty="0">
                  <a:solidFill>
                    <a:schemeClr val="tx2"/>
                  </a:solidFill>
                </a:rPr>
                <a:t>Identify Work Stream Dependencies/  Customizations</a:t>
              </a:r>
            </a:p>
            <a:p>
              <a:pPr marL="171450" indent="-171450">
                <a:buFont typeface="Arial" panose="020B0604020202020204" pitchFamily="34" charset="0"/>
                <a:buChar char="•"/>
              </a:pPr>
              <a:r>
                <a:rPr lang="en-US" sz="1200" dirty="0">
                  <a:solidFill>
                    <a:schemeClr val="tx2"/>
                  </a:solidFill>
                </a:rPr>
                <a:t>Assess Outcomes</a:t>
              </a:r>
            </a:p>
            <a:p>
              <a:endParaRPr lang="en-US" sz="1150" dirty="0">
                <a:solidFill>
                  <a:schemeClr val="tx2"/>
                </a:solidFill>
              </a:endParaRPr>
            </a:p>
            <a:p>
              <a:pPr marL="171450" indent="-171450">
                <a:buFont typeface="Arial" panose="020B0604020202020204" pitchFamily="34" charset="0"/>
                <a:buChar char="•"/>
              </a:pPr>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p:txBody>
        </p:sp>
        <p:sp>
          <p:nvSpPr>
            <p:cNvPr id="34" name="TextBox 33"/>
            <p:cNvSpPr txBox="1"/>
            <p:nvPr/>
          </p:nvSpPr>
          <p:spPr>
            <a:xfrm>
              <a:off x="6827572" y="3343648"/>
              <a:ext cx="1650920" cy="600164"/>
            </a:xfrm>
            <a:prstGeom prst="rect">
              <a:avLst/>
            </a:prstGeom>
            <a:noFill/>
          </p:spPr>
          <p:txBody>
            <a:bodyPr wrap="square" rtlCol="0">
              <a:spAutoFit/>
            </a:bodyPr>
            <a:lstStyle/>
            <a:p>
              <a:r>
                <a:rPr lang="en-US" sz="1100" dirty="0">
                  <a:solidFill>
                    <a:srgbClr val="000000"/>
                  </a:solidFill>
                </a:rPr>
                <a:t>  </a:t>
              </a:r>
            </a:p>
            <a:p>
              <a:pPr marL="171450" indent="-171450">
                <a:buFont typeface="Arial" panose="020B0604020202020204" pitchFamily="34" charset="0"/>
                <a:buChar char="•"/>
              </a:pPr>
              <a:endParaRPr lang="en-US" sz="1100" dirty="0">
                <a:solidFill>
                  <a:srgbClr val="000000"/>
                </a:solidFill>
              </a:endParaRPr>
            </a:p>
            <a:p>
              <a:pPr marL="171450" indent="-171450">
                <a:buFont typeface="Arial" panose="020B0604020202020204" pitchFamily="34" charset="0"/>
                <a:buChar char="•"/>
              </a:pPr>
              <a:endParaRPr lang="en-US" sz="1100" dirty="0">
                <a:solidFill>
                  <a:srgbClr val="000000"/>
                </a:solidFill>
              </a:endParaRPr>
            </a:p>
          </p:txBody>
        </p:sp>
        <p:sp>
          <p:nvSpPr>
            <p:cNvPr id="35" name="TextBox 34"/>
            <p:cNvSpPr txBox="1"/>
            <p:nvPr/>
          </p:nvSpPr>
          <p:spPr>
            <a:xfrm>
              <a:off x="9219082" y="3251903"/>
              <a:ext cx="1859739" cy="190052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Change Network</a:t>
              </a:r>
            </a:p>
            <a:p>
              <a:pPr marL="171450" indent="-171450">
                <a:buFont typeface="Arial" panose="020B0604020202020204" pitchFamily="34" charset="0"/>
                <a:buChar char="•"/>
              </a:pPr>
              <a:r>
                <a:rPr lang="en-US" sz="1200" dirty="0">
                  <a:solidFill>
                    <a:schemeClr val="tx2"/>
                  </a:solidFill>
                </a:rPr>
                <a:t>Mini Roadshows </a:t>
              </a:r>
            </a:p>
            <a:p>
              <a:pPr marL="171450" indent="-171450">
                <a:buFont typeface="Arial" panose="020B0604020202020204" pitchFamily="34" charset="0"/>
                <a:buChar char="•"/>
              </a:pPr>
              <a:r>
                <a:rPr lang="en-US" sz="1200" dirty="0">
                  <a:solidFill>
                    <a:schemeClr val="tx2"/>
                  </a:solidFill>
                </a:rPr>
                <a:t>1-on-1 Meetings</a:t>
              </a:r>
            </a:p>
            <a:p>
              <a:pPr marL="171450" indent="-171450">
                <a:buFont typeface="Arial" panose="020B0604020202020204" pitchFamily="34" charset="0"/>
                <a:buChar char="•"/>
              </a:pPr>
              <a:r>
                <a:rPr lang="en-US" sz="1200" dirty="0">
                  <a:solidFill>
                    <a:schemeClr val="tx2"/>
                  </a:solidFill>
                </a:rPr>
                <a:t>Extended Team Meetings</a:t>
              </a:r>
            </a:p>
            <a:p>
              <a:pPr marL="171450" indent="-171450">
                <a:buFont typeface="Arial" panose="020B0604020202020204" pitchFamily="34" charset="0"/>
                <a:buChar char="•"/>
              </a:pPr>
              <a:r>
                <a:rPr lang="en-US" sz="1200" dirty="0">
                  <a:solidFill>
                    <a:schemeClr val="tx2"/>
                  </a:solidFill>
                </a:rPr>
                <a:t>Conference Room Pilots</a:t>
              </a:r>
            </a:p>
            <a:p>
              <a:pPr marL="171450" indent="-171450">
                <a:buFont typeface="Arial" panose="020B0604020202020204" pitchFamily="34" charset="0"/>
                <a:buChar char="•"/>
              </a:pPr>
              <a:r>
                <a:rPr lang="en-US" sz="1200" dirty="0">
                  <a:solidFill>
                    <a:schemeClr val="tx2"/>
                  </a:solidFill>
                </a:rPr>
                <a:t>Engagement Activities</a:t>
              </a:r>
            </a:p>
            <a:p>
              <a:endParaRPr lang="en-US" sz="1150" dirty="0">
                <a:solidFill>
                  <a:schemeClr val="tx2"/>
                </a:solidFill>
              </a:endParaRPr>
            </a:p>
            <a:p>
              <a:pPr marL="171450" indent="-171450">
                <a:buFont typeface="Arial" panose="020B0604020202020204" pitchFamily="34" charset="0"/>
                <a:buChar char="•"/>
              </a:pPr>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p:txBody>
        </p:sp>
        <p:sp>
          <p:nvSpPr>
            <p:cNvPr id="40" name="TextBox 39"/>
            <p:cNvSpPr txBox="1"/>
            <p:nvPr/>
          </p:nvSpPr>
          <p:spPr>
            <a:xfrm>
              <a:off x="7177773" y="3234319"/>
              <a:ext cx="1801902" cy="2446824"/>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2"/>
                  </a:solidFill>
                </a:rPr>
                <a:t>People Managers training</a:t>
              </a:r>
            </a:p>
            <a:p>
              <a:pPr marL="171450" indent="-171450">
                <a:buFont typeface="Arial" panose="020B0604020202020204" pitchFamily="34" charset="0"/>
                <a:buChar char="•"/>
              </a:pPr>
              <a:r>
                <a:rPr lang="en-US" sz="1200" dirty="0">
                  <a:solidFill>
                    <a:schemeClr val="tx2"/>
                  </a:solidFill>
                </a:rPr>
                <a:t>Assess end-user needs</a:t>
              </a:r>
            </a:p>
            <a:p>
              <a:pPr marL="171450" indent="-171450">
                <a:buFont typeface="Arial" panose="020B0604020202020204" pitchFamily="34" charset="0"/>
                <a:buChar char="•"/>
              </a:pPr>
              <a:r>
                <a:rPr lang="en-US" sz="1200" dirty="0">
                  <a:solidFill>
                    <a:schemeClr val="tx2"/>
                  </a:solidFill>
                </a:rPr>
                <a:t>Determine delivery methods/segments</a:t>
              </a:r>
            </a:p>
            <a:p>
              <a:pPr marL="171450" indent="-171450">
                <a:buFont typeface="Arial" panose="020B0604020202020204" pitchFamily="34" charset="0"/>
                <a:buChar char="•"/>
              </a:pPr>
              <a:r>
                <a:rPr lang="en-US" sz="1200" dirty="0">
                  <a:solidFill>
                    <a:schemeClr val="tx2"/>
                  </a:solidFill>
                </a:rPr>
                <a:t>Create training program</a:t>
              </a:r>
            </a:p>
            <a:p>
              <a:pPr marL="171450" indent="-171450">
                <a:buFont typeface="Arial" panose="020B0604020202020204" pitchFamily="34" charset="0"/>
                <a:buChar char="•"/>
              </a:pPr>
              <a:r>
                <a:rPr lang="en-US" sz="1200" dirty="0">
                  <a:solidFill>
                    <a:schemeClr val="tx2"/>
                  </a:solidFill>
                </a:rPr>
                <a:t>Ensure training is     available for new employees</a:t>
              </a:r>
            </a:p>
            <a:p>
              <a:pPr marL="171450" indent="-171450">
                <a:buFont typeface="Arial" panose="020B0604020202020204" pitchFamily="34" charset="0"/>
                <a:buChar char="•"/>
              </a:pPr>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a:p>
              <a:pPr marL="171450" indent="-171450">
                <a:buFont typeface="Arial" panose="020B0604020202020204" pitchFamily="34" charset="0"/>
                <a:buChar char="•"/>
              </a:pPr>
              <a:endParaRPr lang="en-US" sz="1100" dirty="0">
                <a:solidFill>
                  <a:schemeClr val="tx2"/>
                </a:solidFill>
              </a:endParaRPr>
            </a:p>
          </p:txBody>
        </p:sp>
      </p:grpSp>
    </p:spTree>
    <p:extLst>
      <p:ext uri="{BB962C8B-B14F-4D97-AF65-F5344CB8AC3E}">
        <p14:creationId xmlns:p14="http://schemas.microsoft.com/office/powerpoint/2010/main" val="15319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200839" y="2367890"/>
            <a:ext cx="10637120" cy="24540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1200" b="1" dirty="0">
              <a:solidFill>
                <a:srgbClr val="585958"/>
              </a:solidFill>
              <a:latin typeface="+mn-lt"/>
            </a:endParaRPr>
          </a:p>
        </p:txBody>
      </p:sp>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6" name="Group 5"/>
          <p:cNvGrpSpPr/>
          <p:nvPr/>
        </p:nvGrpSpPr>
        <p:grpSpPr>
          <a:xfrm>
            <a:off x="2095500" y="1476394"/>
            <a:ext cx="8001000" cy="3473550"/>
            <a:chOff x="2049207" y="1476394"/>
            <a:chExt cx="8001000" cy="3473550"/>
          </a:xfrm>
        </p:grpSpPr>
        <p:sp>
          <p:nvSpPr>
            <p:cNvPr id="13" name="Rectangle 12"/>
            <p:cNvSpPr/>
            <p:nvPr/>
          </p:nvSpPr>
          <p:spPr>
            <a:xfrm>
              <a:off x="2065204" y="1544960"/>
              <a:ext cx="3865592" cy="858267"/>
            </a:xfrm>
            <a:prstGeom prst="rect">
              <a:avLst/>
            </a:prstGeom>
          </p:spPr>
          <p:txBody>
            <a:bodyPr wrap="square">
              <a:spAutoFit/>
            </a:bodyPr>
            <a:lstStyle/>
            <a:p>
              <a:r>
                <a:rPr lang="en-US" sz="1500" b="1" dirty="0">
                  <a:solidFill>
                    <a:srgbClr val="278991"/>
                  </a:solidFill>
                </a:rPr>
                <a:t>BUILDING AWARENESS</a:t>
              </a:r>
            </a:p>
            <a:p>
              <a:r>
                <a:rPr lang="en-US" sz="1500" b="1" dirty="0">
                  <a:solidFill>
                    <a:srgbClr val="6D6D6D"/>
                  </a:solidFill>
                </a:rPr>
                <a:t>Roadshow Presentations</a:t>
              </a:r>
            </a:p>
            <a:p>
              <a:r>
                <a:rPr lang="en-US" sz="1200" dirty="0">
                  <a:solidFill>
                    <a:srgbClr val="696969"/>
                  </a:solidFill>
                </a:rPr>
                <a:t>VC areas, executive leadership and key stakeholder groups. Over 600 unique attendees since ESR Program launch.</a:t>
              </a:r>
            </a:p>
          </p:txBody>
        </p:sp>
        <p:sp>
          <p:nvSpPr>
            <p:cNvPr id="14" name="Rectangle 13"/>
            <p:cNvSpPr/>
            <p:nvPr/>
          </p:nvSpPr>
          <p:spPr>
            <a:xfrm>
              <a:off x="2051332" y="1476394"/>
              <a:ext cx="4005027" cy="997517"/>
            </a:xfrm>
            <a:prstGeom prst="rect">
              <a:avLst/>
            </a:prstGeom>
            <a:noFill/>
            <a:ln>
              <a:solidFill>
                <a:srgbClr val="278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12614" y="1485503"/>
              <a:ext cx="3936419" cy="1323439"/>
            </a:xfrm>
            <a:prstGeom prst="rect">
              <a:avLst/>
            </a:prstGeom>
          </p:spPr>
          <p:txBody>
            <a:bodyPr wrap="square">
              <a:spAutoFit/>
            </a:bodyPr>
            <a:lstStyle/>
            <a:p>
              <a:r>
                <a:rPr lang="en-US" sz="1500" b="1" dirty="0">
                  <a:solidFill>
                    <a:srgbClr val="278991"/>
                  </a:solidFill>
                </a:rPr>
                <a:t>ORGANIZATIONAL CHANGE MANAGEMENT (OCM) TRAINING</a:t>
              </a:r>
            </a:p>
            <a:p>
              <a:r>
                <a:rPr lang="en-US" sz="1400" b="1" dirty="0">
                  <a:solidFill>
                    <a:srgbClr val="6D6D6D"/>
                  </a:solidFill>
                </a:rPr>
                <a:t>Staff Education &amp; Development (SED) Workshops</a:t>
              </a:r>
            </a:p>
            <a:p>
              <a:r>
                <a:rPr lang="en-US" sz="1200" dirty="0">
                  <a:solidFill>
                    <a:srgbClr val="696969"/>
                  </a:solidFill>
                </a:rPr>
                <a:t>SED has and will continue to deliver change management workshops and training to staff by role: Change Practitioner, People Manager, All Staff according to project needs.</a:t>
              </a:r>
            </a:p>
          </p:txBody>
        </p:sp>
        <p:sp>
          <p:nvSpPr>
            <p:cNvPr id="16" name="Rectangle 15"/>
            <p:cNvSpPr/>
            <p:nvPr/>
          </p:nvSpPr>
          <p:spPr>
            <a:xfrm>
              <a:off x="6113566" y="1476394"/>
              <a:ext cx="3936641" cy="1326544"/>
            </a:xfrm>
            <a:prstGeom prst="rect">
              <a:avLst/>
            </a:prstGeom>
            <a:noFill/>
            <a:ln>
              <a:solidFill>
                <a:srgbClr val="278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48749" y="2813249"/>
              <a:ext cx="3606349" cy="1123384"/>
            </a:xfrm>
            <a:prstGeom prst="rect">
              <a:avLst/>
            </a:prstGeom>
          </p:spPr>
          <p:txBody>
            <a:bodyPr wrap="square">
              <a:spAutoFit/>
            </a:bodyPr>
            <a:lstStyle/>
            <a:p>
              <a:r>
                <a:rPr lang="en-US" sz="1500" b="1" dirty="0">
                  <a:solidFill>
                    <a:srgbClr val="278991"/>
                  </a:solidFill>
                </a:rPr>
                <a:t>ESR-FIS MONTHLY NEWSLETTER</a:t>
              </a:r>
            </a:p>
            <a:p>
              <a:r>
                <a:rPr lang="en-US" sz="1400" b="1" dirty="0">
                  <a:solidFill>
                    <a:srgbClr val="6D6D6D"/>
                  </a:solidFill>
                </a:rPr>
                <a:t>First issue on February 23</a:t>
              </a:r>
            </a:p>
            <a:p>
              <a:r>
                <a:rPr lang="en-US" sz="1200" dirty="0">
                  <a:solidFill>
                    <a:srgbClr val="696969"/>
                  </a:solidFill>
                </a:rPr>
                <a:t>Project updates, news and information, calendar of events and contacts. Website </a:t>
              </a:r>
              <a:r>
                <a:rPr lang="en-US" sz="1400" b="1" dirty="0">
                  <a:solidFill>
                    <a:srgbClr val="696969"/>
                  </a:solidFill>
                  <a:hlinkClick r:id="rId4"/>
                </a:rPr>
                <a:t>esr.ucsd.edu</a:t>
              </a:r>
              <a:r>
                <a:rPr lang="en-US" sz="1200" dirty="0">
                  <a:solidFill>
                    <a:srgbClr val="696969"/>
                  </a:solidFill>
                </a:rPr>
                <a:t> launched Fall 2017.</a:t>
              </a:r>
            </a:p>
          </p:txBody>
        </p:sp>
        <p:sp>
          <p:nvSpPr>
            <p:cNvPr id="18" name="Rectangle 17"/>
            <p:cNvSpPr/>
            <p:nvPr/>
          </p:nvSpPr>
          <p:spPr>
            <a:xfrm>
              <a:off x="6113563" y="2836290"/>
              <a:ext cx="3936641" cy="1115854"/>
            </a:xfrm>
            <a:prstGeom prst="rect">
              <a:avLst/>
            </a:prstGeom>
            <a:noFill/>
            <a:ln>
              <a:solidFill>
                <a:srgbClr val="278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49207" y="3784316"/>
              <a:ext cx="3700767" cy="1029920"/>
            </a:xfrm>
            <a:prstGeom prst="rect">
              <a:avLst/>
            </a:prstGeom>
          </p:spPr>
          <p:txBody>
            <a:bodyPr wrap="square">
              <a:spAutoFit/>
            </a:bodyPr>
            <a:lstStyle/>
            <a:p>
              <a:r>
                <a:rPr lang="en-US" sz="1500" b="1" dirty="0">
                  <a:solidFill>
                    <a:srgbClr val="278991"/>
                  </a:solidFill>
                </a:rPr>
                <a:t>CONTINUOUS OUTREACH </a:t>
              </a:r>
            </a:p>
            <a:p>
              <a:r>
                <a:rPr lang="en-US" sz="1500" b="1" dirty="0">
                  <a:solidFill>
                    <a:srgbClr val="6D6D6D"/>
                  </a:solidFill>
                </a:rPr>
                <a:t>Departments and One-on-One </a:t>
              </a:r>
            </a:p>
            <a:p>
              <a:r>
                <a:rPr lang="en-US" sz="1200" dirty="0">
                  <a:solidFill>
                    <a:srgbClr val="696969"/>
                  </a:solidFill>
                </a:rPr>
                <a:t>Responding to questions, resistance and requests from the UC San Diego community on ESR plans and activities, concerns and applying change management approach.</a:t>
              </a:r>
            </a:p>
          </p:txBody>
        </p:sp>
        <p:sp>
          <p:nvSpPr>
            <p:cNvPr id="20" name="Rectangle 19"/>
            <p:cNvSpPr/>
            <p:nvPr/>
          </p:nvSpPr>
          <p:spPr>
            <a:xfrm>
              <a:off x="2050381" y="3786827"/>
              <a:ext cx="4005026" cy="1118568"/>
            </a:xfrm>
            <a:prstGeom prst="rect">
              <a:avLst/>
            </a:prstGeom>
            <a:noFill/>
            <a:ln>
              <a:solidFill>
                <a:srgbClr val="278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23393" y="3980448"/>
              <a:ext cx="3926811" cy="969496"/>
            </a:xfrm>
            <a:prstGeom prst="rect">
              <a:avLst/>
            </a:prstGeom>
          </p:spPr>
          <p:txBody>
            <a:bodyPr wrap="square">
              <a:spAutoFit/>
            </a:bodyPr>
            <a:lstStyle/>
            <a:p>
              <a:r>
                <a:rPr lang="en-US" sz="1500" b="1" dirty="0">
                  <a:solidFill>
                    <a:srgbClr val="278991"/>
                  </a:solidFill>
                </a:rPr>
                <a:t>EXPANDING THE CHANGE NETWORK</a:t>
              </a:r>
            </a:p>
            <a:p>
              <a:r>
                <a:rPr lang="en-US" sz="1500" b="1" dirty="0">
                  <a:solidFill>
                    <a:srgbClr val="6D6D6D"/>
                  </a:solidFill>
                </a:rPr>
                <a:t>Identifying Sponsorship Coalition Members and Change Champions </a:t>
              </a:r>
            </a:p>
            <a:p>
              <a:r>
                <a:rPr lang="en-US" sz="1200" dirty="0">
                  <a:solidFill>
                    <a:srgbClr val="696969"/>
                  </a:solidFill>
                </a:rPr>
                <a:t>Empowering change partners across campus and med ctr.</a:t>
              </a:r>
            </a:p>
          </p:txBody>
        </p:sp>
        <p:sp>
          <p:nvSpPr>
            <p:cNvPr id="22" name="Rectangle 21"/>
            <p:cNvSpPr/>
            <p:nvPr/>
          </p:nvSpPr>
          <p:spPr>
            <a:xfrm>
              <a:off x="6113563" y="4000107"/>
              <a:ext cx="3936641" cy="905288"/>
            </a:xfrm>
            <a:prstGeom prst="rect">
              <a:avLst/>
            </a:prstGeom>
            <a:noFill/>
            <a:ln>
              <a:solidFill>
                <a:srgbClr val="278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49207" y="2543322"/>
              <a:ext cx="4219399" cy="1180117"/>
            </a:xfrm>
            <a:prstGeom prst="rect">
              <a:avLst/>
            </a:prstGeom>
          </p:spPr>
          <p:txBody>
            <a:bodyPr wrap="square">
              <a:spAutoFit/>
            </a:bodyPr>
            <a:lstStyle/>
            <a:p>
              <a:r>
                <a:rPr lang="en-US" sz="1500" b="1" dirty="0">
                  <a:solidFill>
                    <a:srgbClr val="278991"/>
                  </a:solidFill>
                </a:rPr>
                <a:t>INTERNAL EXPERT SOURCING</a:t>
              </a:r>
            </a:p>
            <a:p>
              <a:r>
                <a:rPr lang="en-US" sz="1500" b="1" dirty="0">
                  <a:solidFill>
                    <a:srgbClr val="6D6D6D"/>
                  </a:solidFill>
                </a:rPr>
                <a:t>Involvement and Expertise – Requirements, RFP, CRP</a:t>
              </a:r>
            </a:p>
            <a:p>
              <a:r>
                <a:rPr lang="en-US" sz="1200" dirty="0">
                  <a:solidFill>
                    <a:srgbClr val="696969"/>
                  </a:solidFill>
                </a:rPr>
                <a:t>Partnership with SMEs gives functional ownership </a:t>
              </a:r>
            </a:p>
            <a:p>
              <a:r>
                <a:rPr lang="en-US" sz="1200" dirty="0">
                  <a:solidFill>
                    <a:srgbClr val="696969"/>
                  </a:solidFill>
                </a:rPr>
                <a:t>and enhances desire to participate and support this change.</a:t>
              </a:r>
            </a:p>
          </p:txBody>
        </p:sp>
        <p:sp>
          <p:nvSpPr>
            <p:cNvPr id="24" name="Rectangle 23"/>
            <p:cNvSpPr/>
            <p:nvPr/>
          </p:nvSpPr>
          <p:spPr>
            <a:xfrm>
              <a:off x="2050381" y="2526438"/>
              <a:ext cx="4005026" cy="1197001"/>
            </a:xfrm>
            <a:prstGeom prst="rect">
              <a:avLst/>
            </a:prstGeom>
            <a:noFill/>
            <a:ln>
              <a:solidFill>
                <a:srgbClr val="2789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4992" y="5213668"/>
            <a:ext cx="12206992" cy="553998"/>
            <a:chOff x="-14992" y="5213668"/>
            <a:chExt cx="12206992" cy="553998"/>
          </a:xfrm>
        </p:grpSpPr>
        <p:sp>
          <p:nvSpPr>
            <p:cNvPr id="4" name="Rectangle 3"/>
            <p:cNvSpPr/>
            <p:nvPr/>
          </p:nvSpPr>
          <p:spPr>
            <a:xfrm>
              <a:off x="-14992" y="5213668"/>
              <a:ext cx="12206992" cy="553998"/>
            </a:xfrm>
            <a:prstGeom prst="rect">
              <a:avLst/>
            </a:prstGeom>
            <a:solidFill>
              <a:srgbClr val="00639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2782" y="5213668"/>
              <a:ext cx="11966435" cy="553998"/>
            </a:xfrm>
            <a:prstGeom prst="rect">
              <a:avLst/>
            </a:prstGeom>
          </p:spPr>
          <p:txBody>
            <a:bodyPr wrap="square">
              <a:spAutoFit/>
            </a:bodyPr>
            <a:lstStyle/>
            <a:p>
              <a:pPr>
                <a:spcBef>
                  <a:spcPct val="0"/>
                </a:spcBef>
              </a:pPr>
              <a:r>
                <a:rPr lang="en-US" sz="1500" dirty="0">
                  <a:solidFill>
                    <a:srgbClr val="005374"/>
                  </a:solidFill>
                </a:rPr>
                <a:t>Since 2017, more than </a:t>
              </a:r>
              <a:r>
                <a:rPr lang="en-US" sz="1500" b="1" dirty="0">
                  <a:solidFill>
                    <a:srgbClr val="005374"/>
                  </a:solidFill>
                </a:rPr>
                <a:t>600 individuals </a:t>
              </a:r>
              <a:r>
                <a:rPr lang="en-US" sz="1500" dirty="0">
                  <a:solidFill>
                    <a:srgbClr val="005374"/>
                  </a:solidFill>
                </a:rPr>
                <a:t>have attended presentations about the financial system project. Over </a:t>
              </a:r>
              <a:r>
                <a:rPr lang="en-US" sz="1500" b="1" dirty="0">
                  <a:solidFill>
                    <a:srgbClr val="005374"/>
                  </a:solidFill>
                </a:rPr>
                <a:t>200 SMEs </a:t>
              </a:r>
              <a:r>
                <a:rPr lang="en-US" sz="1500" dirty="0">
                  <a:solidFill>
                    <a:srgbClr val="005374"/>
                  </a:solidFill>
                </a:rPr>
                <a:t>engaged in the initial analysis and discovery process; </a:t>
              </a:r>
              <a:r>
                <a:rPr lang="en-US" sz="1500" b="1" dirty="0">
                  <a:solidFill>
                    <a:srgbClr val="005374"/>
                  </a:solidFill>
                </a:rPr>
                <a:t>56 SMEs </a:t>
              </a:r>
              <a:r>
                <a:rPr lang="en-US" sz="1500" dirty="0">
                  <a:solidFill>
                    <a:srgbClr val="005374"/>
                  </a:solidFill>
                </a:rPr>
                <a:t>were engaged for RFP requirements and scenarios representing stakeholder groups and VC areas including med center.</a:t>
              </a:r>
            </a:p>
          </p:txBody>
        </p:sp>
      </p:grpSp>
    </p:spTree>
    <p:extLst>
      <p:ext uri="{BB962C8B-B14F-4D97-AF65-F5344CB8AC3E}">
        <p14:creationId xmlns:p14="http://schemas.microsoft.com/office/powerpoint/2010/main" val="27832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12" name="Title 1"/>
          <p:cNvSpPr txBox="1">
            <a:spLocks/>
          </p:cNvSpPr>
          <p:nvPr/>
        </p:nvSpPr>
        <p:spPr>
          <a:xfrm>
            <a:off x="3906136" y="1089680"/>
            <a:ext cx="4379728"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TOP </a:t>
            </a:r>
            <a:r>
              <a:rPr lang="en-US" sz="2700" b="1" dirty="0">
                <a:solidFill>
                  <a:srgbClr val="038C9C"/>
                </a:solidFill>
                <a:latin typeface="+mn-lt"/>
              </a:rPr>
              <a:t>BENEFITS</a:t>
            </a:r>
            <a:r>
              <a:rPr lang="en-US" sz="2700" b="1" dirty="0">
                <a:solidFill>
                  <a:srgbClr val="005374"/>
                </a:solidFill>
                <a:latin typeface="+mn-lt"/>
              </a:rPr>
              <a:t> FOR FIS USERS</a:t>
            </a:r>
          </a:p>
        </p:txBody>
      </p:sp>
      <p:sp>
        <p:nvSpPr>
          <p:cNvPr id="102" name="TextBox 101"/>
          <p:cNvSpPr txBox="1"/>
          <p:nvPr/>
        </p:nvSpPr>
        <p:spPr>
          <a:xfrm>
            <a:off x="9642531" y="3809521"/>
            <a:ext cx="2894823" cy="646331"/>
          </a:xfrm>
          <a:prstGeom prst="rect">
            <a:avLst/>
          </a:prstGeom>
          <a:noFill/>
        </p:spPr>
        <p:txBody>
          <a:bodyPr wrap="square" rtlCol="0">
            <a:spAutoFit/>
          </a:bodyPr>
          <a:lstStyle/>
          <a:p>
            <a:r>
              <a:rPr lang="en-US" b="1" dirty="0">
                <a:solidFill>
                  <a:srgbClr val="6C6C6C"/>
                </a:solidFill>
              </a:rPr>
              <a:t>ONE LESS </a:t>
            </a:r>
          </a:p>
          <a:p>
            <a:r>
              <a:rPr lang="en-US" b="1" dirty="0">
                <a:solidFill>
                  <a:srgbClr val="6C6C6C"/>
                </a:solidFill>
              </a:rPr>
              <a:t>SPEADSHEET</a:t>
            </a:r>
          </a:p>
        </p:txBody>
      </p:sp>
      <p:grpSp>
        <p:nvGrpSpPr>
          <p:cNvPr id="117" name="Group 116"/>
          <p:cNvGrpSpPr/>
          <p:nvPr/>
        </p:nvGrpSpPr>
        <p:grpSpPr>
          <a:xfrm>
            <a:off x="-14992" y="2158612"/>
            <a:ext cx="12221984" cy="3543217"/>
            <a:chOff x="-14992" y="2211777"/>
            <a:chExt cx="12221984" cy="3543217"/>
          </a:xfrm>
        </p:grpSpPr>
        <p:cxnSp>
          <p:nvCxnSpPr>
            <p:cNvPr id="26" name="Straight Connector 25"/>
            <p:cNvCxnSpPr/>
            <p:nvPr/>
          </p:nvCxnSpPr>
          <p:spPr>
            <a:xfrm flipV="1">
              <a:off x="-14992" y="2244888"/>
              <a:ext cx="12206992" cy="1"/>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0" y="5749519"/>
              <a:ext cx="12206992" cy="1"/>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0" y="3668697"/>
              <a:ext cx="2725000" cy="27747"/>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711298" y="2266490"/>
              <a:ext cx="1" cy="3483029"/>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927" y="2382038"/>
              <a:ext cx="1875013" cy="584775"/>
            </a:xfrm>
            <a:prstGeom prst="rect">
              <a:avLst/>
            </a:prstGeom>
            <a:noFill/>
          </p:spPr>
          <p:txBody>
            <a:bodyPr wrap="square" rtlCol="0">
              <a:spAutoFit/>
            </a:bodyPr>
            <a:lstStyle/>
            <a:p>
              <a:r>
                <a:rPr lang="en-US" b="1" dirty="0">
                  <a:solidFill>
                    <a:schemeClr val="accent3">
                      <a:lumMod val="75000"/>
                    </a:schemeClr>
                  </a:solidFill>
                </a:rPr>
                <a:t>SECURITY</a:t>
              </a:r>
              <a:r>
                <a:rPr lang="en-US" dirty="0"/>
                <a:t> </a:t>
              </a:r>
              <a:r>
                <a:rPr lang="en-US" sz="1400" dirty="0"/>
                <a:t>&amp;</a:t>
              </a:r>
            </a:p>
            <a:p>
              <a:r>
                <a:rPr lang="en-US" sz="1400" dirty="0"/>
                <a:t>Regulatory Compliance</a:t>
              </a:r>
            </a:p>
          </p:txBody>
        </p:sp>
        <p:sp>
          <p:nvSpPr>
            <p:cNvPr id="41" name="TextBox 40"/>
            <p:cNvSpPr txBox="1"/>
            <p:nvPr/>
          </p:nvSpPr>
          <p:spPr>
            <a:xfrm>
              <a:off x="3212275" y="3364237"/>
              <a:ext cx="2325515" cy="369332"/>
            </a:xfrm>
            <a:prstGeom prst="rect">
              <a:avLst/>
            </a:prstGeom>
            <a:noFill/>
          </p:spPr>
          <p:txBody>
            <a:bodyPr wrap="square" rtlCol="0">
              <a:spAutoFit/>
            </a:bodyPr>
            <a:lstStyle/>
            <a:p>
              <a:r>
                <a:rPr lang="en-US" b="1" dirty="0">
                  <a:solidFill>
                    <a:srgbClr val="367092"/>
                  </a:solidFill>
                </a:rPr>
                <a:t>PRODUCTIVITY</a:t>
              </a:r>
            </a:p>
          </p:txBody>
        </p:sp>
        <p:pic>
          <p:nvPicPr>
            <p:cNvPr id="40" name="Picture 39" descr="&lt;strong&gt;Target&lt;/strong&gt; Arrow Bulls Eye · Free vector graphic on Pixabay"/>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7482" y="2587611"/>
              <a:ext cx="767810" cy="745044"/>
            </a:xfrm>
            <a:prstGeom prst="rect">
              <a:avLst/>
            </a:prstGeom>
          </p:spPr>
        </p:pic>
        <p:pic>
          <p:nvPicPr>
            <p:cNvPr id="42" name="Picture 41" descr="&lt;strong&gt;Clipart&lt;/strong&gt; - Bad &lt;strong&gt;Bug&lt;/strong&gt;"/>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0334" y="2380143"/>
              <a:ext cx="631419" cy="573802"/>
            </a:xfrm>
            <a:prstGeom prst="rect">
              <a:avLst/>
            </a:prstGeom>
          </p:spPr>
        </p:pic>
        <p:sp>
          <p:nvSpPr>
            <p:cNvPr id="43" name="Rectangle 42"/>
            <p:cNvSpPr/>
            <p:nvPr/>
          </p:nvSpPr>
          <p:spPr>
            <a:xfrm>
              <a:off x="2932202" y="2211777"/>
              <a:ext cx="1729917" cy="1015663"/>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Reduce redundant processes and working with redundant copies of data.</a:t>
              </a:r>
            </a:p>
          </p:txBody>
        </p:sp>
        <p:sp>
          <p:nvSpPr>
            <p:cNvPr id="45" name="Rectangle 44"/>
            <p:cNvSpPr/>
            <p:nvPr/>
          </p:nvSpPr>
          <p:spPr>
            <a:xfrm>
              <a:off x="66206" y="2848310"/>
              <a:ext cx="2419255" cy="646331"/>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Keep our financial data safe and regulated with built-in protections.</a:t>
              </a:r>
              <a:endParaRPr lang="en-US" sz="1200" dirty="0"/>
            </a:p>
          </p:txBody>
        </p:sp>
        <p:sp>
          <p:nvSpPr>
            <p:cNvPr id="46" name="TextBox 45"/>
            <p:cNvSpPr txBox="1"/>
            <p:nvPr/>
          </p:nvSpPr>
          <p:spPr>
            <a:xfrm>
              <a:off x="415263" y="5309208"/>
              <a:ext cx="2325515" cy="369332"/>
            </a:xfrm>
            <a:prstGeom prst="rect">
              <a:avLst/>
            </a:prstGeom>
            <a:noFill/>
          </p:spPr>
          <p:txBody>
            <a:bodyPr wrap="square" rtlCol="0">
              <a:spAutoFit/>
            </a:bodyPr>
            <a:lstStyle/>
            <a:p>
              <a:r>
                <a:rPr lang="en-US" b="1" dirty="0">
                  <a:solidFill>
                    <a:srgbClr val="367092"/>
                  </a:solidFill>
                </a:rPr>
                <a:t>COLLABORATION </a:t>
              </a:r>
            </a:p>
          </p:txBody>
        </p:sp>
        <p:sp>
          <p:nvSpPr>
            <p:cNvPr id="48" name="Rectangle 47"/>
            <p:cNvSpPr/>
            <p:nvPr/>
          </p:nvSpPr>
          <p:spPr>
            <a:xfrm>
              <a:off x="808014" y="3761169"/>
              <a:ext cx="1821235" cy="830997"/>
            </a:xfrm>
            <a:prstGeom prst="rect">
              <a:avLst/>
            </a:prstGeom>
          </p:spPr>
          <p:txBody>
            <a:bodyPr wrap="square">
              <a:spAutoFit/>
            </a:bodyPr>
            <a:lstStyle/>
            <a:p>
              <a:pPr algn="r"/>
              <a:r>
                <a:rPr lang="en-US" sz="1200" dirty="0">
                  <a:solidFill>
                    <a:schemeClr val="accent3">
                      <a:lumMod val="75000"/>
                    </a:schemeClr>
                  </a:solidFill>
                </a:rPr>
                <a:t>Centralized data will bolster interdepartmental, central office, and med center collaboration.</a:t>
              </a:r>
            </a:p>
          </p:txBody>
        </p:sp>
        <p:pic>
          <p:nvPicPr>
            <p:cNvPr id="50" name="Picture 49" descr="Free vector graphic: Members, Group, &lt;strong&gt;People&lt;/strong&gt;, Team - Fre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98" y="4532391"/>
              <a:ext cx="1445085" cy="722543"/>
            </a:xfrm>
            <a:prstGeom prst="rect">
              <a:avLst/>
            </a:prstGeom>
          </p:spPr>
        </p:pic>
        <p:cxnSp>
          <p:nvCxnSpPr>
            <p:cNvPr id="52" name="Straight Connector 51"/>
            <p:cNvCxnSpPr/>
            <p:nvPr/>
          </p:nvCxnSpPr>
          <p:spPr>
            <a:xfrm flipV="1">
              <a:off x="2725000" y="3904087"/>
              <a:ext cx="6871109" cy="7327"/>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685326" y="3923414"/>
              <a:ext cx="2014" cy="1831580"/>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904571" y="3930506"/>
              <a:ext cx="3326" cy="1824488"/>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584212" y="2242409"/>
              <a:ext cx="11271" cy="1658099"/>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980945" y="2405361"/>
              <a:ext cx="2325515" cy="584775"/>
            </a:xfrm>
            <a:prstGeom prst="rect">
              <a:avLst/>
            </a:prstGeom>
            <a:noFill/>
          </p:spPr>
          <p:txBody>
            <a:bodyPr wrap="square" rtlCol="0">
              <a:spAutoFit/>
            </a:bodyPr>
            <a:lstStyle/>
            <a:p>
              <a:pPr algn="ctr"/>
              <a:r>
                <a:rPr lang="en-US" b="1" dirty="0">
                  <a:solidFill>
                    <a:srgbClr val="F9963A"/>
                  </a:solidFill>
                </a:rPr>
                <a:t>STREAMLINE </a:t>
              </a:r>
            </a:p>
            <a:p>
              <a:pPr algn="ctr"/>
              <a:r>
                <a:rPr lang="en-US" sz="1400" b="1" dirty="0">
                  <a:solidFill>
                    <a:schemeClr val="accent3">
                      <a:lumMod val="75000"/>
                    </a:schemeClr>
                  </a:solidFill>
                </a:rPr>
                <a:t>Processes &amp; Efficiency</a:t>
              </a:r>
            </a:p>
          </p:txBody>
        </p:sp>
        <p:sp>
          <p:nvSpPr>
            <p:cNvPr id="61" name="Rectangle 60"/>
            <p:cNvSpPr/>
            <p:nvPr/>
          </p:nvSpPr>
          <p:spPr>
            <a:xfrm>
              <a:off x="5675546" y="2909950"/>
              <a:ext cx="3654192" cy="830997"/>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Automate financial business operations; eliminate re-keying or processing data. Reduce the need for  multiple applications with similar purposes and overlap.</a:t>
              </a:r>
              <a:endParaRPr lang="en-US" sz="1200" dirty="0"/>
            </a:p>
          </p:txBody>
        </p:sp>
        <p:pic>
          <p:nvPicPr>
            <p:cNvPr id="59" name="Picture 58" descr="Free vector &lt;strong&gt;graphic&lt;/strong&gt;: &lt;strong&gt;Speedo&lt;/strong&gt;, &lt;strong&gt;Speedometer&lt;/strong&gt;, Speed, Auto ..."/>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85864" y="2376474"/>
              <a:ext cx="663230" cy="663230"/>
            </a:xfrm>
            <a:prstGeom prst="rect">
              <a:avLst/>
            </a:prstGeom>
          </p:spPr>
        </p:pic>
        <p:sp>
          <p:nvSpPr>
            <p:cNvPr id="63" name="TextBox 62"/>
            <p:cNvSpPr txBox="1"/>
            <p:nvPr/>
          </p:nvSpPr>
          <p:spPr>
            <a:xfrm>
              <a:off x="5036462" y="3973092"/>
              <a:ext cx="3093563" cy="584775"/>
            </a:xfrm>
            <a:prstGeom prst="rect">
              <a:avLst/>
            </a:prstGeom>
            <a:noFill/>
          </p:spPr>
          <p:txBody>
            <a:bodyPr wrap="square" rtlCol="0">
              <a:spAutoFit/>
            </a:bodyPr>
            <a:lstStyle/>
            <a:p>
              <a:r>
                <a:rPr lang="en-US" b="1" dirty="0">
                  <a:solidFill>
                    <a:schemeClr val="accent3">
                      <a:lumMod val="75000"/>
                    </a:schemeClr>
                  </a:solidFill>
                </a:rPr>
                <a:t>FORECASTING</a:t>
              </a:r>
              <a:r>
                <a:rPr lang="en-US" dirty="0"/>
                <a:t> </a:t>
              </a:r>
              <a:r>
                <a:rPr lang="en-US" sz="1400" dirty="0"/>
                <a:t>&amp;</a:t>
              </a:r>
            </a:p>
            <a:p>
              <a:r>
                <a:rPr lang="en-US" sz="1400" dirty="0"/>
                <a:t>Reporting</a:t>
              </a:r>
            </a:p>
          </p:txBody>
        </p:sp>
        <p:sp>
          <p:nvSpPr>
            <p:cNvPr id="64" name="TextBox 63"/>
            <p:cNvSpPr txBox="1"/>
            <p:nvPr/>
          </p:nvSpPr>
          <p:spPr>
            <a:xfrm>
              <a:off x="2756899" y="3994015"/>
              <a:ext cx="1238286" cy="383587"/>
            </a:xfrm>
            <a:prstGeom prst="rect">
              <a:avLst/>
            </a:prstGeom>
            <a:noFill/>
          </p:spPr>
          <p:txBody>
            <a:bodyPr wrap="square" rtlCol="0">
              <a:spAutoFit/>
            </a:bodyPr>
            <a:lstStyle/>
            <a:p>
              <a:r>
                <a:rPr lang="en-US" b="1" dirty="0">
                  <a:solidFill>
                    <a:srgbClr val="F9963A"/>
                  </a:solidFill>
                </a:rPr>
                <a:t>ELIMINATE</a:t>
              </a:r>
            </a:p>
          </p:txBody>
        </p:sp>
        <p:sp>
          <p:nvSpPr>
            <p:cNvPr id="65" name="Rectangle 64"/>
            <p:cNvSpPr/>
            <p:nvPr/>
          </p:nvSpPr>
          <p:spPr>
            <a:xfrm>
              <a:off x="2753831" y="4850917"/>
              <a:ext cx="2178040" cy="830997"/>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Reduce kludges and work-</a:t>
              </a:r>
              <a:r>
                <a:rPr lang="en-US" sz="1200" dirty="0" err="1">
                  <a:solidFill>
                    <a:schemeClr val="accent3">
                      <a:lumMod val="75000"/>
                    </a:schemeClr>
                  </a:solidFill>
                </a:rPr>
                <a:t>arounds</a:t>
              </a:r>
              <a:r>
                <a:rPr lang="en-US" sz="1200" dirty="0">
                  <a:solidFill>
                    <a:schemeClr val="accent3">
                      <a:lumMod val="75000"/>
                    </a:schemeClr>
                  </a:solidFill>
                </a:rPr>
                <a:t> to get the job done; less need for IT assistance.</a:t>
              </a:r>
              <a:endParaRPr lang="en-US" sz="1200" dirty="0"/>
            </a:p>
          </p:txBody>
        </p:sp>
        <p:pic>
          <p:nvPicPr>
            <p:cNvPr id="62" name="Picture 61" descr="File:Green &lt;strong&gt;band&lt;/strong&gt;-&lt;strong&gt;aid&lt;/strong&gt; icon.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2778">
              <a:off x="3576698" y="4230940"/>
              <a:ext cx="912001" cy="830862"/>
            </a:xfrm>
            <a:prstGeom prst="rect">
              <a:avLst/>
            </a:prstGeom>
          </p:spPr>
        </p:pic>
        <p:cxnSp>
          <p:nvCxnSpPr>
            <p:cNvPr id="70" name="Straight Connector 69"/>
            <p:cNvCxnSpPr/>
            <p:nvPr/>
          </p:nvCxnSpPr>
          <p:spPr>
            <a:xfrm>
              <a:off x="9579929" y="2243470"/>
              <a:ext cx="3127" cy="3495248"/>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650339" y="2345522"/>
              <a:ext cx="2325515" cy="584775"/>
            </a:xfrm>
            <a:prstGeom prst="rect">
              <a:avLst/>
            </a:prstGeom>
            <a:noFill/>
          </p:spPr>
          <p:txBody>
            <a:bodyPr wrap="square" rtlCol="0">
              <a:spAutoFit/>
            </a:bodyPr>
            <a:lstStyle/>
            <a:p>
              <a:r>
                <a:rPr lang="en-US" b="1" dirty="0">
                  <a:solidFill>
                    <a:srgbClr val="367092"/>
                  </a:solidFill>
                </a:rPr>
                <a:t>INTEGRATED </a:t>
              </a:r>
            </a:p>
            <a:p>
              <a:r>
                <a:rPr lang="en-US" sz="1400" dirty="0"/>
                <a:t>Information</a:t>
              </a:r>
            </a:p>
          </p:txBody>
        </p:sp>
        <p:sp>
          <p:nvSpPr>
            <p:cNvPr id="76" name="Rectangle 75"/>
            <p:cNvSpPr/>
            <p:nvPr/>
          </p:nvSpPr>
          <p:spPr>
            <a:xfrm>
              <a:off x="9639593" y="2930266"/>
              <a:ext cx="2067772" cy="646331"/>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UC San Diego financial data housed in one location.</a:t>
              </a:r>
              <a:endParaRPr lang="en-US" sz="1200" dirty="0"/>
            </a:p>
          </p:txBody>
        </p:sp>
        <p:pic>
          <p:nvPicPr>
            <p:cNvPr id="78" name="Picture 77" descr="&lt;strong&gt;Clipart - network&lt;/strong&gt;-blue"/>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183023" y="2365556"/>
              <a:ext cx="702346" cy="711837"/>
            </a:xfrm>
            <a:prstGeom prst="rect">
              <a:avLst/>
            </a:prstGeom>
          </p:spPr>
        </p:pic>
        <p:cxnSp>
          <p:nvCxnSpPr>
            <p:cNvPr id="80" name="Straight Connector 79"/>
            <p:cNvCxnSpPr/>
            <p:nvPr/>
          </p:nvCxnSpPr>
          <p:spPr>
            <a:xfrm flipV="1">
              <a:off x="9596109" y="3724927"/>
              <a:ext cx="2610883" cy="9598"/>
            </a:xfrm>
            <a:prstGeom prst="line">
              <a:avLst/>
            </a:prstGeom>
            <a:ln w="19050">
              <a:solidFill>
                <a:srgbClr val="038C9C"/>
              </a:solidFill>
              <a:prstDash val="sysDash"/>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744220" y="5326758"/>
              <a:ext cx="1908403" cy="338554"/>
            </a:xfrm>
            <a:prstGeom prst="rect">
              <a:avLst/>
            </a:prstGeom>
          </p:spPr>
          <p:txBody>
            <a:bodyPr wrap="square">
              <a:spAutoFit/>
            </a:bodyPr>
            <a:lstStyle/>
            <a:p>
              <a:r>
                <a:rPr lang="en-US" sz="1600" b="1" dirty="0">
                  <a:solidFill>
                    <a:schemeClr val="accent3">
                      <a:lumMod val="75000"/>
                    </a:schemeClr>
                  </a:solidFill>
                </a:rPr>
                <a:t>SUPPORT GROWTH</a:t>
              </a:r>
              <a:endParaRPr lang="en-US" sz="1600" dirty="0"/>
            </a:p>
          </p:txBody>
        </p:sp>
        <p:sp>
          <p:nvSpPr>
            <p:cNvPr id="96" name="Rectangle 95"/>
            <p:cNvSpPr/>
            <p:nvPr/>
          </p:nvSpPr>
          <p:spPr>
            <a:xfrm>
              <a:off x="7732912" y="3835939"/>
              <a:ext cx="1801444" cy="830997"/>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The FIS implementation </a:t>
              </a:r>
            </a:p>
            <a:p>
              <a:r>
                <a:rPr lang="en-US" sz="1200" dirty="0">
                  <a:solidFill>
                    <a:schemeClr val="accent3">
                      <a:lumMod val="75000"/>
                    </a:schemeClr>
                  </a:solidFill>
                </a:rPr>
                <a:t>will thrive with</a:t>
              </a:r>
            </a:p>
            <a:p>
              <a:r>
                <a:rPr lang="en-US" sz="1200" dirty="0">
                  <a:solidFill>
                    <a:schemeClr val="accent3">
                      <a:lumMod val="75000"/>
                    </a:schemeClr>
                  </a:solidFill>
                </a:rPr>
                <a:t>your support.</a:t>
              </a:r>
            </a:p>
          </p:txBody>
        </p:sp>
        <p:pic>
          <p:nvPicPr>
            <p:cNvPr id="97" name="Picture 9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66389" y="4587124"/>
              <a:ext cx="818107" cy="651042"/>
            </a:xfrm>
            <a:prstGeom prst="rect">
              <a:avLst/>
            </a:prstGeom>
          </p:spPr>
        </p:pic>
        <p:pic>
          <p:nvPicPr>
            <p:cNvPr id="98" name="Picture 97"/>
            <p:cNvPicPr>
              <a:picLocks noChangeAspect="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t="18236" b="13095"/>
            <a:stretch/>
          </p:blipFill>
          <p:spPr>
            <a:xfrm>
              <a:off x="5001853" y="4727393"/>
              <a:ext cx="979092" cy="672335"/>
            </a:xfrm>
            <a:prstGeom prst="rect">
              <a:avLst/>
            </a:prstGeom>
          </p:spPr>
        </p:pic>
        <p:sp>
          <p:nvSpPr>
            <p:cNvPr id="99" name="Rectangle 98"/>
            <p:cNvSpPr/>
            <p:nvPr/>
          </p:nvSpPr>
          <p:spPr>
            <a:xfrm>
              <a:off x="5754281" y="4598820"/>
              <a:ext cx="1909551" cy="1015663"/>
            </a:xfrm>
            <a:prstGeom prst="rect">
              <a:avLst/>
            </a:prstGeom>
          </p:spPr>
          <p:txBody>
            <a:bodyPr wrap="square">
              <a:spAutoFit/>
            </a:bodyPr>
            <a:lstStyle/>
            <a:p>
              <a:pPr algn="r"/>
              <a:r>
                <a:rPr lang="en-US" sz="1200" dirty="0">
                  <a:solidFill>
                    <a:schemeClr val="accent3">
                      <a:lumMod val="75000"/>
                    </a:schemeClr>
                  </a:solidFill>
                </a:rPr>
                <a:t>Address today’s needs and tomorrow’s challenges. A new financial system will make it easier for you to budget, plan, and forecast.</a:t>
              </a:r>
            </a:p>
          </p:txBody>
        </p:sp>
        <p:sp>
          <p:nvSpPr>
            <p:cNvPr id="103" name="Rectangle 102"/>
            <p:cNvSpPr/>
            <p:nvPr/>
          </p:nvSpPr>
          <p:spPr>
            <a:xfrm>
              <a:off x="9664993" y="4236217"/>
              <a:ext cx="1912735" cy="830997"/>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Your spreadsheets </a:t>
              </a:r>
            </a:p>
            <a:p>
              <a:r>
                <a:rPr lang="en-US" sz="1200" dirty="0">
                  <a:solidFill>
                    <a:schemeClr val="accent3">
                      <a:lumMod val="75000"/>
                    </a:schemeClr>
                  </a:solidFill>
                </a:rPr>
                <a:t>may be:  </a:t>
              </a:r>
            </a:p>
            <a:p>
              <a:endParaRPr lang="en-US" sz="1200" dirty="0"/>
            </a:p>
          </p:txBody>
        </p:sp>
        <p:grpSp>
          <p:nvGrpSpPr>
            <p:cNvPr id="113" name="Group 112"/>
            <p:cNvGrpSpPr/>
            <p:nvPr/>
          </p:nvGrpSpPr>
          <p:grpSpPr>
            <a:xfrm>
              <a:off x="10336388" y="4622787"/>
              <a:ext cx="1575446" cy="1015663"/>
              <a:chOff x="9784975" y="4646371"/>
              <a:chExt cx="1575446" cy="1015663"/>
            </a:xfrm>
          </p:grpSpPr>
          <p:sp>
            <p:nvSpPr>
              <p:cNvPr id="108" name="Rectangle 107"/>
              <p:cNvSpPr/>
              <p:nvPr/>
            </p:nvSpPr>
            <p:spPr>
              <a:xfrm>
                <a:off x="9961803" y="4646371"/>
                <a:ext cx="1398618" cy="1015663"/>
              </a:xfrm>
              <a:prstGeom prst="rect">
                <a:avLst/>
              </a:prstGeom>
            </p:spPr>
            <p:txBody>
              <a:bodyPr wrap="square">
                <a:spAutoFit/>
              </a:bodyPr>
              <a:lstStyle/>
              <a:p>
                <a:endParaRPr lang="en-US" sz="1200" b="1" dirty="0">
                  <a:solidFill>
                    <a:schemeClr val="accent3">
                      <a:lumMod val="75000"/>
                    </a:schemeClr>
                  </a:solidFill>
                </a:endParaRPr>
              </a:p>
              <a:p>
                <a:r>
                  <a:rPr lang="en-US" sz="1200" dirty="0">
                    <a:solidFill>
                      <a:schemeClr val="accent3">
                        <a:lumMod val="75000"/>
                      </a:schemeClr>
                    </a:solidFill>
                  </a:rPr>
                  <a:t>  Slow</a:t>
                </a:r>
              </a:p>
              <a:p>
                <a:r>
                  <a:rPr lang="en-US" sz="1200" dirty="0">
                    <a:solidFill>
                      <a:schemeClr val="accent3">
                        <a:lumMod val="75000"/>
                      </a:schemeClr>
                    </a:solidFill>
                  </a:rPr>
                  <a:t>     </a:t>
                </a:r>
              </a:p>
              <a:p>
                <a:r>
                  <a:rPr lang="en-US" sz="1200" dirty="0">
                    <a:solidFill>
                      <a:schemeClr val="accent3">
                        <a:lumMod val="75000"/>
                      </a:schemeClr>
                    </a:solidFill>
                  </a:rPr>
                  <a:t>         </a:t>
                </a:r>
              </a:p>
              <a:p>
                <a:endParaRPr lang="en-US" sz="1200" dirty="0"/>
              </a:p>
            </p:txBody>
          </p:sp>
          <p:pic>
            <p:nvPicPr>
              <p:cNvPr id="107" name="Picture 106" descr="&lt;strong&gt;Checkbox&lt;/strong&gt; Check Mark · Free vector graphic on Pixabay"/>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784975" y="4871826"/>
                <a:ext cx="226060" cy="228600"/>
              </a:xfrm>
              <a:prstGeom prst="rect">
                <a:avLst/>
              </a:prstGeom>
            </p:spPr>
          </p:pic>
          <p:pic>
            <p:nvPicPr>
              <p:cNvPr id="110" name="Picture 109" descr="&lt;strong&gt;Checkbox&lt;/strong&gt; Check Mark · Free vector graphic on Pixabay"/>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29292" y="5081303"/>
                <a:ext cx="226060" cy="228600"/>
              </a:xfrm>
              <a:prstGeom prst="rect">
                <a:avLst/>
              </a:prstGeom>
            </p:spPr>
          </p:pic>
          <p:pic>
            <p:nvPicPr>
              <p:cNvPr id="111" name="Picture 110" descr="&lt;strong&gt;Checkbox&lt;/strong&gt; Check Mark · Free vector graphic on Pixabay"/>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74833" y="5301495"/>
                <a:ext cx="226060" cy="228600"/>
              </a:xfrm>
              <a:prstGeom prst="rect">
                <a:avLst/>
              </a:prstGeom>
            </p:spPr>
          </p:pic>
          <p:sp>
            <p:nvSpPr>
              <p:cNvPr id="109" name="Rectangle 108"/>
              <p:cNvSpPr/>
              <p:nvPr/>
            </p:nvSpPr>
            <p:spPr>
              <a:xfrm>
                <a:off x="10342813" y="5199426"/>
                <a:ext cx="806631" cy="369332"/>
              </a:xfrm>
              <a:prstGeom prst="rect">
                <a:avLst/>
              </a:prstGeom>
            </p:spPr>
            <p:txBody>
              <a:bodyPr wrap="none">
                <a:spAutoFit/>
              </a:bodyPr>
              <a:lstStyle/>
              <a:p>
                <a:r>
                  <a:rPr lang="en-US" sz="1200" dirty="0">
                    <a:solidFill>
                      <a:schemeClr val="accent3">
                        <a:lumMod val="75000"/>
                      </a:schemeClr>
                    </a:solidFill>
                  </a:rPr>
                  <a:t>Inflexible</a:t>
                </a:r>
                <a:r>
                  <a:rPr lang="en-US" dirty="0">
                    <a:solidFill>
                      <a:schemeClr val="accent3">
                        <a:lumMod val="75000"/>
                      </a:schemeClr>
                    </a:solidFill>
                  </a:rPr>
                  <a:t> </a:t>
                </a:r>
              </a:p>
            </p:txBody>
          </p:sp>
          <p:sp>
            <p:nvSpPr>
              <p:cNvPr id="112" name="Rectangle 111"/>
              <p:cNvSpPr/>
              <p:nvPr/>
            </p:nvSpPr>
            <p:spPr>
              <a:xfrm>
                <a:off x="10177442" y="5056479"/>
                <a:ext cx="902619" cy="276999"/>
              </a:xfrm>
              <a:prstGeom prst="rect">
                <a:avLst/>
              </a:prstGeom>
            </p:spPr>
            <p:txBody>
              <a:bodyPr wrap="none">
                <a:spAutoFit/>
              </a:bodyPr>
              <a:lstStyle/>
              <a:p>
                <a:r>
                  <a:rPr lang="en-US" sz="1200" dirty="0">
                    <a:solidFill>
                      <a:schemeClr val="accent3">
                        <a:lumMod val="75000"/>
                      </a:schemeClr>
                    </a:solidFill>
                  </a:rPr>
                  <a:t>Error Prone</a:t>
                </a:r>
                <a:endParaRPr lang="en-US" sz="1200" dirty="0"/>
              </a:p>
            </p:txBody>
          </p:sp>
        </p:grpSp>
        <p:pic>
          <p:nvPicPr>
            <p:cNvPr id="115" name="Picture 114" descr="Original file ‎ (SVG file, nominally 110 × 108 pixels ..."/>
            <p:cNvPicPr>
              <a:picLocks noChangeAspect="1"/>
            </p:cNvPicPr>
            <p:nvPr/>
          </p:nvPicPr>
          <p:blipFill>
            <a:blip r:embed="rId14">
              <a:extLst>
                <a:ext uri="{BEBA8EAE-BF5A-486C-A8C5-ECC9F3942E4B}">
                  <a14:imgProps xmlns:a14="http://schemas.microsoft.com/office/drawing/2010/main">
                    <a14:imgLayer r:embed="rId15">
                      <a14:imgEffect>
                        <a14:colorTemperature colorTemp="53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11214223" y="4046583"/>
              <a:ext cx="727009" cy="713766"/>
            </a:xfrm>
            <a:prstGeom prst="rect">
              <a:avLst/>
            </a:prstGeom>
          </p:spPr>
        </p:pic>
      </p:grpSp>
    </p:spTree>
    <p:extLst>
      <p:ext uri="{BB962C8B-B14F-4D97-AF65-F5344CB8AC3E}">
        <p14:creationId xmlns:p14="http://schemas.microsoft.com/office/powerpoint/2010/main" val="2953740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53" name="Title 1"/>
          <p:cNvSpPr txBox="1">
            <a:spLocks/>
          </p:cNvSpPr>
          <p:nvPr/>
        </p:nvSpPr>
        <p:spPr>
          <a:xfrm>
            <a:off x="5130431" y="1040132"/>
            <a:ext cx="1931138"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 RESOURCES</a:t>
            </a:r>
          </a:p>
        </p:txBody>
      </p:sp>
      <p:sp>
        <p:nvSpPr>
          <p:cNvPr id="55" name="Rectangle 54"/>
          <p:cNvSpPr/>
          <p:nvPr/>
        </p:nvSpPr>
        <p:spPr>
          <a:xfrm>
            <a:off x="625749" y="1749036"/>
            <a:ext cx="10634130" cy="3508653"/>
          </a:xfrm>
          <a:prstGeom prst="rect">
            <a:avLst/>
          </a:prstGeom>
        </p:spPr>
        <p:txBody>
          <a:bodyPr wrap="square">
            <a:spAutoFit/>
          </a:bodyPr>
          <a:lstStyle/>
          <a:p>
            <a:pPr marL="285750" indent="-285750">
              <a:buFont typeface="Arial" panose="020B0604020202020204" pitchFamily="34" charset="0"/>
              <a:buChar char="•"/>
            </a:pPr>
            <a:r>
              <a:rPr lang="en-US" sz="1500" dirty="0">
                <a:solidFill>
                  <a:srgbClr val="005374"/>
                </a:solidFill>
              </a:rPr>
              <a:t>Learn more about ESR and how the program is reshaping the way UC San Diego does business:  </a:t>
            </a:r>
            <a:r>
              <a:rPr lang="en-US" sz="1700" b="1" dirty="0">
                <a:solidFill>
                  <a:srgbClr val="038C9C"/>
                </a:solidFill>
                <a:hlinkClick r:id="rId4"/>
              </a:rPr>
              <a:t>http://esr.ucsd.edu/</a:t>
            </a:r>
            <a:r>
              <a:rPr lang="en-US" sz="1700" b="1" dirty="0">
                <a:solidFill>
                  <a:srgbClr val="038C9C"/>
                </a:solidFill>
              </a:rPr>
              <a:t> </a:t>
            </a:r>
          </a:p>
          <a:p>
            <a:endParaRPr lang="en-US" sz="1500" dirty="0">
              <a:solidFill>
                <a:srgbClr val="005374"/>
              </a:solidFill>
            </a:endParaRPr>
          </a:p>
          <a:p>
            <a:pPr marL="285750" indent="-285750">
              <a:buFont typeface="Arial" panose="020B0604020202020204" pitchFamily="34" charset="0"/>
              <a:buChar char="•"/>
            </a:pPr>
            <a:r>
              <a:rPr lang="en-US" sz="1500" dirty="0">
                <a:solidFill>
                  <a:srgbClr val="005374"/>
                </a:solidFill>
              </a:rPr>
              <a:t>Go behind the scenes with the monthly ESR-FIS Program News. Click here </a:t>
            </a:r>
            <a:r>
              <a:rPr lang="en-US" sz="1500" dirty="0">
                <a:solidFill>
                  <a:srgbClr val="005374"/>
                </a:solidFill>
                <a:sym typeface="Wingdings" panose="05000000000000000000" pitchFamily="2" charset="2"/>
              </a:rPr>
              <a:t></a:t>
            </a:r>
            <a:endParaRPr lang="en-US" sz="1500" dirty="0">
              <a:solidFill>
                <a:srgbClr val="005374"/>
              </a:solidFill>
            </a:endParaRPr>
          </a:p>
          <a:p>
            <a:pPr algn="ctr"/>
            <a:endParaRPr lang="en-US" sz="1500" dirty="0">
              <a:solidFill>
                <a:srgbClr val="005374"/>
              </a:solidFill>
            </a:endParaRPr>
          </a:p>
          <a:p>
            <a:pPr marL="285750" indent="-285750">
              <a:buFont typeface="Arial" panose="020B0604020202020204" pitchFamily="34" charset="0"/>
              <a:buChar char="•"/>
            </a:pPr>
            <a:r>
              <a:rPr lang="en-US" sz="1500" dirty="0">
                <a:solidFill>
                  <a:srgbClr val="005374"/>
                </a:solidFill>
              </a:rPr>
              <a:t>Learn more about the Financial Information Systems project on our </a:t>
            </a:r>
            <a:r>
              <a:rPr lang="en-US" sz="1700" b="1" dirty="0">
                <a:solidFill>
                  <a:srgbClr val="005374"/>
                </a:solidFill>
                <a:hlinkClick r:id="rId5"/>
              </a:rPr>
              <a:t>webpage</a:t>
            </a:r>
            <a:r>
              <a:rPr lang="en-US" sz="1700" b="1" dirty="0">
                <a:solidFill>
                  <a:srgbClr val="005374"/>
                </a:solidFill>
              </a:rPr>
              <a:t>.</a:t>
            </a:r>
          </a:p>
          <a:p>
            <a:endParaRPr lang="en-US" sz="1500" dirty="0">
              <a:solidFill>
                <a:srgbClr val="005374"/>
              </a:solidFill>
            </a:endParaRPr>
          </a:p>
          <a:p>
            <a:pPr marL="285750" indent="-285750">
              <a:buFont typeface="Arial" panose="020B0604020202020204" pitchFamily="34" charset="0"/>
              <a:buChar char="•"/>
            </a:pPr>
            <a:r>
              <a:rPr lang="en-US" sz="1500" dirty="0">
                <a:solidFill>
                  <a:srgbClr val="005374"/>
                </a:solidFill>
              </a:rPr>
              <a:t>The FIS team will be asking for input and help configuring/testing the new system. Email </a:t>
            </a:r>
            <a:r>
              <a:rPr lang="en-US" sz="1700" b="1" dirty="0">
                <a:solidFill>
                  <a:srgbClr val="005374"/>
                </a:solidFill>
                <a:hlinkClick r:id="rId6"/>
              </a:rPr>
              <a:t>esrfisp@ucsd.edu</a:t>
            </a:r>
            <a:r>
              <a:rPr lang="en-US" sz="1500" dirty="0">
                <a:solidFill>
                  <a:srgbClr val="005374"/>
                </a:solidFill>
              </a:rPr>
              <a:t> if you are interested in participating.                     </a:t>
            </a:r>
          </a:p>
          <a:p>
            <a:endParaRPr lang="en-US" sz="1500" dirty="0">
              <a:solidFill>
                <a:srgbClr val="005374"/>
              </a:solidFill>
            </a:endParaRPr>
          </a:p>
          <a:p>
            <a:pPr marL="285750" indent="-285750">
              <a:buFont typeface="Arial" panose="020B0604020202020204" pitchFamily="34" charset="0"/>
              <a:buChar char="•"/>
            </a:pPr>
            <a:r>
              <a:rPr lang="en-US" sz="1500" dirty="0">
                <a:solidFill>
                  <a:srgbClr val="005374"/>
                </a:solidFill>
              </a:rPr>
              <a:t>Arlynn Renslow, Adam DiProfio, and Laura Blankenship are your resources for information about financial systems renewal. Contact them with your questions or to request presentations for your group or team.</a:t>
            </a:r>
          </a:p>
          <a:p>
            <a:pPr algn="r"/>
            <a:endParaRPr lang="en-US" sz="1700" dirty="0">
              <a:solidFill>
                <a:srgbClr val="005374"/>
              </a:solidFill>
            </a:endParaRPr>
          </a:p>
          <a:p>
            <a:pPr algn="r"/>
            <a:endParaRPr lang="en-US" sz="3300" dirty="0">
              <a:solidFill>
                <a:srgbClr val="005374"/>
              </a:solidFill>
            </a:endParaRPr>
          </a:p>
        </p:txBody>
      </p:sp>
      <p:sp>
        <p:nvSpPr>
          <p:cNvPr id="56" name="TextBox 55"/>
          <p:cNvSpPr txBox="1"/>
          <p:nvPr/>
        </p:nvSpPr>
        <p:spPr>
          <a:xfrm>
            <a:off x="6978262" y="2206563"/>
            <a:ext cx="3200400" cy="369332"/>
          </a:xfrm>
          <a:prstGeom prst="rect">
            <a:avLst/>
          </a:prstGeom>
          <a:solidFill>
            <a:srgbClr val="FFC000">
              <a:alpha val="65098"/>
            </a:srgbClr>
          </a:solidFill>
          <a:ln>
            <a:noFill/>
          </a:ln>
        </p:spPr>
        <p:txBody>
          <a:bodyPr wrap="square" rtlCol="0">
            <a:spAutoFit/>
          </a:bodyPr>
          <a:lstStyle/>
          <a:p>
            <a:r>
              <a:rPr lang="en-US" b="1" dirty="0">
                <a:solidFill>
                  <a:srgbClr val="005374"/>
                </a:solidFill>
                <a:hlinkClick r:id="rId7"/>
              </a:rPr>
              <a:t> </a:t>
            </a:r>
            <a:r>
              <a:rPr lang="en-US" sz="1500" b="1" dirty="0">
                <a:solidFill>
                  <a:srgbClr val="005374"/>
                </a:solidFill>
                <a:hlinkClick r:id="rId7"/>
              </a:rPr>
              <a:t>SUBSCRIBE TO ESR PROGRAM NEWS! </a:t>
            </a:r>
            <a:endParaRPr lang="en-US" sz="1500" b="1" dirty="0">
              <a:solidFill>
                <a:srgbClr val="005374"/>
              </a:solidFill>
            </a:endParaRPr>
          </a:p>
        </p:txBody>
      </p:sp>
      <p:grpSp>
        <p:nvGrpSpPr>
          <p:cNvPr id="2" name="Group 1"/>
          <p:cNvGrpSpPr/>
          <p:nvPr/>
        </p:nvGrpSpPr>
        <p:grpSpPr>
          <a:xfrm>
            <a:off x="1422802" y="4653519"/>
            <a:ext cx="8884821" cy="1440581"/>
            <a:chOff x="1488730" y="4535131"/>
            <a:chExt cx="8884821" cy="1440581"/>
          </a:xfrm>
        </p:grpSpPr>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4999" y="4535131"/>
              <a:ext cx="1124382" cy="1349257"/>
            </a:xfrm>
            <a:prstGeom prst="rect">
              <a:avLst/>
            </a:prstGeom>
          </p:spPr>
        </p:pic>
        <p:sp>
          <p:nvSpPr>
            <p:cNvPr id="67" name="Rectangle 66"/>
            <p:cNvSpPr/>
            <p:nvPr/>
          </p:nvSpPr>
          <p:spPr>
            <a:xfrm>
              <a:off x="5670277" y="4730226"/>
              <a:ext cx="1905358" cy="1152144"/>
            </a:xfrm>
            <a:prstGeom prst="rect">
              <a:avLst/>
            </a:prstGeom>
          </p:spPr>
          <p:txBody>
            <a:bodyPr wrap="square">
              <a:spAutoFit/>
            </a:bodyPr>
            <a:lstStyle/>
            <a:p>
              <a:r>
                <a:rPr lang="en-US" sz="1600" dirty="0">
                  <a:solidFill>
                    <a:srgbClr val="585958"/>
                  </a:solidFill>
                </a:rPr>
                <a:t>Arlynn Renslow</a:t>
              </a:r>
            </a:p>
            <a:p>
              <a:r>
                <a:rPr lang="en-US" sz="1200" b="1" dirty="0">
                  <a:solidFill>
                    <a:schemeClr val="accent2">
                      <a:lumMod val="75000"/>
                    </a:schemeClr>
                  </a:solidFill>
                </a:rPr>
                <a:t>Project Change Lead, Central Financial </a:t>
              </a:r>
              <a:br>
                <a:rPr lang="en-US" sz="1000" dirty="0">
                  <a:solidFill>
                    <a:srgbClr val="585958"/>
                  </a:solidFill>
                </a:rPr>
              </a:br>
              <a:r>
                <a:rPr lang="en-US" sz="1000" dirty="0">
                  <a:solidFill>
                    <a:srgbClr val="585958"/>
                  </a:solidFill>
                </a:rPr>
                <a:t>Director, Business &amp; Financial Services General Accounting </a:t>
              </a:r>
              <a:br>
                <a:rPr lang="en-US" sz="1600" dirty="0">
                  <a:solidFill>
                    <a:srgbClr val="585958"/>
                  </a:solidFill>
                </a:rPr>
              </a:br>
              <a:r>
                <a:rPr lang="en-US" sz="1100" dirty="0">
                  <a:solidFill>
                    <a:srgbClr val="585958"/>
                  </a:solidFill>
                  <a:hlinkClick r:id="rId9"/>
                </a:rPr>
                <a:t>arenslow@ucsd.edu</a:t>
              </a:r>
              <a:r>
                <a:rPr lang="en-US" sz="1100" dirty="0">
                  <a:solidFill>
                    <a:srgbClr val="585958"/>
                  </a:solidFill>
                </a:rPr>
                <a:t> </a:t>
              </a:r>
            </a:p>
          </p:txBody>
        </p:sp>
        <p:sp>
          <p:nvSpPr>
            <p:cNvPr id="69" name="Rectangle 68"/>
            <p:cNvSpPr/>
            <p:nvPr/>
          </p:nvSpPr>
          <p:spPr>
            <a:xfrm>
              <a:off x="2715629" y="4636884"/>
              <a:ext cx="1673630" cy="1338828"/>
            </a:xfrm>
            <a:prstGeom prst="rect">
              <a:avLst/>
            </a:prstGeom>
          </p:spPr>
          <p:txBody>
            <a:bodyPr wrap="square">
              <a:spAutoFit/>
            </a:bodyPr>
            <a:lstStyle/>
            <a:p>
              <a:r>
                <a:rPr lang="en-US" sz="1600" dirty="0">
                  <a:solidFill>
                    <a:srgbClr val="585958"/>
                  </a:solidFill>
                </a:rPr>
                <a:t>Adam DiProfio</a:t>
              </a:r>
            </a:p>
            <a:p>
              <a:r>
                <a:rPr lang="en-US" sz="1200" b="1" dirty="0">
                  <a:solidFill>
                    <a:schemeClr val="accent2">
                      <a:lumMod val="75000"/>
                    </a:schemeClr>
                  </a:solidFill>
                </a:rPr>
                <a:t>Project Change Lead, Academic</a:t>
              </a:r>
              <a:br>
                <a:rPr lang="en-US" dirty="0">
                  <a:solidFill>
                    <a:srgbClr val="585958"/>
                  </a:solidFill>
                </a:rPr>
              </a:br>
              <a:r>
                <a:rPr lang="en-US" sz="1000" dirty="0">
                  <a:solidFill>
                    <a:srgbClr val="585958"/>
                  </a:solidFill>
                </a:rPr>
                <a:t>Director, Finance/Budget, Office of the Vice Chancellor- Academic Affairs</a:t>
              </a:r>
              <a:br>
                <a:rPr lang="en-US" dirty="0">
                  <a:solidFill>
                    <a:schemeClr val="lt1"/>
                  </a:solidFill>
                </a:rPr>
              </a:br>
              <a:r>
                <a:rPr lang="en-US" sz="1100" dirty="0">
                  <a:solidFill>
                    <a:schemeClr val="lt1"/>
                  </a:solidFill>
                  <a:hlinkClick r:id="rId10"/>
                </a:rPr>
                <a:t>adiprofio@ucsd.edu</a:t>
              </a:r>
              <a:r>
                <a:rPr lang="en-US" sz="1100" dirty="0">
                  <a:solidFill>
                    <a:schemeClr val="lt1"/>
                  </a:solidFill>
                </a:rPr>
                <a:t> </a:t>
              </a:r>
            </a:p>
          </p:txBody>
        </p:sp>
        <p:sp>
          <p:nvSpPr>
            <p:cNvPr id="15" name="Rectangle 14"/>
            <p:cNvSpPr/>
            <p:nvPr/>
          </p:nvSpPr>
          <p:spPr>
            <a:xfrm>
              <a:off x="8696092" y="4730226"/>
              <a:ext cx="1677459" cy="1154162"/>
            </a:xfrm>
            <a:prstGeom prst="rect">
              <a:avLst/>
            </a:prstGeom>
          </p:spPr>
          <p:txBody>
            <a:bodyPr wrap="square">
              <a:spAutoFit/>
            </a:bodyPr>
            <a:lstStyle/>
            <a:p>
              <a:r>
                <a:rPr lang="en-US" sz="1600" dirty="0">
                  <a:solidFill>
                    <a:srgbClr val="585958"/>
                  </a:solidFill>
                </a:rPr>
                <a:t>Laura Blankenship</a:t>
              </a:r>
            </a:p>
            <a:p>
              <a:r>
                <a:rPr lang="en-US" sz="1200" b="1" dirty="0">
                  <a:solidFill>
                    <a:schemeClr val="accent2">
                      <a:lumMod val="75000"/>
                    </a:schemeClr>
                  </a:solidFill>
                </a:rPr>
                <a:t>Change Practitioner</a:t>
              </a:r>
              <a:br>
                <a:rPr lang="en-US" dirty="0">
                  <a:solidFill>
                    <a:srgbClr val="585958"/>
                  </a:solidFill>
                </a:rPr>
              </a:br>
              <a:r>
                <a:rPr lang="en-US" sz="1000" dirty="0">
                  <a:solidFill>
                    <a:srgbClr val="585958"/>
                  </a:solidFill>
                </a:rPr>
                <a:t>Senior Project Analyst, Business &amp; Financial Services General Accounting </a:t>
              </a:r>
              <a:br>
                <a:rPr lang="en-US" dirty="0">
                  <a:solidFill>
                    <a:schemeClr val="lt1"/>
                  </a:solidFill>
                </a:rPr>
              </a:br>
              <a:r>
                <a:rPr lang="en-US" sz="1100" dirty="0">
                  <a:solidFill>
                    <a:schemeClr val="lt1"/>
                  </a:solidFill>
                  <a:hlinkClick r:id="rId11"/>
                </a:rPr>
                <a:t>lsblankenship@ucsd.edu</a:t>
              </a:r>
              <a:r>
                <a:rPr lang="en-US" sz="1100" dirty="0">
                  <a:solidFill>
                    <a:schemeClr val="lt1"/>
                  </a:solidFill>
                </a:rPr>
                <a:t> </a:t>
              </a:r>
            </a:p>
          </p:txBody>
        </p:sp>
        <p:pic>
          <p:nvPicPr>
            <p:cNvPr id="17" name="Picture 16"/>
            <p:cNvPicPr>
              <a:picLocks noChangeAspect="1"/>
            </p:cNvPicPr>
            <p:nvPr/>
          </p:nvPicPr>
          <p:blipFill>
            <a:blip r:embed="rId12"/>
            <a:stretch>
              <a:fillRect/>
            </a:stretch>
          </p:blipFill>
          <p:spPr>
            <a:xfrm>
              <a:off x="1488730" y="4568316"/>
              <a:ext cx="1127760" cy="1353312"/>
            </a:xfrm>
            <a:prstGeom prst="rect">
              <a:avLst/>
            </a:prstGeom>
          </p:spPr>
        </p:pic>
        <p:pic>
          <p:nvPicPr>
            <p:cNvPr id="18" name="Picture 17"/>
            <p:cNvPicPr>
              <a:picLocks noChangeAspect="1"/>
            </p:cNvPicPr>
            <p:nvPr/>
          </p:nvPicPr>
          <p:blipFill>
            <a:blip r:embed="rId13"/>
            <a:stretch>
              <a:fillRect/>
            </a:stretch>
          </p:blipFill>
          <p:spPr>
            <a:xfrm>
              <a:off x="7623091" y="4568316"/>
              <a:ext cx="1035698" cy="1353312"/>
            </a:xfrm>
            <a:prstGeom prst="rect">
              <a:avLst/>
            </a:prstGeom>
          </p:spPr>
        </p:pic>
      </p:grpSp>
    </p:spTree>
    <p:extLst>
      <p:ext uri="{BB962C8B-B14F-4D97-AF65-F5344CB8AC3E}">
        <p14:creationId xmlns:p14="http://schemas.microsoft.com/office/powerpoint/2010/main" val="68438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310840" y="3009183"/>
            <a:ext cx="9570320" cy="68092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4800" b="1" cap="all" dirty="0">
                <a:solidFill>
                  <a:srgbClr val="585958"/>
                </a:solidFill>
                <a:latin typeface="+mn-lt"/>
              </a:rPr>
              <a:t>Financial Information System</a:t>
            </a:r>
          </a:p>
          <a:p>
            <a:pPr algn="ctr"/>
            <a:r>
              <a:rPr lang="en-US" sz="3800" cap="all" dirty="0">
                <a:solidFill>
                  <a:srgbClr val="6F6F6F"/>
                </a:solidFill>
                <a:latin typeface="+mn-lt"/>
              </a:rPr>
              <a:t>Launching </a:t>
            </a:r>
            <a:r>
              <a:rPr lang="en-US" sz="3800" cap="all" dirty="0">
                <a:solidFill>
                  <a:srgbClr val="05A2B3"/>
                </a:solidFill>
                <a:latin typeface="+mn-lt"/>
              </a:rPr>
              <a:t>December 2019</a:t>
            </a:r>
          </a:p>
        </p:txBody>
      </p:sp>
      <p:grpSp>
        <p:nvGrpSpPr>
          <p:cNvPr id="12" name="Group 11"/>
          <p:cNvGrpSpPr/>
          <p:nvPr/>
        </p:nvGrpSpPr>
        <p:grpSpPr>
          <a:xfrm>
            <a:off x="5651888" y="505224"/>
            <a:ext cx="7306123" cy="924251"/>
            <a:chOff x="0" y="970730"/>
            <a:chExt cx="6744929" cy="846386"/>
          </a:xfrm>
        </p:grpSpPr>
        <p:sp>
          <p:nvSpPr>
            <p:cNvPr id="13" name="Rectangle 12"/>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277708" y="970730"/>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5" name="TextBox 14"/>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Tree>
    <p:extLst>
      <p:ext uri="{BB962C8B-B14F-4D97-AF65-F5344CB8AC3E}">
        <p14:creationId xmlns:p14="http://schemas.microsoft.com/office/powerpoint/2010/main" val="182525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3</a:t>
            </a:fld>
            <a:endParaRPr lang="en-US" dirty="0"/>
          </a:p>
        </p:txBody>
      </p:sp>
      <p:sp>
        <p:nvSpPr>
          <p:cNvPr id="5" name="Title 1"/>
          <p:cNvSpPr txBox="1">
            <a:spLocks/>
          </p:cNvSpPr>
          <p:nvPr/>
        </p:nvSpPr>
        <p:spPr>
          <a:xfrm>
            <a:off x="272967" y="473542"/>
            <a:ext cx="5213432"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4500" b="1" dirty="0">
                <a:solidFill>
                  <a:srgbClr val="585958"/>
                </a:solidFill>
                <a:latin typeface="+mn-lt"/>
              </a:rPr>
              <a:t> </a:t>
            </a:r>
          </a:p>
        </p:txBody>
      </p:sp>
      <p:grpSp>
        <p:nvGrpSpPr>
          <p:cNvPr id="9" name="Group 8"/>
          <p:cNvGrpSpPr/>
          <p:nvPr/>
        </p:nvGrpSpPr>
        <p:grpSpPr>
          <a:xfrm>
            <a:off x="-14992" y="60045"/>
            <a:ext cx="7306123" cy="924251"/>
            <a:chOff x="0" y="970730"/>
            <a:chExt cx="6744929" cy="846386"/>
          </a:xfrm>
        </p:grpSpPr>
        <p:sp>
          <p:nvSpPr>
            <p:cNvPr id="11" name="Rectangle 10"/>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3" name="TextBox 12"/>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10" name="Rectangle 9"/>
          <p:cNvSpPr/>
          <p:nvPr/>
        </p:nvSpPr>
        <p:spPr>
          <a:xfrm>
            <a:off x="5804741" y="1560277"/>
            <a:ext cx="184731" cy="923330"/>
          </a:xfrm>
          <a:prstGeom prst="rect">
            <a:avLst/>
          </a:prstGeom>
        </p:spPr>
        <p:txBody>
          <a:bodyPr wrap="none">
            <a:spAutoFit/>
          </a:bodyPr>
          <a:lstStyle/>
          <a:p>
            <a:pPr algn="ctr"/>
            <a:endParaRPr lang="en-US" sz="2700" b="1" dirty="0">
              <a:solidFill>
                <a:srgbClr val="005374"/>
              </a:solidFill>
            </a:endParaRPr>
          </a:p>
          <a:p>
            <a:pPr algn="ctr"/>
            <a:endParaRPr lang="en-US" sz="2700" b="1" dirty="0">
              <a:solidFill>
                <a:srgbClr val="005374"/>
              </a:solidFill>
            </a:endParaRPr>
          </a:p>
        </p:txBody>
      </p:sp>
      <p:sp>
        <p:nvSpPr>
          <p:cNvPr id="14" name="Rectangle 13"/>
          <p:cNvSpPr/>
          <p:nvPr/>
        </p:nvSpPr>
        <p:spPr>
          <a:xfrm>
            <a:off x="4640792" y="1184880"/>
            <a:ext cx="2360839" cy="923330"/>
          </a:xfrm>
          <a:prstGeom prst="rect">
            <a:avLst/>
          </a:prstGeom>
        </p:spPr>
        <p:txBody>
          <a:bodyPr wrap="none">
            <a:spAutoFit/>
          </a:bodyPr>
          <a:lstStyle/>
          <a:p>
            <a:pPr algn="ctr"/>
            <a:r>
              <a:rPr lang="en-US" sz="2700" b="1" dirty="0">
                <a:solidFill>
                  <a:srgbClr val="005374"/>
                </a:solidFill>
              </a:rPr>
              <a:t>ESR OVERVIEW</a:t>
            </a:r>
          </a:p>
          <a:p>
            <a:pPr algn="ctr"/>
            <a:endParaRPr lang="en-US" sz="2700" b="1" dirty="0">
              <a:solidFill>
                <a:srgbClr val="005374"/>
              </a:solidFill>
            </a:endParaRPr>
          </a:p>
        </p:txBody>
      </p:sp>
      <p:grpSp>
        <p:nvGrpSpPr>
          <p:cNvPr id="25" name="Group 24"/>
          <p:cNvGrpSpPr/>
          <p:nvPr/>
        </p:nvGrpSpPr>
        <p:grpSpPr>
          <a:xfrm>
            <a:off x="-14992" y="1865127"/>
            <a:ext cx="11603576" cy="4097689"/>
            <a:chOff x="-14992" y="1872436"/>
            <a:chExt cx="11603576" cy="4097689"/>
          </a:xfrm>
        </p:grpSpPr>
        <p:sp>
          <p:nvSpPr>
            <p:cNvPr id="3" name="Pentagon 2"/>
            <p:cNvSpPr/>
            <p:nvPr/>
          </p:nvSpPr>
          <p:spPr>
            <a:xfrm>
              <a:off x="-1" y="1872436"/>
              <a:ext cx="8750596" cy="670900"/>
            </a:xfrm>
            <a:prstGeom prst="homePlate">
              <a:avLst/>
            </a:prstGeom>
            <a:solidFill>
              <a:schemeClr val="accent3">
                <a:lumMod val="60000"/>
                <a:lumOff val="40000"/>
                <a:alpha val="4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p:nvSpPr>
          <p:spPr>
            <a:xfrm>
              <a:off x="-14992" y="2635591"/>
              <a:ext cx="9423220" cy="731520"/>
            </a:xfrm>
            <a:prstGeom prst="homePlate">
              <a:avLst/>
            </a:prstGeom>
            <a:solidFill>
              <a:schemeClr val="accent3">
                <a:lumMod val="60000"/>
                <a:lumOff val="40000"/>
                <a:alpha val="4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entagon 15"/>
            <p:cNvSpPr/>
            <p:nvPr/>
          </p:nvSpPr>
          <p:spPr>
            <a:xfrm>
              <a:off x="-14992" y="3459366"/>
              <a:ext cx="10135600" cy="749949"/>
            </a:xfrm>
            <a:prstGeom prst="homePlate">
              <a:avLst/>
            </a:prstGeom>
            <a:solidFill>
              <a:schemeClr val="accent3">
                <a:lumMod val="60000"/>
                <a:lumOff val="40000"/>
                <a:alpha val="4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entagon 16"/>
            <p:cNvSpPr/>
            <p:nvPr/>
          </p:nvSpPr>
          <p:spPr>
            <a:xfrm>
              <a:off x="-14992" y="4301570"/>
              <a:ext cx="10877166" cy="888138"/>
            </a:xfrm>
            <a:prstGeom prst="homePlate">
              <a:avLst/>
            </a:prstGeom>
            <a:solidFill>
              <a:schemeClr val="accent3">
                <a:lumMod val="60000"/>
                <a:lumOff val="40000"/>
                <a:alpha val="4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entagon 17"/>
            <p:cNvSpPr/>
            <p:nvPr/>
          </p:nvSpPr>
          <p:spPr>
            <a:xfrm>
              <a:off x="9725" y="5281962"/>
              <a:ext cx="11578859" cy="688163"/>
            </a:xfrm>
            <a:prstGeom prst="homePlate">
              <a:avLst/>
            </a:prstGeom>
            <a:solidFill>
              <a:schemeClr val="accent3">
                <a:lumMod val="60000"/>
                <a:lumOff val="40000"/>
                <a:alpha val="4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6665" y="1900586"/>
              <a:ext cx="8882340" cy="615553"/>
            </a:xfrm>
            <a:prstGeom prst="rect">
              <a:avLst/>
            </a:prstGeom>
          </p:spPr>
          <p:txBody>
            <a:bodyPr wrap="square">
              <a:spAutoFit/>
            </a:bodyPr>
            <a:lstStyle/>
            <a:p>
              <a:r>
                <a:rPr lang="en-US" sz="1700" dirty="0">
                  <a:solidFill>
                    <a:srgbClr val="005374"/>
                  </a:solidFill>
                </a:rPr>
                <a:t>The Enterprise Systems Renewal program commenced in July 2017 and will last four years, affecting key service areas: Finance, Human Resources, Research Administration, and Students.</a:t>
              </a:r>
              <a:endParaRPr lang="en-US" sz="1700" b="1" dirty="0">
                <a:solidFill>
                  <a:srgbClr val="005374"/>
                </a:solidFill>
              </a:endParaRPr>
            </a:p>
          </p:txBody>
        </p:sp>
        <p:sp>
          <p:nvSpPr>
            <p:cNvPr id="21" name="Rectangle 20"/>
            <p:cNvSpPr/>
            <p:nvPr/>
          </p:nvSpPr>
          <p:spPr>
            <a:xfrm>
              <a:off x="96291" y="3501772"/>
              <a:ext cx="10024318" cy="615553"/>
            </a:xfrm>
            <a:prstGeom prst="rect">
              <a:avLst/>
            </a:prstGeom>
          </p:spPr>
          <p:txBody>
            <a:bodyPr wrap="square">
              <a:spAutoFit/>
            </a:bodyPr>
            <a:lstStyle/>
            <a:p>
              <a:r>
                <a:rPr lang="en-US" sz="1700" dirty="0">
                  <a:solidFill>
                    <a:srgbClr val="005374"/>
                  </a:solidFill>
                </a:rPr>
                <a:t>Existing systems can no longer adequately support core business functions. In many areas of campus, </a:t>
              </a:r>
            </a:p>
            <a:p>
              <a:r>
                <a:rPr lang="en-US" sz="1700" dirty="0">
                  <a:solidFill>
                    <a:srgbClr val="005374"/>
                  </a:solidFill>
                </a:rPr>
                <a:t>outdated systems are causing inefficiencies and friction for staff functions.</a:t>
              </a:r>
              <a:r>
                <a:rPr lang="en-US" sz="1700" b="1" dirty="0">
                  <a:solidFill>
                    <a:srgbClr val="005374"/>
                  </a:solidFill>
                </a:rPr>
                <a:t>                                                                                                                                                                                    </a:t>
              </a:r>
            </a:p>
          </p:txBody>
        </p:sp>
        <p:sp>
          <p:nvSpPr>
            <p:cNvPr id="6" name="Rectangle 5"/>
            <p:cNvSpPr/>
            <p:nvPr/>
          </p:nvSpPr>
          <p:spPr>
            <a:xfrm>
              <a:off x="96290" y="2693574"/>
              <a:ext cx="10209758" cy="615553"/>
            </a:xfrm>
            <a:prstGeom prst="rect">
              <a:avLst/>
            </a:prstGeom>
          </p:spPr>
          <p:txBody>
            <a:bodyPr wrap="square">
              <a:spAutoFit/>
            </a:bodyPr>
            <a:lstStyle/>
            <a:p>
              <a:r>
                <a:rPr lang="en-US" sz="1700" dirty="0">
                  <a:solidFill>
                    <a:srgbClr val="005374"/>
                  </a:solidFill>
                </a:rPr>
                <a:t>ESR is essential to ensuring that the campus business systems and infrastructure can adequately </a:t>
              </a:r>
            </a:p>
            <a:p>
              <a:r>
                <a:rPr lang="en-US" sz="1700" dirty="0">
                  <a:solidFill>
                    <a:srgbClr val="005374"/>
                  </a:solidFill>
                </a:rPr>
                <a:t>support UC San Diego’s growth and mission as one of the top 15 research universities in the world.</a:t>
              </a:r>
            </a:p>
          </p:txBody>
        </p:sp>
        <p:sp>
          <p:nvSpPr>
            <p:cNvPr id="8" name="Rectangle 7"/>
            <p:cNvSpPr/>
            <p:nvPr/>
          </p:nvSpPr>
          <p:spPr>
            <a:xfrm>
              <a:off x="86665" y="4316887"/>
              <a:ext cx="10647910" cy="877163"/>
            </a:xfrm>
            <a:prstGeom prst="rect">
              <a:avLst/>
            </a:prstGeom>
          </p:spPr>
          <p:txBody>
            <a:bodyPr wrap="square">
              <a:spAutoFit/>
            </a:bodyPr>
            <a:lstStyle/>
            <a:p>
              <a:r>
                <a:rPr lang="en-US" sz="1700" dirty="0">
                  <a:solidFill>
                    <a:srgbClr val="005374"/>
                  </a:solidFill>
                </a:rPr>
                <a:t>ESR is leveraging the talent and experience of subject matter experts from across campus and medical centers, ensuring we streamline processes and select systems that align with our needs. These subject matter experts will </a:t>
              </a:r>
            </a:p>
            <a:p>
              <a:r>
                <a:rPr lang="en-US" sz="1700" dirty="0">
                  <a:solidFill>
                    <a:srgbClr val="005374"/>
                  </a:solidFill>
                </a:rPr>
                <a:t>also become campus experts on the newly-implemented systems. </a:t>
              </a:r>
            </a:p>
          </p:txBody>
        </p:sp>
        <p:sp>
          <p:nvSpPr>
            <p:cNvPr id="24" name="Rectangle 23"/>
            <p:cNvSpPr/>
            <p:nvPr/>
          </p:nvSpPr>
          <p:spPr>
            <a:xfrm>
              <a:off x="96290" y="5319537"/>
              <a:ext cx="11171785" cy="615553"/>
            </a:xfrm>
            <a:prstGeom prst="rect">
              <a:avLst/>
            </a:prstGeom>
          </p:spPr>
          <p:txBody>
            <a:bodyPr wrap="square">
              <a:spAutoFit/>
            </a:bodyPr>
            <a:lstStyle/>
            <a:p>
              <a:r>
                <a:rPr lang="en-US" sz="1700" dirty="0">
                  <a:solidFill>
                    <a:srgbClr val="005374"/>
                  </a:solidFill>
                </a:rPr>
                <a:t>The program addresses key goals identified in UC San Diego’s Strategic Plan, including creating an agile, sustainable and supportive infrastructure. (</a:t>
              </a:r>
              <a:r>
                <a:rPr lang="en-US" sz="1700" u="sng" dirty="0">
                  <a:solidFill>
                    <a:srgbClr val="005374"/>
                  </a:solidFill>
                  <a:hlinkClick r:id="rId3"/>
                </a:rPr>
                <a:t>http://plan.ucsd.edu/</a:t>
              </a:r>
              <a:r>
                <a:rPr lang="en-US" sz="1700" dirty="0">
                  <a:solidFill>
                    <a:srgbClr val="005374"/>
                  </a:solidFill>
                </a:rPr>
                <a:t>)</a:t>
              </a:r>
              <a:r>
                <a:rPr lang="en-US" sz="1700" b="1" dirty="0">
                  <a:solidFill>
                    <a:srgbClr val="005374"/>
                  </a:solidFill>
                </a:rPr>
                <a:t>                                                                                                                                                                                                </a:t>
              </a:r>
            </a:p>
          </p:txBody>
        </p:sp>
      </p:grpSp>
    </p:spTree>
    <p:extLst>
      <p:ext uri="{BB962C8B-B14F-4D97-AF65-F5344CB8AC3E}">
        <p14:creationId xmlns:p14="http://schemas.microsoft.com/office/powerpoint/2010/main" val="194431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4</a:t>
            </a:fld>
            <a:endParaRPr lang="en-US" dirty="0"/>
          </a:p>
        </p:txBody>
      </p:sp>
      <p:sp>
        <p:nvSpPr>
          <p:cNvPr id="5" name="Title 1"/>
          <p:cNvSpPr txBox="1">
            <a:spLocks/>
          </p:cNvSpPr>
          <p:nvPr/>
        </p:nvSpPr>
        <p:spPr>
          <a:xfrm>
            <a:off x="272967" y="473542"/>
            <a:ext cx="5213432"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4500" b="1" dirty="0">
                <a:solidFill>
                  <a:srgbClr val="585958"/>
                </a:solidFill>
                <a:latin typeface="+mn-lt"/>
              </a:rPr>
              <a:t> </a:t>
            </a:r>
          </a:p>
        </p:txBody>
      </p:sp>
      <p:pic>
        <p:nvPicPr>
          <p:cNvPr id="16" name="Picture 15">
            <a:extLst>
              <a:ext uri="{FF2B5EF4-FFF2-40B4-BE49-F238E27FC236}">
                <a16:creationId xmlns:a16="http://schemas.microsoft.com/office/drawing/2014/main" id="{3A31434A-10CE-FA4A-BCA1-01C62EB26A9B}"/>
              </a:ext>
            </a:extLst>
          </p:cNvPr>
          <p:cNvPicPr>
            <a:picLocks noChangeAspect="1"/>
          </p:cNvPicPr>
          <p:nvPr/>
        </p:nvPicPr>
        <p:blipFill>
          <a:blip r:embed="rId3"/>
          <a:stretch>
            <a:fillRect/>
          </a:stretch>
        </p:blipFill>
        <p:spPr>
          <a:xfrm>
            <a:off x="2314575" y="334024"/>
            <a:ext cx="7443788" cy="5752018"/>
          </a:xfrm>
          <a:prstGeom prst="rect">
            <a:avLst/>
          </a:prstGeom>
        </p:spPr>
      </p:pic>
    </p:spTree>
    <p:extLst>
      <p:ext uri="{BB962C8B-B14F-4D97-AF65-F5344CB8AC3E}">
        <p14:creationId xmlns:p14="http://schemas.microsoft.com/office/powerpoint/2010/main" val="112877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5</a:t>
            </a:fld>
            <a:endParaRPr lang="en-US" dirty="0"/>
          </a:p>
        </p:txBody>
      </p:sp>
      <p:sp>
        <p:nvSpPr>
          <p:cNvPr id="11" name="Rectangle 10"/>
          <p:cNvSpPr/>
          <p:nvPr/>
        </p:nvSpPr>
        <p:spPr>
          <a:xfrm>
            <a:off x="926339" y="1838934"/>
            <a:ext cx="4361688" cy="3754874"/>
          </a:xfrm>
          <a:prstGeom prst="rect">
            <a:avLst/>
          </a:prstGeom>
        </p:spPr>
        <p:txBody>
          <a:bodyPr wrap="square">
            <a:spAutoFit/>
          </a:bodyPr>
          <a:lstStyle/>
          <a:p>
            <a:r>
              <a:rPr lang="en-US" sz="2200" b="1" dirty="0">
                <a:solidFill>
                  <a:srgbClr val="05B1C3"/>
                </a:solidFill>
              </a:rPr>
              <a:t>FIS Project: </a:t>
            </a:r>
            <a:r>
              <a:rPr lang="en-US" dirty="0">
                <a:solidFill>
                  <a:srgbClr val="005374"/>
                </a:solidFill>
              </a:rPr>
              <a:t>The </a:t>
            </a:r>
            <a:r>
              <a:rPr lang="en-US" b="1" dirty="0">
                <a:solidFill>
                  <a:srgbClr val="005374"/>
                </a:solidFill>
              </a:rPr>
              <a:t>Financial Information Systems (FIS) </a:t>
            </a:r>
            <a:r>
              <a:rPr lang="en-US" dirty="0">
                <a:solidFill>
                  <a:srgbClr val="005374"/>
                </a:solidFill>
              </a:rPr>
              <a:t>project</a:t>
            </a:r>
            <a:r>
              <a:rPr lang="en-US" i="1" dirty="0">
                <a:solidFill>
                  <a:srgbClr val="005374"/>
                </a:solidFill>
              </a:rPr>
              <a:t> </a:t>
            </a:r>
            <a:r>
              <a:rPr lang="en-US" dirty="0">
                <a:solidFill>
                  <a:srgbClr val="005374"/>
                </a:solidFill>
              </a:rPr>
              <a:t>is the portion of the ESR program focused on campus and medical centers financial business processes and systems used for the general ledger, expense and revenue management, financial reporting and budget governance.  </a:t>
            </a:r>
          </a:p>
          <a:p>
            <a:endParaRPr lang="en-US" dirty="0">
              <a:solidFill>
                <a:srgbClr val="005374"/>
              </a:solidFill>
            </a:endParaRPr>
          </a:p>
          <a:p>
            <a:r>
              <a:rPr lang="en-US" dirty="0">
                <a:solidFill>
                  <a:srgbClr val="005374"/>
                </a:solidFill>
              </a:rPr>
              <a:t>The </a:t>
            </a:r>
            <a:r>
              <a:rPr lang="en-US" b="1" dirty="0">
                <a:solidFill>
                  <a:srgbClr val="005374"/>
                </a:solidFill>
              </a:rPr>
              <a:t>project goals </a:t>
            </a:r>
            <a:r>
              <a:rPr lang="en-US" dirty="0">
                <a:solidFill>
                  <a:srgbClr val="005374"/>
                </a:solidFill>
              </a:rPr>
              <a:t>are to reduce difficult and redundant processes in current systems, replace outdated financial systems with new, flexible technology and to integrate data across systems.</a:t>
            </a:r>
          </a:p>
        </p:txBody>
      </p:sp>
      <p:grpSp>
        <p:nvGrpSpPr>
          <p:cNvPr id="13" name="Group 12"/>
          <p:cNvGrpSpPr/>
          <p:nvPr/>
        </p:nvGrpSpPr>
        <p:grpSpPr>
          <a:xfrm>
            <a:off x="-14992" y="60040"/>
            <a:ext cx="7306123" cy="924251"/>
            <a:chOff x="0" y="970730"/>
            <a:chExt cx="6744929" cy="846386"/>
          </a:xfrm>
        </p:grpSpPr>
        <p:sp>
          <p:nvSpPr>
            <p:cNvPr id="14" name="Rectangle 13"/>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extBox 14"/>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6" name="TextBox 15"/>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5" name="TextBox 4"/>
          <p:cNvSpPr txBox="1"/>
          <p:nvPr/>
        </p:nvSpPr>
        <p:spPr>
          <a:xfrm>
            <a:off x="5832988" y="1311799"/>
            <a:ext cx="5827444" cy="569387"/>
          </a:xfrm>
          <a:prstGeom prst="rect">
            <a:avLst/>
          </a:prstGeom>
          <a:noFill/>
        </p:spPr>
        <p:txBody>
          <a:bodyPr wrap="square" rtlCol="0">
            <a:spAutoFit/>
          </a:bodyPr>
          <a:lstStyle/>
          <a:p>
            <a:pPr algn="ctr"/>
            <a:r>
              <a:rPr lang="en-US" sz="1500" b="1" dirty="0">
                <a:solidFill>
                  <a:srgbClr val="005374"/>
                </a:solidFill>
              </a:rPr>
              <a:t>FINANCIAL INFORMATION SYSTEMS</a:t>
            </a:r>
          </a:p>
          <a:p>
            <a:pPr algn="ctr"/>
            <a:r>
              <a:rPr lang="en-US" sz="1600" b="1" i="1" dirty="0">
                <a:solidFill>
                  <a:srgbClr val="05A2B3"/>
                </a:solidFill>
              </a:rPr>
              <a:t>Visualizing</a:t>
            </a:r>
            <a:r>
              <a:rPr lang="en-US" sz="1300" b="1" i="1" dirty="0">
                <a:solidFill>
                  <a:srgbClr val="05A2B3"/>
                </a:solidFill>
              </a:rPr>
              <a:t> </a:t>
            </a:r>
            <a:r>
              <a:rPr lang="en-US" sz="1100" dirty="0">
                <a:solidFill>
                  <a:schemeClr val="bg2">
                    <a:lumMod val="50000"/>
                  </a:schemeClr>
                </a:solidFill>
              </a:rPr>
              <a:t>Data Management, System Integrations, Key Domains, &amp; Business Processes</a:t>
            </a:r>
          </a:p>
        </p:txBody>
      </p:sp>
      <p:sp>
        <p:nvSpPr>
          <p:cNvPr id="56" name="TextBox 55"/>
          <p:cNvSpPr txBox="1"/>
          <p:nvPr/>
        </p:nvSpPr>
        <p:spPr>
          <a:xfrm>
            <a:off x="5624548" y="2866454"/>
            <a:ext cx="1454893" cy="238527"/>
          </a:xfrm>
          <a:prstGeom prst="rect">
            <a:avLst/>
          </a:prstGeom>
          <a:noFill/>
        </p:spPr>
        <p:txBody>
          <a:bodyPr wrap="square" rtlCol="0">
            <a:spAutoFit/>
          </a:bodyPr>
          <a:lstStyle/>
          <a:p>
            <a:pPr algn="ctr"/>
            <a:r>
              <a:rPr lang="en-US" sz="950" dirty="0">
                <a:solidFill>
                  <a:srgbClr val="6C6C6C"/>
                </a:solidFill>
              </a:rPr>
              <a:t>          Budget/Governance</a:t>
            </a:r>
          </a:p>
        </p:txBody>
      </p:sp>
      <p:sp>
        <p:nvSpPr>
          <p:cNvPr id="66" name="TextBox 65"/>
          <p:cNvSpPr txBox="1"/>
          <p:nvPr/>
        </p:nvSpPr>
        <p:spPr>
          <a:xfrm>
            <a:off x="9177039" y="2068849"/>
            <a:ext cx="929298" cy="246221"/>
          </a:xfrm>
          <a:prstGeom prst="rect">
            <a:avLst/>
          </a:prstGeom>
          <a:noFill/>
        </p:spPr>
        <p:txBody>
          <a:bodyPr wrap="square" rtlCol="0">
            <a:spAutoFit/>
          </a:bodyPr>
          <a:lstStyle/>
          <a:p>
            <a:r>
              <a:rPr lang="en-US" sz="950" dirty="0">
                <a:solidFill>
                  <a:srgbClr val="006390"/>
                </a:solidFill>
              </a:rPr>
              <a:t>MyPayments</a:t>
            </a:r>
          </a:p>
        </p:txBody>
      </p:sp>
      <p:cxnSp>
        <p:nvCxnSpPr>
          <p:cNvPr id="47" name="Straight Connector 46"/>
          <p:cNvCxnSpPr/>
          <p:nvPr/>
        </p:nvCxnSpPr>
        <p:spPr>
          <a:xfrm flipH="1" flipV="1">
            <a:off x="8805878" y="4095668"/>
            <a:ext cx="465633" cy="1081994"/>
          </a:xfrm>
          <a:prstGeom prst="line">
            <a:avLst/>
          </a:prstGeom>
          <a:ln>
            <a:solidFill>
              <a:srgbClr val="F9963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3" idx="4"/>
          </p:cNvCxnSpPr>
          <p:nvPr/>
        </p:nvCxnSpPr>
        <p:spPr>
          <a:xfrm>
            <a:off x="8826038" y="3038286"/>
            <a:ext cx="0" cy="1057393"/>
          </a:xfrm>
          <a:prstGeom prst="line">
            <a:avLst/>
          </a:prstGeom>
          <a:ln>
            <a:solidFill>
              <a:srgbClr val="52A3C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3"/>
          </p:cNvCxnSpPr>
          <p:nvPr/>
        </p:nvCxnSpPr>
        <p:spPr>
          <a:xfrm flipH="1">
            <a:off x="8819006" y="3520971"/>
            <a:ext cx="873076" cy="564969"/>
          </a:xfrm>
          <a:prstGeom prst="line">
            <a:avLst/>
          </a:prstGeom>
          <a:ln>
            <a:solidFill>
              <a:srgbClr val="ABC23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8833071" y="4095668"/>
            <a:ext cx="1061705" cy="279168"/>
          </a:xfrm>
          <a:prstGeom prst="line">
            <a:avLst/>
          </a:prstGeom>
          <a:ln>
            <a:solidFill>
              <a:srgbClr val="3EC3C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242981" y="4095668"/>
            <a:ext cx="555865" cy="1042734"/>
          </a:xfrm>
          <a:prstGeom prst="line">
            <a:avLst/>
          </a:prstGeom>
          <a:ln>
            <a:solidFill>
              <a:srgbClr val="F9963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692984" y="4095680"/>
            <a:ext cx="1105862" cy="253348"/>
          </a:xfrm>
          <a:prstGeom prst="line">
            <a:avLst/>
          </a:prstGeom>
          <a:ln>
            <a:solidFill>
              <a:srgbClr val="6C6C6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59729" y="3393934"/>
            <a:ext cx="897103" cy="650945"/>
          </a:xfrm>
          <a:prstGeom prst="line">
            <a:avLst/>
          </a:prstGeom>
          <a:ln>
            <a:solidFill>
              <a:srgbClr val="6C6C6C"/>
            </a:solidFill>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9573842" y="2873331"/>
            <a:ext cx="807394" cy="758758"/>
          </a:xfrm>
          <a:prstGeom prst="flowChartConnector">
            <a:avLst/>
          </a:prstGeom>
          <a:solidFill>
            <a:srgbClr val="ABC2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Connector 17"/>
          <p:cNvSpPr/>
          <p:nvPr/>
        </p:nvSpPr>
        <p:spPr>
          <a:xfrm>
            <a:off x="9771511" y="3955324"/>
            <a:ext cx="807394" cy="758758"/>
          </a:xfrm>
          <a:prstGeom prst="flowChartConnector">
            <a:avLst/>
          </a:prstGeom>
          <a:solidFill>
            <a:srgbClr val="3E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8964117" y="4990145"/>
            <a:ext cx="807394" cy="758758"/>
          </a:xfrm>
          <a:prstGeom prst="flowChartConnector">
            <a:avLst/>
          </a:prstGeom>
          <a:solidFill>
            <a:srgbClr val="F9963A">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p:cNvSpPr/>
          <p:nvPr/>
        </p:nvSpPr>
        <p:spPr>
          <a:xfrm>
            <a:off x="7757223" y="5039592"/>
            <a:ext cx="807394" cy="758758"/>
          </a:xfrm>
          <a:prstGeom prst="flowChartConnector">
            <a:avLst/>
          </a:prstGeom>
          <a:solidFill>
            <a:srgbClr val="F99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p:cNvSpPr/>
          <p:nvPr/>
        </p:nvSpPr>
        <p:spPr>
          <a:xfrm>
            <a:off x="6964321" y="4060143"/>
            <a:ext cx="807394" cy="758758"/>
          </a:xfrm>
          <a:prstGeom prst="flowChartConnector">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7137302" y="2686426"/>
            <a:ext cx="1051560" cy="1051560"/>
          </a:xfrm>
          <a:prstGeom prst="flowChartConnector">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8422341" y="2279528"/>
            <a:ext cx="807394" cy="758758"/>
          </a:xfrm>
          <a:prstGeom prst="flowChartConnector">
            <a:avLst/>
          </a:prstGeom>
          <a:solidFill>
            <a:srgbClr val="367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7092"/>
              </a:solidFill>
            </a:endParaRPr>
          </a:p>
        </p:txBody>
      </p:sp>
      <p:sp>
        <p:nvSpPr>
          <p:cNvPr id="7" name="TextBox 6"/>
          <p:cNvSpPr txBox="1"/>
          <p:nvPr/>
        </p:nvSpPr>
        <p:spPr>
          <a:xfrm>
            <a:off x="6892120" y="2960566"/>
            <a:ext cx="1524317" cy="538609"/>
          </a:xfrm>
          <a:prstGeom prst="rect">
            <a:avLst/>
          </a:prstGeom>
          <a:noFill/>
        </p:spPr>
        <p:txBody>
          <a:bodyPr wrap="square" rtlCol="0">
            <a:spAutoFit/>
          </a:bodyPr>
          <a:lstStyle/>
          <a:p>
            <a:pPr algn="ctr"/>
            <a:r>
              <a:rPr lang="en-US" sz="1100" dirty="0">
                <a:solidFill>
                  <a:schemeClr val="bg1"/>
                </a:solidFill>
              </a:rPr>
              <a:t>General Ledger</a:t>
            </a:r>
          </a:p>
          <a:p>
            <a:pPr algn="ctr"/>
            <a:r>
              <a:rPr lang="en-US" sz="900" dirty="0">
                <a:solidFill>
                  <a:schemeClr val="bg1"/>
                </a:solidFill>
              </a:rPr>
              <a:t>Central Office</a:t>
            </a:r>
          </a:p>
          <a:p>
            <a:pPr algn="ctr"/>
            <a:r>
              <a:rPr lang="en-US" sz="900" dirty="0">
                <a:solidFill>
                  <a:schemeClr val="bg1"/>
                </a:solidFill>
              </a:rPr>
              <a:t> &amp; Campus</a:t>
            </a:r>
          </a:p>
        </p:txBody>
      </p:sp>
      <p:sp>
        <p:nvSpPr>
          <p:cNvPr id="8" name="TextBox 7"/>
          <p:cNvSpPr txBox="1"/>
          <p:nvPr/>
        </p:nvSpPr>
        <p:spPr>
          <a:xfrm>
            <a:off x="9667758" y="4095679"/>
            <a:ext cx="1014900" cy="430887"/>
          </a:xfrm>
          <a:prstGeom prst="rect">
            <a:avLst/>
          </a:prstGeom>
          <a:noFill/>
        </p:spPr>
        <p:txBody>
          <a:bodyPr wrap="square" rtlCol="0">
            <a:spAutoFit/>
          </a:bodyPr>
          <a:lstStyle/>
          <a:p>
            <a:pPr algn="ctr"/>
            <a:r>
              <a:rPr lang="en-US" sz="1100" dirty="0">
                <a:solidFill>
                  <a:schemeClr val="bg1"/>
                </a:solidFill>
              </a:rPr>
              <a:t>Accounts Receivable</a:t>
            </a:r>
          </a:p>
        </p:txBody>
      </p:sp>
      <p:sp>
        <p:nvSpPr>
          <p:cNvPr id="31" name="Flowchart: Connector 30"/>
          <p:cNvSpPr/>
          <p:nvPr/>
        </p:nvSpPr>
        <p:spPr>
          <a:xfrm>
            <a:off x="8319002" y="3600753"/>
            <a:ext cx="1005840" cy="935541"/>
          </a:xfrm>
          <a:prstGeom prst="flowChartConnector">
            <a:avLst/>
          </a:prstGeom>
          <a:noFill/>
          <a:ln w="19050">
            <a:solidFill>
              <a:srgbClr val="ABC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Connector 54"/>
          <p:cNvSpPr/>
          <p:nvPr/>
        </p:nvSpPr>
        <p:spPr>
          <a:xfrm>
            <a:off x="8195109" y="3474163"/>
            <a:ext cx="1240377" cy="1188720"/>
          </a:xfrm>
          <a:prstGeom prst="flowChartConnector">
            <a:avLst/>
          </a:prstGeom>
          <a:noFill/>
          <a:ln w="38100">
            <a:solidFill>
              <a:srgbClr val="ABC23A">
                <a:alpha val="3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Connector 58"/>
          <p:cNvSpPr/>
          <p:nvPr/>
        </p:nvSpPr>
        <p:spPr>
          <a:xfrm>
            <a:off x="8069304" y="3347718"/>
            <a:ext cx="1502730" cy="1420383"/>
          </a:xfrm>
          <a:prstGeom prst="flowChartConnector">
            <a:avLst/>
          </a:prstGeom>
          <a:noFill/>
          <a:ln w="19050">
            <a:solidFill>
              <a:srgbClr val="ABC23A">
                <a:alpha val="3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lowchart: Connector 59"/>
          <p:cNvSpPr/>
          <p:nvPr/>
        </p:nvSpPr>
        <p:spPr>
          <a:xfrm flipH="1" flipV="1">
            <a:off x="9115127" y="2206560"/>
            <a:ext cx="91440" cy="91440"/>
          </a:xfrm>
          <a:prstGeom prst="flowChartConnector">
            <a:avLst/>
          </a:prstGeom>
          <a:solidFill>
            <a:srgbClr val="367092">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7092"/>
              </a:solidFill>
            </a:endParaRPr>
          </a:p>
        </p:txBody>
      </p:sp>
      <p:sp>
        <p:nvSpPr>
          <p:cNvPr id="68" name="Flowchart: Connector 67"/>
          <p:cNvSpPr/>
          <p:nvPr/>
        </p:nvSpPr>
        <p:spPr>
          <a:xfrm flipH="1" flipV="1">
            <a:off x="9215939" y="2295072"/>
            <a:ext cx="91440" cy="91440"/>
          </a:xfrm>
          <a:prstGeom prst="flowChartConnector">
            <a:avLst/>
          </a:prstGeom>
          <a:solidFill>
            <a:srgbClr val="367092">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Connector 68"/>
          <p:cNvSpPr/>
          <p:nvPr/>
        </p:nvSpPr>
        <p:spPr>
          <a:xfrm flipH="1" flipV="1">
            <a:off x="9295617" y="2424884"/>
            <a:ext cx="91440" cy="91440"/>
          </a:xfrm>
          <a:prstGeom prst="flowChartConnector">
            <a:avLst/>
          </a:prstGeom>
          <a:solidFill>
            <a:srgbClr val="367092">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390"/>
              </a:solidFill>
            </a:endParaRPr>
          </a:p>
        </p:txBody>
      </p:sp>
      <p:sp>
        <p:nvSpPr>
          <p:cNvPr id="71" name="TextBox 70"/>
          <p:cNvSpPr txBox="1"/>
          <p:nvPr/>
        </p:nvSpPr>
        <p:spPr>
          <a:xfrm>
            <a:off x="9283239" y="2192929"/>
            <a:ext cx="929298" cy="246221"/>
          </a:xfrm>
          <a:prstGeom prst="rect">
            <a:avLst/>
          </a:prstGeom>
          <a:noFill/>
        </p:spPr>
        <p:txBody>
          <a:bodyPr wrap="square" rtlCol="0">
            <a:spAutoFit/>
          </a:bodyPr>
          <a:lstStyle/>
          <a:p>
            <a:r>
              <a:rPr lang="en-US" sz="950" dirty="0">
                <a:solidFill>
                  <a:srgbClr val="006390"/>
                </a:solidFill>
              </a:rPr>
              <a:t>Marketplace</a:t>
            </a:r>
          </a:p>
        </p:txBody>
      </p:sp>
      <p:sp>
        <p:nvSpPr>
          <p:cNvPr id="72" name="TextBox 71"/>
          <p:cNvSpPr txBox="1"/>
          <p:nvPr/>
        </p:nvSpPr>
        <p:spPr>
          <a:xfrm>
            <a:off x="9379922" y="2335807"/>
            <a:ext cx="929298" cy="246221"/>
          </a:xfrm>
          <a:prstGeom prst="rect">
            <a:avLst/>
          </a:prstGeom>
          <a:noFill/>
        </p:spPr>
        <p:txBody>
          <a:bodyPr wrap="square" rtlCol="0">
            <a:spAutoFit/>
          </a:bodyPr>
          <a:lstStyle/>
          <a:p>
            <a:r>
              <a:rPr lang="en-US" sz="950" dirty="0">
                <a:solidFill>
                  <a:srgbClr val="006390"/>
                </a:solidFill>
              </a:rPr>
              <a:t>MyTravel</a:t>
            </a:r>
          </a:p>
        </p:txBody>
      </p:sp>
      <p:sp>
        <p:nvSpPr>
          <p:cNvPr id="73" name="Flowchart: Connector 72"/>
          <p:cNvSpPr/>
          <p:nvPr/>
        </p:nvSpPr>
        <p:spPr>
          <a:xfrm flipH="1" flipV="1">
            <a:off x="9315937" y="2567124"/>
            <a:ext cx="91440" cy="91440"/>
          </a:xfrm>
          <a:prstGeom prst="flowChartConnector">
            <a:avLst/>
          </a:prstGeom>
          <a:solidFill>
            <a:srgbClr val="367092">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390"/>
              </a:solidFill>
            </a:endParaRPr>
          </a:p>
        </p:txBody>
      </p:sp>
      <p:sp>
        <p:nvSpPr>
          <p:cNvPr id="74" name="TextBox 73"/>
          <p:cNvSpPr txBox="1"/>
          <p:nvPr/>
        </p:nvSpPr>
        <p:spPr>
          <a:xfrm>
            <a:off x="9408204" y="2465211"/>
            <a:ext cx="929298" cy="246221"/>
          </a:xfrm>
          <a:prstGeom prst="rect">
            <a:avLst/>
          </a:prstGeom>
          <a:noFill/>
        </p:spPr>
        <p:txBody>
          <a:bodyPr wrap="square" rtlCol="0">
            <a:spAutoFit/>
          </a:bodyPr>
          <a:lstStyle/>
          <a:p>
            <a:r>
              <a:rPr lang="en-US" sz="950" dirty="0">
                <a:solidFill>
                  <a:srgbClr val="367092"/>
                </a:solidFill>
              </a:rPr>
              <a:t>ECManager</a:t>
            </a:r>
          </a:p>
        </p:txBody>
      </p:sp>
      <p:grpSp>
        <p:nvGrpSpPr>
          <p:cNvPr id="78" name="Group 77"/>
          <p:cNvGrpSpPr/>
          <p:nvPr/>
        </p:nvGrpSpPr>
        <p:grpSpPr>
          <a:xfrm>
            <a:off x="8365454" y="3779918"/>
            <a:ext cx="907884" cy="526204"/>
            <a:chOff x="10634294" y="269491"/>
            <a:chExt cx="907884" cy="526204"/>
          </a:xfrm>
        </p:grpSpPr>
        <p:sp>
          <p:nvSpPr>
            <p:cNvPr id="70" name="TextBox 69"/>
            <p:cNvSpPr txBox="1"/>
            <p:nvPr/>
          </p:nvSpPr>
          <p:spPr>
            <a:xfrm>
              <a:off x="10749908" y="330259"/>
              <a:ext cx="676656" cy="369332"/>
            </a:xfrm>
            <a:prstGeom prst="rect">
              <a:avLst/>
            </a:prstGeom>
            <a:solidFill>
              <a:srgbClr val="ABC23A"/>
            </a:solidFill>
          </p:spPr>
          <p:txBody>
            <a:bodyPr wrap="square" rtlCol="0">
              <a:spAutoFit/>
            </a:bodyPr>
            <a:lstStyle/>
            <a:p>
              <a:endParaRPr lang="en-US" dirty="0"/>
            </a:p>
          </p:txBody>
        </p:sp>
        <p:pic>
          <p:nvPicPr>
            <p:cNvPr id="67" name="Picture 66" descr="&lt;strong&gt;Laptop&lt;/strong&gt; - Rooweb &lt;strong&gt;Clipart&lt;/strong&gt;"/>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34294" y="269491"/>
              <a:ext cx="907884" cy="526204"/>
            </a:xfrm>
            <a:prstGeom prst="rect">
              <a:avLst/>
            </a:prstGeom>
          </p:spPr>
        </p:pic>
      </p:grpSp>
      <p:sp>
        <p:nvSpPr>
          <p:cNvPr id="57" name="TextBox 56"/>
          <p:cNvSpPr txBox="1"/>
          <p:nvPr/>
        </p:nvSpPr>
        <p:spPr>
          <a:xfrm>
            <a:off x="8481068" y="3752210"/>
            <a:ext cx="676656" cy="830997"/>
          </a:xfrm>
          <a:prstGeom prst="rect">
            <a:avLst/>
          </a:prstGeom>
          <a:noFill/>
        </p:spPr>
        <p:txBody>
          <a:bodyPr wrap="square" rtlCol="0">
            <a:spAutoFit/>
          </a:bodyPr>
          <a:lstStyle/>
          <a:p>
            <a:pPr algn="ctr"/>
            <a:r>
              <a:rPr lang="en-US" sz="3000" dirty="0">
                <a:solidFill>
                  <a:schemeClr val="bg2"/>
                </a:solidFill>
              </a:rPr>
              <a:t>FIS</a:t>
            </a:r>
          </a:p>
          <a:p>
            <a:endParaRPr lang="en-US" dirty="0"/>
          </a:p>
        </p:txBody>
      </p:sp>
      <p:sp>
        <p:nvSpPr>
          <p:cNvPr id="61" name="TextBox 60"/>
          <p:cNvSpPr txBox="1"/>
          <p:nvPr/>
        </p:nvSpPr>
        <p:spPr>
          <a:xfrm>
            <a:off x="9458121" y="3124263"/>
            <a:ext cx="1014900" cy="261610"/>
          </a:xfrm>
          <a:prstGeom prst="rect">
            <a:avLst/>
          </a:prstGeom>
          <a:noFill/>
        </p:spPr>
        <p:txBody>
          <a:bodyPr wrap="square" rtlCol="0">
            <a:spAutoFit/>
          </a:bodyPr>
          <a:lstStyle/>
          <a:p>
            <a:pPr algn="ctr"/>
            <a:r>
              <a:rPr lang="en-US" sz="1100" dirty="0">
                <a:solidFill>
                  <a:schemeClr val="bg1"/>
                </a:solidFill>
              </a:rPr>
              <a:t>Post Award</a:t>
            </a:r>
          </a:p>
        </p:txBody>
      </p:sp>
      <p:sp>
        <p:nvSpPr>
          <p:cNvPr id="62" name="TextBox 61"/>
          <p:cNvSpPr txBox="1"/>
          <p:nvPr/>
        </p:nvSpPr>
        <p:spPr>
          <a:xfrm>
            <a:off x="8315461" y="2443887"/>
            <a:ext cx="1014900" cy="430887"/>
          </a:xfrm>
          <a:prstGeom prst="rect">
            <a:avLst/>
          </a:prstGeom>
          <a:noFill/>
        </p:spPr>
        <p:txBody>
          <a:bodyPr wrap="square" rtlCol="0">
            <a:spAutoFit/>
          </a:bodyPr>
          <a:lstStyle/>
          <a:p>
            <a:pPr algn="ctr"/>
            <a:r>
              <a:rPr lang="en-US" sz="1100" dirty="0">
                <a:solidFill>
                  <a:schemeClr val="bg1"/>
                </a:solidFill>
              </a:rPr>
              <a:t>Procure </a:t>
            </a:r>
          </a:p>
          <a:p>
            <a:pPr algn="ctr"/>
            <a:r>
              <a:rPr lang="en-US" sz="1100" dirty="0">
                <a:solidFill>
                  <a:schemeClr val="bg1"/>
                </a:solidFill>
              </a:rPr>
              <a:t>to Pay</a:t>
            </a:r>
          </a:p>
        </p:txBody>
      </p:sp>
      <p:sp>
        <p:nvSpPr>
          <p:cNvPr id="63" name="TextBox 62"/>
          <p:cNvSpPr txBox="1"/>
          <p:nvPr/>
        </p:nvSpPr>
        <p:spPr>
          <a:xfrm>
            <a:off x="8865490" y="5106409"/>
            <a:ext cx="1014900" cy="423193"/>
          </a:xfrm>
          <a:prstGeom prst="rect">
            <a:avLst/>
          </a:prstGeom>
          <a:noFill/>
        </p:spPr>
        <p:txBody>
          <a:bodyPr wrap="square" rtlCol="0">
            <a:spAutoFit/>
          </a:bodyPr>
          <a:lstStyle/>
          <a:p>
            <a:pPr algn="ctr"/>
            <a:r>
              <a:rPr lang="en-US" sz="1050" dirty="0">
                <a:solidFill>
                  <a:schemeClr val="bg1"/>
                </a:solidFill>
              </a:rPr>
              <a:t>Cash</a:t>
            </a:r>
            <a:r>
              <a:rPr lang="en-US" sz="1100" dirty="0">
                <a:solidFill>
                  <a:schemeClr val="bg1"/>
                </a:solidFill>
              </a:rPr>
              <a:t> </a:t>
            </a:r>
            <a:r>
              <a:rPr lang="en-US" sz="1050" dirty="0">
                <a:solidFill>
                  <a:schemeClr val="bg1"/>
                </a:solidFill>
              </a:rPr>
              <a:t>Management</a:t>
            </a:r>
          </a:p>
        </p:txBody>
      </p:sp>
      <p:sp>
        <p:nvSpPr>
          <p:cNvPr id="65" name="TextBox 64"/>
          <p:cNvSpPr txBox="1"/>
          <p:nvPr/>
        </p:nvSpPr>
        <p:spPr>
          <a:xfrm>
            <a:off x="6597656" y="4260475"/>
            <a:ext cx="1524317" cy="400110"/>
          </a:xfrm>
          <a:prstGeom prst="rect">
            <a:avLst/>
          </a:prstGeom>
          <a:noFill/>
        </p:spPr>
        <p:txBody>
          <a:bodyPr wrap="square" rtlCol="0">
            <a:spAutoFit/>
          </a:bodyPr>
          <a:lstStyle/>
          <a:p>
            <a:pPr algn="ctr"/>
            <a:r>
              <a:rPr lang="en-US" sz="1000" dirty="0">
                <a:solidFill>
                  <a:schemeClr val="bg1"/>
                </a:solidFill>
              </a:rPr>
              <a:t>Med Centers </a:t>
            </a:r>
          </a:p>
          <a:p>
            <a:pPr algn="ctr"/>
            <a:r>
              <a:rPr lang="en-US" sz="1000" dirty="0">
                <a:solidFill>
                  <a:schemeClr val="bg1"/>
                </a:solidFill>
              </a:rPr>
              <a:t>&amp; CPO</a:t>
            </a:r>
          </a:p>
        </p:txBody>
      </p:sp>
      <p:sp>
        <p:nvSpPr>
          <p:cNvPr id="50" name="TextBox 49"/>
          <p:cNvSpPr txBox="1"/>
          <p:nvPr/>
        </p:nvSpPr>
        <p:spPr>
          <a:xfrm>
            <a:off x="6289570" y="2418374"/>
            <a:ext cx="1162453" cy="384721"/>
          </a:xfrm>
          <a:prstGeom prst="rect">
            <a:avLst/>
          </a:prstGeom>
          <a:noFill/>
        </p:spPr>
        <p:txBody>
          <a:bodyPr wrap="square" rtlCol="0">
            <a:spAutoFit/>
          </a:bodyPr>
          <a:lstStyle/>
          <a:p>
            <a:pPr algn="ctr"/>
            <a:r>
              <a:rPr lang="en-US" sz="950" dirty="0">
                <a:solidFill>
                  <a:srgbClr val="6C6C6C"/>
                </a:solidFill>
              </a:rPr>
              <a:t>UC Common Chart of Accounts</a:t>
            </a:r>
          </a:p>
        </p:txBody>
      </p:sp>
      <p:sp>
        <p:nvSpPr>
          <p:cNvPr id="2" name="Flowchart: Connector 1"/>
          <p:cNvSpPr/>
          <p:nvPr/>
        </p:nvSpPr>
        <p:spPr>
          <a:xfrm>
            <a:off x="7214198" y="2686083"/>
            <a:ext cx="91440" cy="9144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643392" y="5301681"/>
            <a:ext cx="1014900" cy="253916"/>
          </a:xfrm>
          <a:prstGeom prst="rect">
            <a:avLst/>
          </a:prstGeom>
          <a:noFill/>
        </p:spPr>
        <p:txBody>
          <a:bodyPr wrap="square" rtlCol="0">
            <a:spAutoFit/>
          </a:bodyPr>
          <a:lstStyle/>
          <a:p>
            <a:pPr algn="ctr"/>
            <a:r>
              <a:rPr lang="en-US" sz="1050" dirty="0">
                <a:solidFill>
                  <a:schemeClr val="bg1"/>
                </a:solidFill>
              </a:rPr>
              <a:t>Budget</a:t>
            </a:r>
          </a:p>
        </p:txBody>
      </p:sp>
      <p:sp>
        <p:nvSpPr>
          <p:cNvPr id="48" name="Flowchart: Connector 47"/>
          <p:cNvSpPr/>
          <p:nvPr/>
        </p:nvSpPr>
        <p:spPr>
          <a:xfrm>
            <a:off x="7090143" y="2817217"/>
            <a:ext cx="91440" cy="9144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7019255" y="2958984"/>
            <a:ext cx="91440" cy="9144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6987355" y="3107846"/>
            <a:ext cx="91440" cy="9144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864413" y="2706652"/>
            <a:ext cx="1326206" cy="238527"/>
          </a:xfrm>
          <a:prstGeom prst="rect">
            <a:avLst/>
          </a:prstGeom>
          <a:noFill/>
        </p:spPr>
        <p:txBody>
          <a:bodyPr wrap="square" rtlCol="0">
            <a:spAutoFit/>
          </a:bodyPr>
          <a:lstStyle/>
          <a:p>
            <a:pPr algn="ctr"/>
            <a:r>
              <a:rPr lang="en-US" sz="950" dirty="0">
                <a:solidFill>
                  <a:srgbClr val="6C6C6C"/>
                </a:solidFill>
              </a:rPr>
              <a:t>          General Ledger</a:t>
            </a:r>
          </a:p>
        </p:txBody>
      </p:sp>
      <p:sp>
        <p:nvSpPr>
          <p:cNvPr id="58" name="TextBox 57"/>
          <p:cNvSpPr txBox="1"/>
          <p:nvPr/>
        </p:nvSpPr>
        <p:spPr>
          <a:xfrm>
            <a:off x="5864887" y="3026672"/>
            <a:ext cx="1454893" cy="238527"/>
          </a:xfrm>
          <a:prstGeom prst="rect">
            <a:avLst/>
          </a:prstGeom>
          <a:noFill/>
        </p:spPr>
        <p:txBody>
          <a:bodyPr wrap="square" rtlCol="0">
            <a:spAutoFit/>
          </a:bodyPr>
          <a:lstStyle/>
          <a:p>
            <a:pPr algn="ctr"/>
            <a:r>
              <a:rPr lang="en-US" sz="950" dirty="0">
                <a:solidFill>
                  <a:srgbClr val="6C6C6C"/>
                </a:solidFill>
              </a:rPr>
              <a:t>          Expense</a:t>
            </a:r>
          </a:p>
        </p:txBody>
      </p:sp>
      <p:sp>
        <p:nvSpPr>
          <p:cNvPr id="64" name="TextBox 63"/>
          <p:cNvSpPr txBox="1"/>
          <p:nvPr/>
        </p:nvSpPr>
        <p:spPr>
          <a:xfrm>
            <a:off x="5866178" y="3178577"/>
            <a:ext cx="1454893" cy="238527"/>
          </a:xfrm>
          <a:prstGeom prst="rect">
            <a:avLst/>
          </a:prstGeom>
          <a:noFill/>
        </p:spPr>
        <p:txBody>
          <a:bodyPr wrap="square" rtlCol="0">
            <a:spAutoFit/>
          </a:bodyPr>
          <a:lstStyle/>
          <a:p>
            <a:pPr algn="ctr"/>
            <a:r>
              <a:rPr lang="en-US" sz="950" dirty="0">
                <a:solidFill>
                  <a:srgbClr val="6C6C6C"/>
                </a:solidFill>
              </a:rPr>
              <a:t>          Revenue</a:t>
            </a:r>
          </a:p>
        </p:txBody>
      </p:sp>
      <p:sp>
        <p:nvSpPr>
          <p:cNvPr id="75" name="Flowchart: Connector 74"/>
          <p:cNvSpPr/>
          <p:nvPr/>
        </p:nvSpPr>
        <p:spPr>
          <a:xfrm>
            <a:off x="6990896" y="3249613"/>
            <a:ext cx="91440" cy="91440"/>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35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r>
              <a:rPr lang="en-US" dirty="0"/>
              <a:t> </a:t>
            </a:r>
          </a:p>
        </p:txBody>
      </p:sp>
      <p:sp>
        <p:nvSpPr>
          <p:cNvPr id="2" name="Rectangle 1"/>
          <p:cNvSpPr/>
          <p:nvPr/>
        </p:nvSpPr>
        <p:spPr>
          <a:xfrm>
            <a:off x="4172078" y="1112499"/>
            <a:ext cx="3847843" cy="507831"/>
          </a:xfrm>
          <a:prstGeom prst="rect">
            <a:avLst/>
          </a:prstGeom>
        </p:spPr>
        <p:txBody>
          <a:bodyPr wrap="square">
            <a:spAutoFit/>
          </a:bodyPr>
          <a:lstStyle/>
          <a:p>
            <a:pPr algn="ctr"/>
            <a:r>
              <a:rPr lang="en-US" sz="2700" b="1" dirty="0">
                <a:solidFill>
                  <a:srgbClr val="005374"/>
                </a:solidFill>
              </a:rPr>
              <a:t>  PROJECT GOVERNANCE</a:t>
            </a:r>
          </a:p>
        </p:txBody>
      </p:sp>
      <p:grpSp>
        <p:nvGrpSpPr>
          <p:cNvPr id="10" name="Group 9"/>
          <p:cNvGrpSpPr/>
          <p:nvPr/>
        </p:nvGrpSpPr>
        <p:grpSpPr>
          <a:xfrm>
            <a:off x="-14992" y="60040"/>
            <a:ext cx="7306123" cy="924251"/>
            <a:chOff x="0" y="970730"/>
            <a:chExt cx="6744929" cy="846386"/>
          </a:xfrm>
        </p:grpSpPr>
        <p:sp>
          <p:nvSpPr>
            <p:cNvPr id="11" name="Rectangle 10"/>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3" name="TextBox 12"/>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5" name="Group 4"/>
          <p:cNvGrpSpPr/>
          <p:nvPr/>
        </p:nvGrpSpPr>
        <p:grpSpPr>
          <a:xfrm>
            <a:off x="437999" y="1653692"/>
            <a:ext cx="11316002" cy="4664876"/>
            <a:chOff x="503314" y="1759199"/>
            <a:chExt cx="11316002" cy="4664876"/>
          </a:xfrm>
        </p:grpSpPr>
        <p:cxnSp>
          <p:nvCxnSpPr>
            <p:cNvPr id="42" name="Elbow Connector 41"/>
            <p:cNvCxnSpPr/>
            <p:nvPr/>
          </p:nvCxnSpPr>
          <p:spPr>
            <a:xfrm flipV="1">
              <a:off x="7048890" y="1908803"/>
              <a:ext cx="1476765" cy="1072648"/>
            </a:xfrm>
            <a:prstGeom prst="bentConnector3">
              <a:avLst>
                <a:gd name="adj1" fmla="val 50000"/>
              </a:avLst>
            </a:prstGeom>
            <a:ln w="15875">
              <a:solidFill>
                <a:srgbClr val="367092">
                  <a:alpha val="54902"/>
                </a:srgb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a:off x="3024061" y="2309177"/>
              <a:ext cx="1205939" cy="812150"/>
            </a:xfrm>
            <a:prstGeom prst="bentConnector3">
              <a:avLst>
                <a:gd name="adj1" fmla="val 50000"/>
              </a:avLst>
            </a:prstGeom>
            <a:ln w="15875">
              <a:solidFill>
                <a:srgbClr val="05A2B3">
                  <a:alpha val="54902"/>
                </a:srgb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3" name="Picture 2" descr="Imagem vetorial gratis: Roda Dentada, Domesticos, Máquinas - Imagem gratis no Pixabay - 15326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77748" y="2155103"/>
              <a:ext cx="1574318" cy="1574318"/>
            </a:xfrm>
            <a:prstGeom prst="rect">
              <a:avLst/>
            </a:prstGeom>
          </p:spPr>
        </p:pic>
        <p:pic>
          <p:nvPicPr>
            <p:cNvPr id="14" name="Picture 13" descr="Imagem vetorial gratis: Roda Dentada, Domesticos, Máquinas - Imagem gratis no Pixabay - 153268"/>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5506534" y="2671269"/>
              <a:ext cx="1865007" cy="1752143"/>
            </a:xfrm>
            <a:prstGeom prst="rect">
              <a:avLst/>
            </a:prstGeom>
          </p:spPr>
        </p:pic>
        <p:sp>
          <p:nvSpPr>
            <p:cNvPr id="16" name="TextBox 15"/>
            <p:cNvSpPr txBox="1"/>
            <p:nvPr/>
          </p:nvSpPr>
          <p:spPr>
            <a:xfrm>
              <a:off x="8516863" y="1759199"/>
              <a:ext cx="3302453" cy="4124206"/>
            </a:xfrm>
            <a:prstGeom prst="rect">
              <a:avLst/>
            </a:prstGeom>
            <a:noFill/>
          </p:spPr>
          <p:txBody>
            <a:bodyPr wrap="square" rtlCol="0">
              <a:spAutoFit/>
            </a:bodyPr>
            <a:lstStyle/>
            <a:p>
              <a:r>
                <a:rPr lang="en-US" sz="1400" dirty="0">
                  <a:solidFill>
                    <a:srgbClr val="006390"/>
                  </a:solidFill>
                </a:rPr>
                <a:t>The </a:t>
              </a:r>
              <a:r>
                <a:rPr lang="en-US" sz="1400" b="1" dirty="0">
                  <a:solidFill>
                    <a:srgbClr val="006390"/>
                  </a:solidFill>
                </a:rPr>
                <a:t>Project Governance Committee </a:t>
              </a:r>
              <a:r>
                <a:rPr lang="en-US" sz="1400" dirty="0">
                  <a:solidFill>
                    <a:srgbClr val="006390"/>
                  </a:solidFill>
                </a:rPr>
                <a:t>provides leadership on strategic decisions and actions and responds to escalated conflicts.</a:t>
              </a:r>
            </a:p>
            <a:p>
              <a:endParaRPr lang="en-US" sz="1100" dirty="0">
                <a:solidFill>
                  <a:schemeClr val="accent3">
                    <a:lumMod val="75000"/>
                  </a:schemeClr>
                </a:solidFill>
              </a:endParaRPr>
            </a:p>
            <a:p>
              <a:pPr marL="171450" indent="-171450">
                <a:buFont typeface="Arial" panose="020B0604020202020204" pitchFamily="34" charset="0"/>
                <a:buChar char="•"/>
              </a:pPr>
              <a:r>
                <a:rPr lang="en-US" sz="1300" dirty="0">
                  <a:solidFill>
                    <a:schemeClr val="accent3">
                      <a:lumMod val="75000"/>
                    </a:schemeClr>
                  </a:solidFill>
                </a:rPr>
                <a:t>Steer project by making decisions impacting strategy, scope, timeline, and budget</a:t>
              </a:r>
            </a:p>
            <a:p>
              <a:pPr marL="171450" indent="-171450">
                <a:buFont typeface="Arial" panose="020B0604020202020204" pitchFamily="34" charset="0"/>
                <a:buChar char="•"/>
              </a:pPr>
              <a:r>
                <a:rPr lang="en-US" sz="1300" dirty="0">
                  <a:solidFill>
                    <a:schemeClr val="accent3">
                      <a:lumMod val="75000"/>
                    </a:schemeClr>
                  </a:solidFill>
                </a:rPr>
                <a:t>Provide or refer subject matter expertise</a:t>
              </a:r>
            </a:p>
            <a:p>
              <a:pPr marL="171450" indent="-171450">
                <a:buFont typeface="Arial" panose="020B0604020202020204" pitchFamily="34" charset="0"/>
                <a:buChar char="•"/>
              </a:pPr>
              <a:r>
                <a:rPr lang="en-US" sz="1300" dirty="0">
                  <a:solidFill>
                    <a:schemeClr val="accent3">
                      <a:lumMod val="75000"/>
                    </a:schemeClr>
                  </a:solidFill>
                </a:rPr>
                <a:t>Resolve and/or escalate conflicts</a:t>
              </a:r>
            </a:p>
            <a:p>
              <a:pPr marL="171450" indent="-171450">
                <a:buFont typeface="Arial" panose="020B0604020202020204" pitchFamily="34" charset="0"/>
                <a:buChar char="•"/>
              </a:pPr>
              <a:r>
                <a:rPr lang="en-US" sz="1300" dirty="0">
                  <a:solidFill>
                    <a:schemeClr val="accent3">
                      <a:lumMod val="75000"/>
                    </a:schemeClr>
                  </a:solidFill>
                </a:rPr>
                <a:t>Support the change in words, behaviors and actions</a:t>
              </a:r>
            </a:p>
            <a:p>
              <a:pPr marL="171450" indent="-171450">
                <a:buFont typeface="Arial" panose="020B0604020202020204" pitchFamily="34" charset="0"/>
                <a:buChar char="•"/>
              </a:pPr>
              <a:r>
                <a:rPr lang="en-US" sz="1300" dirty="0">
                  <a:solidFill>
                    <a:schemeClr val="accent3">
                      <a:lumMod val="75000"/>
                    </a:schemeClr>
                  </a:solidFill>
                </a:rPr>
                <a:t>Provide functional leadership and oversight</a:t>
              </a:r>
            </a:p>
            <a:p>
              <a:pPr marL="171450" indent="-171450">
                <a:buFont typeface="Arial" panose="020B0604020202020204" pitchFamily="34" charset="0"/>
                <a:buChar char="•"/>
              </a:pPr>
              <a:r>
                <a:rPr lang="en-US" sz="1300" dirty="0">
                  <a:solidFill>
                    <a:schemeClr val="accent3">
                      <a:lumMod val="75000"/>
                    </a:schemeClr>
                  </a:solidFill>
                </a:rPr>
                <a:t>Engage VC/Admins as needed to facilitate resolution of organizational change resistance and conflict</a:t>
              </a:r>
            </a:p>
            <a:p>
              <a:pPr marL="171450" indent="-171450">
                <a:buFont typeface="Arial" panose="020B0604020202020204" pitchFamily="34" charset="0"/>
                <a:buChar char="•"/>
              </a:pPr>
              <a:r>
                <a:rPr lang="en-US" sz="1300" dirty="0">
                  <a:solidFill>
                    <a:schemeClr val="accent3">
                      <a:lumMod val="75000"/>
                    </a:schemeClr>
                  </a:solidFill>
                </a:rPr>
                <a:t>Engage ITS/Health IS to provide technical leadership and inform decision-making</a:t>
              </a:r>
            </a:p>
            <a:p>
              <a:pPr marL="171450" indent="-171450">
                <a:buFont typeface="Arial" panose="020B0604020202020204" pitchFamily="34" charset="0"/>
                <a:buChar char="•"/>
              </a:pPr>
              <a:r>
                <a:rPr lang="en-US" sz="1300" dirty="0">
                  <a:solidFill>
                    <a:schemeClr val="accent3">
                      <a:lumMod val="75000"/>
                    </a:schemeClr>
                  </a:solidFill>
                </a:rPr>
                <a:t>Liaises to Program and Sponsors as appropriate                     </a:t>
              </a:r>
            </a:p>
          </p:txBody>
        </p:sp>
        <p:sp>
          <p:nvSpPr>
            <p:cNvPr id="31" name="TextBox 30"/>
            <p:cNvSpPr txBox="1"/>
            <p:nvPr/>
          </p:nvSpPr>
          <p:spPr>
            <a:xfrm>
              <a:off x="503314" y="2149063"/>
              <a:ext cx="2834640" cy="2954655"/>
            </a:xfrm>
            <a:prstGeom prst="rect">
              <a:avLst/>
            </a:prstGeom>
            <a:noFill/>
          </p:spPr>
          <p:txBody>
            <a:bodyPr wrap="square" rtlCol="0">
              <a:spAutoFit/>
            </a:bodyPr>
            <a:lstStyle/>
            <a:p>
              <a:r>
                <a:rPr lang="en-US" sz="1400" b="1" dirty="0">
                  <a:solidFill>
                    <a:srgbClr val="05A2B3"/>
                  </a:solidFill>
                </a:rPr>
                <a:t>Project Sponsors </a:t>
              </a:r>
              <a:r>
                <a:rPr lang="en-US" sz="1400" dirty="0">
                  <a:solidFill>
                    <a:srgbClr val="05A2B3"/>
                  </a:solidFill>
                </a:rPr>
                <a:t>ensure project </a:t>
              </a:r>
            </a:p>
            <a:p>
              <a:r>
                <a:rPr lang="en-US" sz="1400" dirty="0">
                  <a:solidFill>
                    <a:srgbClr val="05A2B3"/>
                  </a:solidFill>
                </a:rPr>
                <a:t>success through leadership support.</a:t>
              </a:r>
            </a:p>
            <a:p>
              <a:r>
                <a:rPr lang="en-US" sz="1000" dirty="0">
                  <a:solidFill>
                    <a:srgbClr val="367092"/>
                  </a:solidFill>
                </a:rPr>
                <a:t>             </a:t>
              </a:r>
            </a:p>
            <a:p>
              <a:pPr marL="171450" indent="-171450">
                <a:buFont typeface="Arial" panose="020B0604020202020204" pitchFamily="34" charset="0"/>
                <a:buChar char="•"/>
              </a:pPr>
              <a:r>
                <a:rPr lang="en-US" sz="1300" dirty="0">
                  <a:solidFill>
                    <a:schemeClr val="accent3">
                      <a:lumMod val="75000"/>
                    </a:schemeClr>
                  </a:solidFill>
                </a:rPr>
                <a:t>Deliver major project announcements</a:t>
              </a:r>
            </a:p>
            <a:p>
              <a:pPr marL="171450" indent="-171450">
                <a:buFont typeface="Arial" panose="020B0604020202020204" pitchFamily="34" charset="0"/>
                <a:buChar char="•"/>
              </a:pPr>
              <a:r>
                <a:rPr lang="en-US" sz="1300" dirty="0">
                  <a:solidFill>
                    <a:schemeClr val="accent3">
                      <a:lumMod val="75000"/>
                    </a:schemeClr>
                  </a:solidFill>
                </a:rPr>
                <a:t>Ensure presence at key events; communicate changes</a:t>
              </a:r>
            </a:p>
            <a:p>
              <a:pPr marL="171450" indent="-171450">
                <a:buFont typeface="Arial" panose="020B0604020202020204" pitchFamily="34" charset="0"/>
                <a:buChar char="•"/>
              </a:pPr>
              <a:r>
                <a:rPr lang="en-US" sz="1300" dirty="0">
                  <a:solidFill>
                    <a:schemeClr val="accent3">
                      <a:lumMod val="75000"/>
                    </a:schemeClr>
                  </a:solidFill>
                </a:rPr>
                <a:t>Proactively learn about and socializes the project</a:t>
              </a:r>
            </a:p>
            <a:p>
              <a:pPr marL="171450" indent="-171450">
                <a:buFont typeface="Arial" panose="020B0604020202020204" pitchFamily="34" charset="0"/>
                <a:buChar char="•"/>
              </a:pPr>
              <a:r>
                <a:rPr lang="en-US" sz="1300" dirty="0">
                  <a:solidFill>
                    <a:schemeClr val="accent3">
                      <a:lumMod val="75000"/>
                    </a:schemeClr>
                  </a:solidFill>
                </a:rPr>
                <a:t>Respond to escalated conflicts</a:t>
              </a:r>
            </a:p>
            <a:p>
              <a:pPr marL="171450" indent="-171450">
                <a:buFont typeface="Arial" panose="020B0604020202020204" pitchFamily="34" charset="0"/>
                <a:buChar char="•"/>
              </a:pPr>
              <a:r>
                <a:rPr lang="en-US" sz="1300" dirty="0">
                  <a:solidFill>
                    <a:schemeClr val="accent3">
                      <a:lumMod val="75000"/>
                    </a:schemeClr>
                  </a:solidFill>
                </a:rPr>
                <a:t>Provide executive decision-making</a:t>
              </a:r>
            </a:p>
            <a:p>
              <a:pPr marL="171450" indent="-171450">
                <a:buFont typeface="Arial" panose="020B0604020202020204" pitchFamily="34" charset="0"/>
                <a:buChar char="•"/>
              </a:pPr>
              <a:r>
                <a:rPr lang="en-US" sz="1300" dirty="0">
                  <a:solidFill>
                    <a:schemeClr val="accent3">
                      <a:lumMod val="75000"/>
                    </a:schemeClr>
                  </a:solidFill>
                </a:rPr>
                <a:t>Engage with employees outside schedules events</a:t>
              </a:r>
            </a:p>
            <a:p>
              <a:pPr marL="171450" indent="-171450">
                <a:buFont typeface="Arial" panose="020B0604020202020204" pitchFamily="34" charset="0"/>
                <a:buChar char="•"/>
              </a:pPr>
              <a:endParaRPr lang="en-US" dirty="0">
                <a:solidFill>
                  <a:schemeClr val="accent3">
                    <a:lumMod val="75000"/>
                  </a:schemeClr>
                </a:solidFill>
              </a:endParaRPr>
            </a:p>
          </p:txBody>
        </p:sp>
        <p:sp>
          <p:nvSpPr>
            <p:cNvPr id="33" name="Rectangle 32"/>
            <p:cNvSpPr/>
            <p:nvPr/>
          </p:nvSpPr>
          <p:spPr>
            <a:xfrm>
              <a:off x="5765938" y="3406652"/>
              <a:ext cx="1321324" cy="307777"/>
            </a:xfrm>
            <a:prstGeom prst="rect">
              <a:avLst/>
            </a:prstGeom>
          </p:spPr>
          <p:txBody>
            <a:bodyPr wrap="none">
              <a:spAutoFit/>
            </a:bodyPr>
            <a:lstStyle/>
            <a:p>
              <a:pPr algn="ctr"/>
              <a:r>
                <a:rPr lang="en-US" sz="1400" b="1" dirty="0">
                  <a:solidFill>
                    <a:srgbClr val="006390"/>
                  </a:solidFill>
                </a:rPr>
                <a:t> </a:t>
              </a:r>
              <a:r>
                <a:rPr lang="en-US" sz="1350" b="1" dirty="0">
                  <a:solidFill>
                    <a:srgbClr val="006390"/>
                  </a:solidFill>
                </a:rPr>
                <a:t>GOVERNANCE</a:t>
              </a:r>
              <a:r>
                <a:rPr lang="en-US" sz="1400" b="1" dirty="0">
                  <a:solidFill>
                    <a:srgbClr val="006390"/>
                  </a:solidFill>
                </a:rPr>
                <a:t> </a:t>
              </a:r>
            </a:p>
          </p:txBody>
        </p:sp>
        <p:sp>
          <p:nvSpPr>
            <p:cNvPr id="34" name="Rectangle 33"/>
            <p:cNvSpPr/>
            <p:nvPr/>
          </p:nvSpPr>
          <p:spPr>
            <a:xfrm>
              <a:off x="4424441" y="2818524"/>
              <a:ext cx="1003736" cy="300082"/>
            </a:xfrm>
            <a:prstGeom prst="rect">
              <a:avLst/>
            </a:prstGeom>
          </p:spPr>
          <p:txBody>
            <a:bodyPr wrap="none">
              <a:spAutoFit/>
            </a:bodyPr>
            <a:lstStyle/>
            <a:p>
              <a:pPr algn="ctr"/>
              <a:r>
                <a:rPr lang="en-US" sz="1350" b="1" dirty="0">
                  <a:solidFill>
                    <a:srgbClr val="05A2B3"/>
                  </a:solidFill>
                </a:rPr>
                <a:t> SPONSORS</a:t>
              </a:r>
            </a:p>
          </p:txBody>
        </p:sp>
        <p:pic>
          <p:nvPicPr>
            <p:cNvPr id="17" name="Picture 16" descr="Imagem vetorial gratis: Roda Dentada, Domesticos, Máquinas - Imagem gratis no Pixabay - 153268"/>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11094">
              <a:off x="4691141" y="3660643"/>
              <a:ext cx="1005840" cy="1005840"/>
            </a:xfrm>
            <a:prstGeom prst="rect">
              <a:avLst/>
            </a:prstGeom>
          </p:spPr>
        </p:pic>
        <p:sp>
          <p:nvSpPr>
            <p:cNvPr id="18" name="Rectangle 17"/>
            <p:cNvSpPr/>
            <p:nvPr/>
          </p:nvSpPr>
          <p:spPr>
            <a:xfrm>
              <a:off x="4811897" y="3861600"/>
              <a:ext cx="764328" cy="461665"/>
            </a:xfrm>
            <a:prstGeom prst="rect">
              <a:avLst/>
            </a:prstGeom>
          </p:spPr>
          <p:txBody>
            <a:bodyPr wrap="square">
              <a:spAutoFit/>
            </a:bodyPr>
            <a:lstStyle/>
            <a:p>
              <a:pPr algn="ctr"/>
              <a:r>
                <a:rPr lang="en-US" sz="1000" b="1" dirty="0">
                  <a:solidFill>
                    <a:srgbClr val="353D6E"/>
                  </a:solidFill>
                </a:rPr>
                <a:t> </a:t>
              </a:r>
            </a:p>
            <a:p>
              <a:pPr algn="ctr"/>
              <a:r>
                <a:rPr lang="en-US" sz="1300" b="1" dirty="0">
                  <a:solidFill>
                    <a:srgbClr val="353D6E"/>
                  </a:solidFill>
                </a:rPr>
                <a:t>TEAM</a:t>
              </a:r>
              <a:r>
                <a:rPr lang="en-US" sz="1400" b="1" dirty="0">
                  <a:solidFill>
                    <a:srgbClr val="353D6E"/>
                  </a:solidFill>
                </a:rPr>
                <a:t> </a:t>
              </a:r>
            </a:p>
          </p:txBody>
        </p:sp>
        <p:cxnSp>
          <p:nvCxnSpPr>
            <p:cNvPr id="19" name="Elbow Connector 18"/>
            <p:cNvCxnSpPr/>
            <p:nvPr/>
          </p:nvCxnSpPr>
          <p:spPr>
            <a:xfrm rot="5400000">
              <a:off x="4244807" y="4401937"/>
              <a:ext cx="480887" cy="390734"/>
            </a:xfrm>
            <a:prstGeom prst="bentConnector3">
              <a:avLst>
                <a:gd name="adj1" fmla="val 50000"/>
              </a:avLst>
            </a:prstGeom>
            <a:ln w="15875">
              <a:solidFill>
                <a:srgbClr val="353D6E">
                  <a:alpha val="60000"/>
                </a:srgb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26420" y="4700526"/>
              <a:ext cx="3548253" cy="1723549"/>
            </a:xfrm>
            <a:prstGeom prst="rect">
              <a:avLst/>
            </a:prstGeom>
          </p:spPr>
          <p:txBody>
            <a:bodyPr wrap="square">
              <a:spAutoFit/>
            </a:bodyPr>
            <a:lstStyle/>
            <a:p>
              <a:r>
                <a:rPr lang="en-US" sz="1400" b="1" dirty="0">
                  <a:solidFill>
                    <a:srgbClr val="353D6E"/>
                  </a:solidFill>
                </a:rPr>
                <a:t>Project Team </a:t>
              </a:r>
              <a:r>
                <a:rPr lang="en-US" sz="1400" dirty="0">
                  <a:solidFill>
                    <a:srgbClr val="353D6E"/>
                  </a:solidFill>
                </a:rPr>
                <a:t>ensures successful launch </a:t>
              </a:r>
            </a:p>
            <a:p>
              <a:r>
                <a:rPr lang="en-US" sz="1400" dirty="0">
                  <a:solidFill>
                    <a:srgbClr val="353D6E"/>
                  </a:solidFill>
                </a:rPr>
                <a:t>and continuous support.</a:t>
              </a:r>
            </a:p>
            <a:p>
              <a:endParaRPr lang="en-US" sz="1300" dirty="0">
                <a:solidFill>
                  <a:srgbClr val="367092"/>
                </a:solidFill>
              </a:endParaRPr>
            </a:p>
            <a:p>
              <a:pPr marL="171450" indent="-171450">
                <a:buFont typeface="Arial" panose="020B0604020202020204" pitchFamily="34" charset="0"/>
                <a:buChar char="•"/>
              </a:pPr>
              <a:r>
                <a:rPr lang="en-US" sz="1300" dirty="0">
                  <a:solidFill>
                    <a:schemeClr val="accent3">
                      <a:lumMod val="75000"/>
                    </a:schemeClr>
                  </a:solidFill>
                </a:rPr>
                <a:t>Reduce redundant processes, replace outdated system with more flexible technology, and enable data across systems.</a:t>
              </a:r>
            </a:p>
            <a:p>
              <a:pPr marL="171450" indent="-171450">
                <a:buFont typeface="Arial" panose="020B0604020202020204" pitchFamily="34" charset="0"/>
                <a:buChar char="•"/>
              </a:pPr>
              <a:r>
                <a:rPr lang="en-US" sz="1300" dirty="0">
                  <a:solidFill>
                    <a:schemeClr val="accent3">
                      <a:lumMod val="75000"/>
                    </a:schemeClr>
                  </a:solidFill>
                </a:rPr>
                <a:t>Acquire project resources and leverage local SME expertise.</a:t>
              </a:r>
            </a:p>
          </p:txBody>
        </p:sp>
      </p:grpSp>
    </p:spTree>
    <p:extLst>
      <p:ext uri="{BB962C8B-B14F-4D97-AF65-F5344CB8AC3E}">
        <p14:creationId xmlns:p14="http://schemas.microsoft.com/office/powerpoint/2010/main" val="140997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Straight Connector 130"/>
          <p:cNvCxnSpPr/>
          <p:nvPr/>
        </p:nvCxnSpPr>
        <p:spPr>
          <a:xfrm flipH="1" flipV="1">
            <a:off x="6426422" y="1829310"/>
            <a:ext cx="8036" cy="799839"/>
          </a:xfrm>
          <a:prstGeom prst="line">
            <a:avLst/>
          </a:prstGeom>
          <a:ln w="12700">
            <a:solidFill>
              <a:srgbClr val="E17A09">
                <a:alpha val="85098"/>
              </a:srgbClr>
            </a:solidFill>
            <a:prstDash val="sysDash"/>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4992" y="60040"/>
            <a:ext cx="7306123" cy="924251"/>
            <a:chOff x="0" y="970730"/>
            <a:chExt cx="6744929" cy="846386"/>
          </a:xfrm>
        </p:grpSpPr>
        <p:sp>
          <p:nvSpPr>
            <p:cNvPr id="11" name="Rectangle 10"/>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3" name="TextBox 12"/>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25" name="Group 24"/>
          <p:cNvGrpSpPr/>
          <p:nvPr/>
        </p:nvGrpSpPr>
        <p:grpSpPr>
          <a:xfrm>
            <a:off x="3157118" y="1371303"/>
            <a:ext cx="6978829" cy="439619"/>
            <a:chOff x="2864130" y="1488104"/>
            <a:chExt cx="6978829" cy="450423"/>
          </a:xfrm>
        </p:grpSpPr>
        <p:sp>
          <p:nvSpPr>
            <p:cNvPr id="24" name="Rounded Rectangle 23"/>
            <p:cNvSpPr/>
            <p:nvPr/>
          </p:nvSpPr>
          <p:spPr>
            <a:xfrm>
              <a:off x="2864130" y="1495072"/>
              <a:ext cx="6463740" cy="443455"/>
            </a:xfrm>
            <a:prstGeom prst="roundRect">
              <a:avLst/>
            </a:prstGeom>
            <a:solidFill>
              <a:srgbClr val="51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195838" y="1488104"/>
              <a:ext cx="6647121" cy="430887"/>
            </a:xfrm>
            <a:prstGeom prst="rect">
              <a:avLst/>
            </a:prstGeom>
            <a:noFill/>
          </p:spPr>
          <p:txBody>
            <a:bodyPr wrap="square" rtlCol="0">
              <a:spAutoFit/>
            </a:bodyPr>
            <a:lstStyle/>
            <a:p>
              <a:r>
                <a:rPr lang="en-US" sz="2200" dirty="0">
                  <a:solidFill>
                    <a:schemeClr val="bg1"/>
                  </a:solidFill>
                </a:rPr>
                <a:t>Enterprise Information Services Committee  </a:t>
              </a:r>
              <a:r>
                <a:rPr lang="en-US" sz="2100" dirty="0">
                  <a:solidFill>
                    <a:schemeClr val="bg1"/>
                  </a:solidFill>
                </a:rPr>
                <a:t>(EISC)</a:t>
              </a:r>
            </a:p>
          </p:txBody>
        </p:sp>
      </p:grpSp>
      <p:grpSp>
        <p:nvGrpSpPr>
          <p:cNvPr id="2" name="Group 1"/>
          <p:cNvGrpSpPr/>
          <p:nvPr/>
        </p:nvGrpSpPr>
        <p:grpSpPr>
          <a:xfrm>
            <a:off x="1563191" y="2587031"/>
            <a:ext cx="7608883" cy="3184176"/>
            <a:chOff x="1807112" y="2961002"/>
            <a:chExt cx="7608883" cy="3184176"/>
          </a:xfrm>
        </p:grpSpPr>
        <p:sp>
          <p:nvSpPr>
            <p:cNvPr id="30" name="Rounded Rectangle 29"/>
            <p:cNvSpPr/>
            <p:nvPr/>
          </p:nvSpPr>
          <p:spPr>
            <a:xfrm>
              <a:off x="4795202" y="4788700"/>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31"/>
            <p:cNvSpPr/>
            <p:nvPr/>
          </p:nvSpPr>
          <p:spPr>
            <a:xfrm>
              <a:off x="5588036" y="4788700"/>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ounded Rectangle 34"/>
            <p:cNvSpPr/>
            <p:nvPr/>
          </p:nvSpPr>
          <p:spPr>
            <a:xfrm>
              <a:off x="6380871" y="4788700"/>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Rounded Rectangle 35"/>
            <p:cNvSpPr/>
            <p:nvPr/>
          </p:nvSpPr>
          <p:spPr>
            <a:xfrm>
              <a:off x="7173705" y="4788700"/>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ounded Rectangle 36"/>
            <p:cNvSpPr/>
            <p:nvPr/>
          </p:nvSpPr>
          <p:spPr>
            <a:xfrm>
              <a:off x="7966539" y="4778536"/>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8" name="Group 47"/>
            <p:cNvGrpSpPr/>
            <p:nvPr/>
          </p:nvGrpSpPr>
          <p:grpSpPr>
            <a:xfrm>
              <a:off x="1807112" y="2961002"/>
              <a:ext cx="443455" cy="2481603"/>
              <a:chOff x="221590" y="2754681"/>
              <a:chExt cx="443455" cy="2425771"/>
            </a:xfrm>
          </p:grpSpPr>
          <p:sp>
            <p:nvSpPr>
              <p:cNvPr id="50" name="Rounded Rectangle 49"/>
              <p:cNvSpPr/>
              <p:nvPr/>
            </p:nvSpPr>
            <p:spPr>
              <a:xfrm rot="5400000">
                <a:off x="-282135" y="4231044"/>
                <a:ext cx="1450905" cy="443455"/>
              </a:xfrm>
              <a:prstGeom prst="roundRect">
                <a:avLst/>
              </a:prstGeom>
              <a:solidFill>
                <a:srgbClr val="FC89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rot="16200000">
                <a:off x="-764934" y="3759818"/>
                <a:ext cx="2425771" cy="415498"/>
              </a:xfrm>
              <a:prstGeom prst="rect">
                <a:avLst/>
              </a:prstGeom>
              <a:noFill/>
            </p:spPr>
            <p:txBody>
              <a:bodyPr wrap="square" rtlCol="0">
                <a:spAutoFit/>
              </a:bodyPr>
              <a:lstStyle/>
              <a:p>
                <a:r>
                  <a:rPr lang="en-US" sz="2100" dirty="0">
                    <a:solidFill>
                      <a:schemeClr val="bg1"/>
                    </a:solidFill>
                  </a:rPr>
                  <a:t>ESR Project   </a:t>
                </a:r>
              </a:p>
            </p:txBody>
          </p:sp>
        </p:grpSp>
        <p:cxnSp>
          <p:nvCxnSpPr>
            <p:cNvPr id="53" name="Straight Connector 52"/>
            <p:cNvCxnSpPr/>
            <p:nvPr/>
          </p:nvCxnSpPr>
          <p:spPr>
            <a:xfrm>
              <a:off x="2392047" y="4742487"/>
              <a:ext cx="7023948"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63012" y="4060388"/>
              <a:ext cx="7023948"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406839" y="5452902"/>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198623" y="5454556"/>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990406" y="5436971"/>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6782190" y="5440326"/>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7582926" y="5432871"/>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8383661" y="5421059"/>
              <a:ext cx="769824" cy="611819"/>
            </a:xfrm>
            <a:prstGeom prst="roundRect">
              <a:avLst/>
            </a:prstGeom>
            <a:solidFill>
              <a:srgbClr val="006390"/>
            </a:solidFill>
            <a:ln w="9525">
              <a:solidFill>
                <a:srgbClr val="FC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6715910" y="5333836"/>
              <a:ext cx="914396" cy="630828"/>
            </a:xfrm>
            <a:prstGeom prst="rect">
              <a:avLst/>
            </a:prstGeom>
            <a:noFill/>
          </p:spPr>
          <p:txBody>
            <a:bodyPr wrap="square" rtlCol="0">
              <a:spAutoFit/>
            </a:bodyPr>
            <a:lstStyle/>
            <a:p>
              <a:pPr algn="ctr"/>
              <a:r>
                <a:rPr lang="en-US" sz="1200" dirty="0">
                  <a:solidFill>
                    <a:schemeClr val="bg1"/>
                  </a:solidFill>
                </a:rPr>
                <a:t>              Reid </a:t>
              </a:r>
            </a:p>
            <a:p>
              <a:pPr algn="ctr"/>
              <a:r>
                <a:rPr lang="en-US" sz="1200" dirty="0">
                  <a:solidFill>
                    <a:schemeClr val="bg1"/>
                  </a:solidFill>
                </a:rPr>
                <a:t>Hollyfield</a:t>
              </a:r>
            </a:p>
          </p:txBody>
        </p:sp>
        <p:sp>
          <p:nvSpPr>
            <p:cNvPr id="58" name="TextBox 57"/>
            <p:cNvSpPr txBox="1"/>
            <p:nvPr/>
          </p:nvSpPr>
          <p:spPr>
            <a:xfrm>
              <a:off x="7507658" y="5333836"/>
              <a:ext cx="914396" cy="630828"/>
            </a:xfrm>
            <a:prstGeom prst="rect">
              <a:avLst/>
            </a:prstGeom>
            <a:noFill/>
          </p:spPr>
          <p:txBody>
            <a:bodyPr wrap="square" rtlCol="0">
              <a:spAutoFit/>
            </a:bodyPr>
            <a:lstStyle/>
            <a:p>
              <a:pPr algn="ctr"/>
              <a:r>
                <a:rPr lang="en-US" sz="1200" dirty="0">
                  <a:solidFill>
                    <a:schemeClr val="bg1"/>
                  </a:solidFill>
                </a:rPr>
                <a:t>                             Sylvia  </a:t>
              </a:r>
            </a:p>
            <a:p>
              <a:pPr algn="ctr"/>
              <a:r>
                <a:rPr lang="en-US" sz="1200" dirty="0">
                  <a:solidFill>
                    <a:schemeClr val="bg1"/>
                  </a:solidFill>
                </a:rPr>
                <a:t>Lepe</a:t>
              </a:r>
            </a:p>
          </p:txBody>
        </p:sp>
        <p:sp>
          <p:nvSpPr>
            <p:cNvPr id="60" name="TextBox 59"/>
            <p:cNvSpPr txBox="1"/>
            <p:nvPr/>
          </p:nvSpPr>
          <p:spPr>
            <a:xfrm>
              <a:off x="8299406" y="5333836"/>
              <a:ext cx="914396" cy="630828"/>
            </a:xfrm>
            <a:prstGeom prst="rect">
              <a:avLst/>
            </a:prstGeom>
            <a:noFill/>
          </p:spPr>
          <p:txBody>
            <a:bodyPr wrap="square" rtlCol="0">
              <a:spAutoFit/>
            </a:bodyPr>
            <a:lstStyle/>
            <a:p>
              <a:pPr algn="ctr"/>
              <a:r>
                <a:rPr lang="en-US" sz="1200" dirty="0">
                  <a:solidFill>
                    <a:schemeClr val="bg1"/>
                  </a:solidFill>
                </a:rPr>
                <a:t>                             Ted  </a:t>
              </a:r>
            </a:p>
            <a:p>
              <a:pPr algn="ctr"/>
              <a:r>
                <a:rPr lang="en-US" sz="1200" dirty="0">
                  <a:solidFill>
                    <a:schemeClr val="bg1"/>
                  </a:solidFill>
                </a:rPr>
                <a:t>Johnson</a:t>
              </a:r>
            </a:p>
          </p:txBody>
        </p:sp>
        <p:sp>
          <p:nvSpPr>
            <p:cNvPr id="61" name="TextBox 60"/>
            <p:cNvSpPr txBox="1"/>
            <p:nvPr/>
          </p:nvSpPr>
          <p:spPr>
            <a:xfrm>
              <a:off x="7101418" y="4663414"/>
              <a:ext cx="914396" cy="630828"/>
            </a:xfrm>
            <a:prstGeom prst="rect">
              <a:avLst/>
            </a:prstGeom>
            <a:noFill/>
          </p:spPr>
          <p:txBody>
            <a:bodyPr wrap="square" rtlCol="0">
              <a:spAutoFit/>
            </a:bodyPr>
            <a:lstStyle/>
            <a:p>
              <a:pPr algn="ctr"/>
              <a:r>
                <a:rPr lang="en-US" sz="1200" dirty="0">
                  <a:solidFill>
                    <a:schemeClr val="bg1"/>
                  </a:solidFill>
                </a:rPr>
                <a:t>                              Charles  </a:t>
              </a:r>
            </a:p>
            <a:p>
              <a:pPr algn="ctr"/>
              <a:r>
                <a:rPr lang="en-US" sz="1200" dirty="0">
                  <a:solidFill>
                    <a:schemeClr val="bg1"/>
                  </a:solidFill>
                </a:rPr>
                <a:t> Wei</a:t>
              </a:r>
            </a:p>
          </p:txBody>
        </p:sp>
        <p:sp>
          <p:nvSpPr>
            <p:cNvPr id="62" name="TextBox 61"/>
            <p:cNvSpPr txBox="1"/>
            <p:nvPr/>
          </p:nvSpPr>
          <p:spPr>
            <a:xfrm>
              <a:off x="7894253" y="4663414"/>
              <a:ext cx="914396" cy="630828"/>
            </a:xfrm>
            <a:prstGeom prst="rect">
              <a:avLst/>
            </a:prstGeom>
            <a:noFill/>
          </p:spPr>
          <p:txBody>
            <a:bodyPr wrap="square" rtlCol="0">
              <a:spAutoFit/>
            </a:bodyPr>
            <a:lstStyle/>
            <a:p>
              <a:pPr algn="ctr"/>
              <a:r>
                <a:rPr lang="en-US" sz="1200" dirty="0">
                  <a:solidFill>
                    <a:schemeClr val="bg1"/>
                  </a:solidFill>
                </a:rPr>
                <a:t>                              Don  </a:t>
              </a:r>
            </a:p>
            <a:p>
              <a:pPr algn="ctr"/>
              <a:r>
                <a:rPr lang="en-US" sz="1200" dirty="0">
                  <a:solidFill>
                    <a:schemeClr val="bg1"/>
                  </a:solidFill>
                </a:rPr>
                <a:t> Portugal</a:t>
              </a:r>
            </a:p>
          </p:txBody>
        </p:sp>
        <p:sp>
          <p:nvSpPr>
            <p:cNvPr id="63" name="TextBox 62"/>
            <p:cNvSpPr txBox="1"/>
            <p:nvPr/>
          </p:nvSpPr>
          <p:spPr>
            <a:xfrm>
              <a:off x="5132414" y="5333836"/>
              <a:ext cx="914396" cy="630828"/>
            </a:xfrm>
            <a:prstGeom prst="rect">
              <a:avLst/>
            </a:prstGeom>
            <a:noFill/>
          </p:spPr>
          <p:txBody>
            <a:bodyPr wrap="square" rtlCol="0">
              <a:spAutoFit/>
            </a:bodyPr>
            <a:lstStyle/>
            <a:p>
              <a:pPr algn="ctr"/>
              <a:r>
                <a:rPr lang="en-US" sz="1200" dirty="0">
                  <a:solidFill>
                    <a:schemeClr val="bg1"/>
                  </a:solidFill>
                </a:rPr>
                <a:t>                                                                        Marlene  </a:t>
              </a:r>
            </a:p>
            <a:p>
              <a:pPr algn="ctr"/>
              <a:r>
                <a:rPr lang="en-US" sz="1200" dirty="0">
                  <a:solidFill>
                    <a:schemeClr val="bg1"/>
                  </a:solidFill>
                </a:rPr>
                <a:t> Shaver</a:t>
              </a:r>
            </a:p>
          </p:txBody>
        </p:sp>
        <p:sp>
          <p:nvSpPr>
            <p:cNvPr id="64" name="TextBox 63"/>
            <p:cNvSpPr txBox="1"/>
            <p:nvPr/>
          </p:nvSpPr>
          <p:spPr>
            <a:xfrm>
              <a:off x="6308584" y="4663414"/>
              <a:ext cx="914396" cy="630828"/>
            </a:xfrm>
            <a:prstGeom prst="rect">
              <a:avLst/>
            </a:prstGeom>
            <a:noFill/>
          </p:spPr>
          <p:txBody>
            <a:bodyPr wrap="square" rtlCol="0">
              <a:spAutoFit/>
            </a:bodyPr>
            <a:lstStyle/>
            <a:p>
              <a:pPr algn="ctr"/>
              <a:r>
                <a:rPr lang="en-US" sz="1200" dirty="0">
                  <a:solidFill>
                    <a:schemeClr val="bg1"/>
                  </a:solidFill>
                </a:rPr>
                <a:t>                                       Bill  </a:t>
              </a:r>
            </a:p>
            <a:p>
              <a:pPr algn="ctr"/>
              <a:r>
                <a:rPr lang="en-US" sz="1200" dirty="0">
                  <a:solidFill>
                    <a:schemeClr val="bg1"/>
                  </a:solidFill>
                </a:rPr>
                <a:t> McCarroll</a:t>
              </a:r>
            </a:p>
          </p:txBody>
        </p:sp>
        <p:sp>
          <p:nvSpPr>
            <p:cNvPr id="66" name="TextBox 65"/>
            <p:cNvSpPr txBox="1"/>
            <p:nvPr/>
          </p:nvSpPr>
          <p:spPr>
            <a:xfrm>
              <a:off x="5924162" y="5333836"/>
              <a:ext cx="914396" cy="630828"/>
            </a:xfrm>
            <a:prstGeom prst="rect">
              <a:avLst/>
            </a:prstGeom>
            <a:noFill/>
          </p:spPr>
          <p:txBody>
            <a:bodyPr wrap="square" rtlCol="0">
              <a:spAutoFit/>
            </a:bodyPr>
            <a:lstStyle/>
            <a:p>
              <a:pPr algn="ctr"/>
              <a:r>
                <a:rPr lang="en-US" sz="1200" dirty="0">
                  <a:solidFill>
                    <a:schemeClr val="bg1"/>
                  </a:solidFill>
                </a:rPr>
                <a:t>                                        Pearl  </a:t>
              </a:r>
            </a:p>
            <a:p>
              <a:pPr algn="ctr"/>
              <a:r>
                <a:rPr lang="en-US" sz="1200" dirty="0">
                  <a:solidFill>
                    <a:schemeClr val="bg1"/>
                  </a:solidFill>
                </a:rPr>
                <a:t> Trinidad</a:t>
              </a:r>
            </a:p>
          </p:txBody>
        </p:sp>
        <p:sp>
          <p:nvSpPr>
            <p:cNvPr id="67" name="TextBox 66"/>
            <p:cNvSpPr txBox="1"/>
            <p:nvPr/>
          </p:nvSpPr>
          <p:spPr>
            <a:xfrm>
              <a:off x="4722915" y="4663414"/>
              <a:ext cx="914396" cy="630828"/>
            </a:xfrm>
            <a:prstGeom prst="rect">
              <a:avLst/>
            </a:prstGeom>
            <a:noFill/>
          </p:spPr>
          <p:txBody>
            <a:bodyPr wrap="square" rtlCol="0">
              <a:spAutoFit/>
            </a:bodyPr>
            <a:lstStyle/>
            <a:p>
              <a:pPr algn="ctr"/>
              <a:r>
                <a:rPr lang="en-US" sz="1200" dirty="0">
                  <a:solidFill>
                    <a:schemeClr val="bg1"/>
                  </a:solidFill>
                </a:rPr>
                <a:t>                                        Adam  </a:t>
              </a:r>
            </a:p>
            <a:p>
              <a:pPr algn="ctr"/>
              <a:r>
                <a:rPr lang="en-US" sz="1200" dirty="0">
                  <a:solidFill>
                    <a:schemeClr val="bg1"/>
                  </a:solidFill>
                </a:rPr>
                <a:t> DiProfio</a:t>
              </a:r>
            </a:p>
          </p:txBody>
        </p:sp>
        <p:sp>
          <p:nvSpPr>
            <p:cNvPr id="68" name="TextBox 67"/>
            <p:cNvSpPr txBox="1"/>
            <p:nvPr/>
          </p:nvSpPr>
          <p:spPr>
            <a:xfrm>
              <a:off x="5515749" y="4663414"/>
              <a:ext cx="914396" cy="630828"/>
            </a:xfrm>
            <a:prstGeom prst="rect">
              <a:avLst/>
            </a:prstGeom>
            <a:noFill/>
          </p:spPr>
          <p:txBody>
            <a:bodyPr wrap="square" rtlCol="0">
              <a:spAutoFit/>
            </a:bodyPr>
            <a:lstStyle/>
            <a:p>
              <a:pPr algn="ctr"/>
              <a:r>
                <a:rPr lang="en-US" sz="1200" dirty="0">
                  <a:solidFill>
                    <a:schemeClr val="bg1"/>
                  </a:solidFill>
                </a:rPr>
                <a:t>                                        Arlynn  </a:t>
              </a:r>
            </a:p>
            <a:p>
              <a:pPr algn="ctr"/>
              <a:r>
                <a:rPr lang="en-US" sz="1200" dirty="0">
                  <a:solidFill>
                    <a:schemeClr val="bg1"/>
                  </a:solidFill>
                </a:rPr>
                <a:t>Renslow</a:t>
              </a:r>
            </a:p>
          </p:txBody>
        </p:sp>
        <p:sp>
          <p:nvSpPr>
            <p:cNvPr id="69" name="TextBox 68"/>
            <p:cNvSpPr txBox="1"/>
            <p:nvPr/>
          </p:nvSpPr>
          <p:spPr>
            <a:xfrm>
              <a:off x="4340666" y="5333836"/>
              <a:ext cx="914396" cy="630828"/>
            </a:xfrm>
            <a:prstGeom prst="rect">
              <a:avLst/>
            </a:prstGeom>
            <a:noFill/>
          </p:spPr>
          <p:txBody>
            <a:bodyPr wrap="square" rtlCol="0">
              <a:spAutoFit/>
            </a:bodyPr>
            <a:lstStyle/>
            <a:p>
              <a:pPr algn="ctr"/>
              <a:r>
                <a:rPr lang="en-US" sz="1200" dirty="0">
                  <a:solidFill>
                    <a:schemeClr val="bg1"/>
                  </a:solidFill>
                </a:rPr>
                <a:t>                                        Irene  </a:t>
              </a:r>
            </a:p>
            <a:p>
              <a:pPr algn="ctr"/>
              <a:r>
                <a:rPr lang="en-US" sz="1200" dirty="0">
                  <a:solidFill>
                    <a:schemeClr val="bg1"/>
                  </a:solidFill>
                </a:rPr>
                <a:t>Xavier</a:t>
              </a:r>
            </a:p>
          </p:txBody>
        </p:sp>
        <p:sp>
          <p:nvSpPr>
            <p:cNvPr id="54" name="Rectangle 53"/>
            <p:cNvSpPr/>
            <p:nvPr/>
          </p:nvSpPr>
          <p:spPr>
            <a:xfrm>
              <a:off x="2573264" y="4293063"/>
              <a:ext cx="1009123" cy="510670"/>
            </a:xfrm>
            <a:prstGeom prst="rect">
              <a:avLst/>
            </a:prstGeom>
          </p:spPr>
          <p:txBody>
            <a:bodyPr wrap="none">
              <a:spAutoFit/>
            </a:bodyPr>
            <a:lstStyle/>
            <a:p>
              <a:pPr algn="ctr"/>
              <a:r>
                <a:rPr lang="en-US" sz="1200" b="1" dirty="0">
                  <a:solidFill>
                    <a:schemeClr val="accent3">
                      <a:lumMod val="75000"/>
                    </a:schemeClr>
                  </a:solidFill>
                </a:rPr>
                <a:t> </a:t>
              </a:r>
              <a:r>
                <a:rPr lang="en-US" sz="1400" b="1" dirty="0">
                  <a:solidFill>
                    <a:schemeClr val="accent3">
                      <a:lumMod val="75000"/>
                    </a:schemeClr>
                  </a:solidFill>
                </a:rPr>
                <a:t>Escalation</a:t>
              </a:r>
              <a:r>
                <a:rPr lang="en-US" sz="1200" b="1" dirty="0">
                  <a:solidFill>
                    <a:schemeClr val="accent3">
                      <a:lumMod val="75000"/>
                    </a:schemeClr>
                  </a:solidFill>
                </a:rPr>
                <a:t> </a:t>
              </a:r>
            </a:p>
            <a:p>
              <a:pPr algn="ctr"/>
              <a:endParaRPr lang="en-US" sz="1400" b="1" dirty="0"/>
            </a:p>
          </p:txBody>
        </p:sp>
        <p:sp>
          <p:nvSpPr>
            <p:cNvPr id="70" name="Rectangle 69"/>
            <p:cNvSpPr/>
            <p:nvPr/>
          </p:nvSpPr>
          <p:spPr>
            <a:xfrm>
              <a:off x="2539346" y="5086452"/>
              <a:ext cx="1076961" cy="510670"/>
            </a:xfrm>
            <a:prstGeom prst="rect">
              <a:avLst/>
            </a:prstGeom>
          </p:spPr>
          <p:txBody>
            <a:bodyPr wrap="none">
              <a:spAutoFit/>
            </a:bodyPr>
            <a:lstStyle/>
            <a:p>
              <a:pPr algn="ctr"/>
              <a:r>
                <a:rPr lang="en-US" sz="1400" b="1" dirty="0">
                  <a:solidFill>
                    <a:schemeClr val="accent3">
                      <a:lumMod val="75000"/>
                    </a:schemeClr>
                  </a:solidFill>
                </a:rPr>
                <a:t> Project </a:t>
              </a:r>
            </a:p>
            <a:p>
              <a:pPr algn="ctr"/>
              <a:r>
                <a:rPr lang="en-US" sz="1400" b="1" dirty="0">
                  <a:solidFill>
                    <a:schemeClr val="accent3">
                      <a:lumMod val="75000"/>
                    </a:schemeClr>
                  </a:solidFill>
                </a:rPr>
                <a:t>Governance</a:t>
              </a:r>
              <a:endParaRPr lang="en-US" sz="1400" b="1" dirty="0"/>
            </a:p>
          </p:txBody>
        </p:sp>
        <p:sp>
          <p:nvSpPr>
            <p:cNvPr id="72" name="Rectangle 71"/>
            <p:cNvSpPr/>
            <p:nvPr/>
          </p:nvSpPr>
          <p:spPr>
            <a:xfrm>
              <a:off x="2690619" y="3499675"/>
              <a:ext cx="860557" cy="510670"/>
            </a:xfrm>
            <a:prstGeom prst="rect">
              <a:avLst/>
            </a:prstGeom>
          </p:spPr>
          <p:txBody>
            <a:bodyPr wrap="none">
              <a:spAutoFit/>
            </a:bodyPr>
            <a:lstStyle/>
            <a:p>
              <a:pPr algn="ctr"/>
              <a:r>
                <a:rPr lang="en-US" sz="1400" b="1" dirty="0">
                  <a:solidFill>
                    <a:schemeClr val="accent3">
                      <a:lumMod val="75000"/>
                    </a:schemeClr>
                  </a:solidFill>
                </a:rPr>
                <a:t> Project </a:t>
              </a:r>
            </a:p>
            <a:p>
              <a:pPr algn="ctr"/>
              <a:r>
                <a:rPr lang="en-US" sz="1400" b="1" dirty="0">
                  <a:solidFill>
                    <a:schemeClr val="accent3">
                      <a:lumMod val="75000"/>
                    </a:schemeClr>
                  </a:solidFill>
                </a:rPr>
                <a:t>Sponsors</a:t>
              </a:r>
              <a:endParaRPr lang="en-US" sz="1400" b="1" dirty="0"/>
            </a:p>
          </p:txBody>
        </p:sp>
        <p:sp>
          <p:nvSpPr>
            <p:cNvPr id="74" name="Rounded Rectangle 73"/>
            <p:cNvSpPr/>
            <p:nvPr/>
          </p:nvSpPr>
          <p:spPr>
            <a:xfrm>
              <a:off x="5176663" y="3434747"/>
              <a:ext cx="1473071" cy="570274"/>
            </a:xfrm>
            <a:prstGeom prst="roundRect">
              <a:avLst/>
            </a:prstGeom>
            <a:noFill/>
            <a:ln w="9525">
              <a:solidFill>
                <a:srgbClr val="006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9" name="Rounded Rectangle 78"/>
            <p:cNvSpPr/>
            <p:nvPr/>
          </p:nvSpPr>
          <p:spPr>
            <a:xfrm>
              <a:off x="6823517" y="3439705"/>
              <a:ext cx="1473071" cy="570274"/>
            </a:xfrm>
            <a:prstGeom prst="roundRect">
              <a:avLst/>
            </a:prstGeom>
            <a:noFill/>
            <a:ln w="9525">
              <a:solidFill>
                <a:srgbClr val="006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Rounded Rectangle 79"/>
            <p:cNvSpPr/>
            <p:nvPr/>
          </p:nvSpPr>
          <p:spPr>
            <a:xfrm>
              <a:off x="5180204" y="4112752"/>
              <a:ext cx="1473071" cy="570274"/>
            </a:xfrm>
            <a:prstGeom prst="roundRect">
              <a:avLst/>
            </a:prstGeom>
            <a:noFill/>
            <a:ln w="9525">
              <a:solidFill>
                <a:srgbClr val="006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1" name="Rounded Rectangle 80"/>
            <p:cNvSpPr/>
            <p:nvPr/>
          </p:nvSpPr>
          <p:spPr>
            <a:xfrm>
              <a:off x="6827058" y="4117710"/>
              <a:ext cx="1473071" cy="570274"/>
            </a:xfrm>
            <a:prstGeom prst="roundRect">
              <a:avLst/>
            </a:prstGeom>
            <a:noFill/>
            <a:ln w="9525">
              <a:solidFill>
                <a:srgbClr val="006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2" name="Rectangle 81"/>
            <p:cNvSpPr/>
            <p:nvPr/>
          </p:nvSpPr>
          <p:spPr>
            <a:xfrm>
              <a:off x="6960705" y="4266879"/>
              <a:ext cx="1320298" cy="300395"/>
            </a:xfrm>
            <a:prstGeom prst="rect">
              <a:avLst/>
            </a:prstGeom>
          </p:spPr>
          <p:txBody>
            <a:bodyPr wrap="none">
              <a:spAutoFit/>
            </a:bodyPr>
            <a:lstStyle/>
            <a:p>
              <a:r>
                <a:rPr lang="en-US" sz="1400" b="1" dirty="0">
                  <a:solidFill>
                    <a:schemeClr val="accent3">
                      <a:lumMod val="75000"/>
                    </a:schemeClr>
                  </a:solidFill>
                </a:rPr>
                <a:t>ITS &amp; Health IS </a:t>
              </a:r>
              <a:endParaRPr lang="en-US" sz="1400" dirty="0"/>
            </a:p>
          </p:txBody>
        </p:sp>
        <p:sp>
          <p:nvSpPr>
            <p:cNvPr id="83" name="Rectangle 82"/>
            <p:cNvSpPr/>
            <p:nvPr/>
          </p:nvSpPr>
          <p:spPr>
            <a:xfrm>
              <a:off x="5364835" y="4228288"/>
              <a:ext cx="1078372" cy="300395"/>
            </a:xfrm>
            <a:prstGeom prst="rect">
              <a:avLst/>
            </a:prstGeom>
          </p:spPr>
          <p:txBody>
            <a:bodyPr wrap="none">
              <a:spAutoFit/>
            </a:bodyPr>
            <a:lstStyle/>
            <a:p>
              <a:r>
                <a:rPr lang="en-US" sz="1400" b="1" dirty="0">
                  <a:solidFill>
                    <a:schemeClr val="accent3">
                      <a:lumMod val="75000"/>
                    </a:schemeClr>
                  </a:solidFill>
                </a:rPr>
                <a:t>Cheryl Ross</a:t>
              </a:r>
              <a:endParaRPr lang="en-US" sz="1400" dirty="0"/>
            </a:p>
          </p:txBody>
        </p:sp>
        <p:sp>
          <p:nvSpPr>
            <p:cNvPr id="84" name="Rectangle 83"/>
            <p:cNvSpPr/>
            <p:nvPr/>
          </p:nvSpPr>
          <p:spPr>
            <a:xfrm>
              <a:off x="5323403" y="3463822"/>
              <a:ext cx="1175322" cy="510670"/>
            </a:xfrm>
            <a:prstGeom prst="rect">
              <a:avLst/>
            </a:prstGeom>
          </p:spPr>
          <p:txBody>
            <a:bodyPr wrap="none">
              <a:spAutoFit/>
            </a:bodyPr>
            <a:lstStyle/>
            <a:p>
              <a:pPr algn="ctr"/>
              <a:r>
                <a:rPr lang="en-US" sz="1400" b="1" dirty="0">
                  <a:solidFill>
                    <a:schemeClr val="accent3">
                      <a:lumMod val="75000"/>
                    </a:schemeClr>
                  </a:solidFill>
                </a:rPr>
                <a:t>Pierre Ouillet</a:t>
              </a:r>
            </a:p>
            <a:p>
              <a:pPr algn="ctr"/>
              <a:r>
                <a:rPr lang="en-US" sz="1400" dirty="0">
                  <a:solidFill>
                    <a:schemeClr val="accent3">
                      <a:lumMod val="75000"/>
                    </a:schemeClr>
                  </a:solidFill>
                </a:rPr>
                <a:t>VC-CFO</a:t>
              </a:r>
              <a:endParaRPr lang="en-US" sz="1400" dirty="0"/>
            </a:p>
          </p:txBody>
        </p:sp>
        <p:sp>
          <p:nvSpPr>
            <p:cNvPr id="85" name="Rectangle 84"/>
            <p:cNvSpPr/>
            <p:nvPr/>
          </p:nvSpPr>
          <p:spPr>
            <a:xfrm>
              <a:off x="6885999" y="3457094"/>
              <a:ext cx="1345240" cy="510670"/>
            </a:xfrm>
            <a:prstGeom prst="rect">
              <a:avLst/>
            </a:prstGeom>
          </p:spPr>
          <p:txBody>
            <a:bodyPr wrap="none">
              <a:spAutoFit/>
            </a:bodyPr>
            <a:lstStyle/>
            <a:p>
              <a:pPr algn="ctr"/>
              <a:r>
                <a:rPr lang="en-US" sz="1400" b="1" dirty="0">
                  <a:solidFill>
                    <a:schemeClr val="accent3">
                      <a:lumMod val="75000"/>
                    </a:schemeClr>
                  </a:solidFill>
                </a:rPr>
                <a:t>Lori  Donaldson</a:t>
              </a:r>
            </a:p>
            <a:p>
              <a:pPr algn="ctr"/>
              <a:r>
                <a:rPr lang="en-US" sz="1400" dirty="0">
                  <a:solidFill>
                    <a:schemeClr val="accent3">
                      <a:lumMod val="75000"/>
                    </a:schemeClr>
                  </a:solidFill>
                </a:rPr>
                <a:t>CFO Health</a:t>
              </a:r>
              <a:endParaRPr lang="en-US" sz="1400" dirty="0"/>
            </a:p>
          </p:txBody>
        </p:sp>
        <p:sp>
          <p:nvSpPr>
            <p:cNvPr id="46" name="Rectangle: Rounded Corners 18"/>
            <p:cNvSpPr/>
            <p:nvPr/>
          </p:nvSpPr>
          <p:spPr>
            <a:xfrm rot="16200000">
              <a:off x="4480345" y="1240197"/>
              <a:ext cx="2800464" cy="7009498"/>
            </a:xfrm>
            <a:prstGeom prst="roundRect">
              <a:avLst/>
            </a:prstGeom>
            <a:noFill/>
            <a:ln w="19050">
              <a:solidFill>
                <a:srgbClr val="005374">
                  <a:alpha val="65098"/>
                </a:srgb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4" name="Group 123"/>
          <p:cNvGrpSpPr/>
          <p:nvPr/>
        </p:nvGrpSpPr>
        <p:grpSpPr>
          <a:xfrm>
            <a:off x="4829433" y="2499598"/>
            <a:ext cx="5960588" cy="496251"/>
            <a:chOff x="17002" y="670739"/>
            <a:chExt cx="6084071" cy="721734"/>
          </a:xfrm>
        </p:grpSpPr>
        <p:sp>
          <p:nvSpPr>
            <p:cNvPr id="125" name="Rectangle 124"/>
            <p:cNvSpPr/>
            <p:nvPr/>
          </p:nvSpPr>
          <p:spPr>
            <a:xfrm>
              <a:off x="17002" y="763208"/>
              <a:ext cx="3376654"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6" name="TextBox 125"/>
            <p:cNvSpPr txBox="1"/>
            <p:nvPr/>
          </p:nvSpPr>
          <p:spPr>
            <a:xfrm>
              <a:off x="221963" y="670739"/>
              <a:ext cx="1202233" cy="693813"/>
            </a:xfrm>
            <a:prstGeom prst="rect">
              <a:avLst/>
            </a:prstGeom>
            <a:noFill/>
          </p:spPr>
          <p:txBody>
            <a:bodyPr wrap="square" tIns="91440" rtlCol="0" anchor="t">
              <a:spAutoFit/>
            </a:bodyPr>
            <a:lstStyle/>
            <a:p>
              <a:r>
                <a:rPr lang="en-US" sz="22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27" name="TextBox 126"/>
            <p:cNvSpPr txBox="1"/>
            <p:nvPr/>
          </p:nvSpPr>
          <p:spPr>
            <a:xfrm>
              <a:off x="683499" y="856236"/>
              <a:ext cx="5417574" cy="492384"/>
            </a:xfrm>
            <a:prstGeom prst="rect">
              <a:avLst/>
            </a:prstGeom>
            <a:noFill/>
          </p:spPr>
          <p:txBody>
            <a:bodyPr wrap="square" rtlCol="0">
              <a:spAutoFit/>
            </a:bodyPr>
            <a:lstStyle/>
            <a:p>
              <a:r>
                <a:rPr lang="en-US" sz="155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1550" dirty="0"/>
            </a:p>
          </p:txBody>
        </p:sp>
      </p:grpSp>
    </p:spTree>
    <p:extLst>
      <p:ext uri="{BB962C8B-B14F-4D97-AF65-F5344CB8AC3E}">
        <p14:creationId xmlns:p14="http://schemas.microsoft.com/office/powerpoint/2010/main" val="18043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24" name="Rectangle 23"/>
          <p:cNvSpPr/>
          <p:nvPr/>
        </p:nvSpPr>
        <p:spPr>
          <a:xfrm>
            <a:off x="4094316" y="1194916"/>
            <a:ext cx="4003368" cy="507831"/>
          </a:xfrm>
          <a:prstGeom prst="rect">
            <a:avLst/>
          </a:prstGeom>
        </p:spPr>
        <p:txBody>
          <a:bodyPr wrap="square">
            <a:spAutoFit/>
          </a:bodyPr>
          <a:lstStyle/>
          <a:p>
            <a:pPr algn="ctr"/>
            <a:r>
              <a:rPr lang="en-US" sz="2700" b="1">
                <a:solidFill>
                  <a:srgbClr val="005374"/>
                </a:solidFill>
              </a:rPr>
              <a:t>PROJECT </a:t>
            </a:r>
            <a:r>
              <a:rPr lang="en-US" sz="2700" b="1" dirty="0">
                <a:solidFill>
                  <a:srgbClr val="005374"/>
                </a:solidFill>
              </a:rPr>
              <a:t>TEAM</a:t>
            </a:r>
          </a:p>
        </p:txBody>
      </p:sp>
      <p:grpSp>
        <p:nvGrpSpPr>
          <p:cNvPr id="30" name="Group 29"/>
          <p:cNvGrpSpPr/>
          <p:nvPr/>
        </p:nvGrpSpPr>
        <p:grpSpPr>
          <a:xfrm>
            <a:off x="-14992" y="60040"/>
            <a:ext cx="7306123" cy="924251"/>
            <a:chOff x="0" y="970730"/>
            <a:chExt cx="6744929" cy="846386"/>
          </a:xfrm>
        </p:grpSpPr>
        <p:sp>
          <p:nvSpPr>
            <p:cNvPr id="31" name="Rectangle 30"/>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2" name="TextBox 31"/>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33" name="TextBox 32"/>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27" name="Rectangle 26"/>
          <p:cNvSpPr/>
          <p:nvPr/>
        </p:nvSpPr>
        <p:spPr>
          <a:xfrm>
            <a:off x="769088" y="1814217"/>
            <a:ext cx="10653823" cy="1269578"/>
          </a:xfrm>
          <a:prstGeom prst="rect">
            <a:avLst/>
          </a:prstGeom>
        </p:spPr>
        <p:txBody>
          <a:bodyPr wrap="square">
            <a:spAutoFit/>
          </a:bodyPr>
          <a:lstStyle/>
          <a:p>
            <a:r>
              <a:rPr lang="en-US" sz="1700" dirty="0">
                <a:solidFill>
                  <a:srgbClr val="005374"/>
                </a:solidFill>
              </a:rPr>
              <a:t>The </a:t>
            </a:r>
            <a:r>
              <a:rPr lang="en-US" sz="1700" b="1" dirty="0">
                <a:solidFill>
                  <a:srgbClr val="005374"/>
                </a:solidFill>
              </a:rPr>
              <a:t>Financial Information Systems (FIS) </a:t>
            </a:r>
            <a:r>
              <a:rPr lang="en-US" sz="1700" dirty="0">
                <a:solidFill>
                  <a:srgbClr val="005374"/>
                </a:solidFill>
              </a:rPr>
              <a:t>project team will deliver an efficient, transparent enterprise-wide accounting and financial management system that supports staff and the business operations of campus and medical centers</a:t>
            </a:r>
            <a:r>
              <a:rPr lang="en-US" sz="1700" b="1" dirty="0">
                <a:solidFill>
                  <a:srgbClr val="005374"/>
                </a:solidFill>
              </a:rPr>
              <a:t>.                                                                                                                                                                                                 </a:t>
            </a:r>
          </a:p>
          <a:p>
            <a:endParaRPr lang="en-US" sz="1700" dirty="0">
              <a:solidFill>
                <a:srgbClr val="05B1C3"/>
              </a:solidFill>
            </a:endParaRPr>
          </a:p>
          <a:p>
            <a:pPr>
              <a:lnSpc>
                <a:spcPct val="150000"/>
              </a:lnSpc>
            </a:pPr>
            <a:r>
              <a:rPr lang="en-US" sz="1700" dirty="0">
                <a:solidFill>
                  <a:srgbClr val="05B1C3"/>
                </a:solidFill>
              </a:rPr>
              <a:t>		                                  </a:t>
            </a:r>
            <a:endParaRPr lang="en-US" sz="1700" dirty="0"/>
          </a:p>
        </p:txBody>
      </p:sp>
      <p:sp>
        <p:nvSpPr>
          <p:cNvPr id="8" name="Rectangle 7"/>
          <p:cNvSpPr/>
          <p:nvPr/>
        </p:nvSpPr>
        <p:spPr>
          <a:xfrm>
            <a:off x="10211737" y="2970307"/>
            <a:ext cx="1829127" cy="1154162"/>
          </a:xfrm>
          <a:prstGeom prst="rect">
            <a:avLst/>
          </a:prstGeom>
        </p:spPr>
        <p:txBody>
          <a:bodyPr wrap="square">
            <a:spAutoFit/>
          </a:bodyPr>
          <a:lstStyle/>
          <a:p>
            <a:r>
              <a:rPr lang="en-US" sz="1600" dirty="0">
                <a:solidFill>
                  <a:srgbClr val="585958"/>
                </a:solidFill>
              </a:rPr>
              <a:t>Bill Sweetman</a:t>
            </a:r>
          </a:p>
          <a:p>
            <a:r>
              <a:rPr lang="en-US" sz="1200" b="1" dirty="0">
                <a:solidFill>
                  <a:schemeClr val="accent2">
                    <a:lumMod val="75000"/>
                  </a:schemeClr>
                </a:solidFill>
              </a:rPr>
              <a:t>Technical Lead</a:t>
            </a:r>
            <a:br>
              <a:rPr lang="en-US" sz="1200" dirty="0">
                <a:solidFill>
                  <a:schemeClr val="accent2">
                    <a:lumMod val="75000"/>
                  </a:schemeClr>
                </a:solidFill>
              </a:rPr>
            </a:br>
            <a:r>
              <a:rPr lang="en-US" sz="1000" dirty="0">
                <a:solidFill>
                  <a:srgbClr val="585958"/>
                </a:solidFill>
              </a:rPr>
              <a:t>Director, Financial /HR Information Systems, IT Services</a:t>
            </a:r>
            <a:endParaRPr lang="en-US" sz="1000" dirty="0">
              <a:solidFill>
                <a:schemeClr val="lt1"/>
              </a:solidFill>
            </a:endParaRPr>
          </a:p>
          <a:p>
            <a:r>
              <a:rPr lang="en-US" sz="1100" dirty="0">
                <a:solidFill>
                  <a:srgbClr val="585958"/>
                </a:solidFill>
                <a:hlinkClick r:id="rId4"/>
              </a:rPr>
              <a:t>sweetman@ucsd.edu</a:t>
            </a:r>
            <a:r>
              <a:rPr lang="en-US" sz="1100" dirty="0">
                <a:solidFill>
                  <a:srgbClr val="585958"/>
                </a:solidFill>
              </a:rPr>
              <a:t> </a:t>
            </a:r>
          </a:p>
        </p:txBody>
      </p:sp>
      <p:grpSp>
        <p:nvGrpSpPr>
          <p:cNvPr id="16" name="Group 15"/>
          <p:cNvGrpSpPr/>
          <p:nvPr/>
        </p:nvGrpSpPr>
        <p:grpSpPr>
          <a:xfrm>
            <a:off x="301015" y="2852187"/>
            <a:ext cx="11565627" cy="3022591"/>
            <a:chOff x="301015" y="2808227"/>
            <a:chExt cx="11565627" cy="3022591"/>
          </a:xfrm>
        </p:grpSpPr>
        <p:sp>
          <p:nvSpPr>
            <p:cNvPr id="34" name="Rectangle 33"/>
            <p:cNvSpPr/>
            <p:nvPr/>
          </p:nvSpPr>
          <p:spPr>
            <a:xfrm>
              <a:off x="4398204" y="4676656"/>
              <a:ext cx="1846539" cy="1154162"/>
            </a:xfrm>
            <a:prstGeom prst="rect">
              <a:avLst/>
            </a:prstGeom>
          </p:spPr>
          <p:txBody>
            <a:bodyPr wrap="square">
              <a:spAutoFit/>
            </a:bodyPr>
            <a:lstStyle/>
            <a:p>
              <a:r>
                <a:rPr lang="en-US" sz="1600" dirty="0">
                  <a:solidFill>
                    <a:srgbClr val="585958"/>
                  </a:solidFill>
                </a:rPr>
                <a:t>Erin Kilburn</a:t>
              </a:r>
            </a:p>
            <a:p>
              <a:r>
                <a:rPr lang="en-US" sz="1200" b="1" dirty="0">
                  <a:solidFill>
                    <a:schemeClr val="accent2">
                      <a:lumMod val="75000"/>
                    </a:schemeClr>
                  </a:solidFill>
                </a:rPr>
                <a:t>Project Manager</a:t>
              </a:r>
              <a:br>
                <a:rPr lang="en-US" dirty="0">
                  <a:solidFill>
                    <a:srgbClr val="585958"/>
                  </a:solidFill>
                </a:rPr>
              </a:br>
              <a:r>
                <a:rPr lang="en-US" sz="1000" dirty="0">
                  <a:solidFill>
                    <a:srgbClr val="585958"/>
                  </a:solidFill>
                </a:rPr>
                <a:t>Technical  Project Manager, Information Technology Services</a:t>
              </a:r>
              <a:br>
                <a:rPr lang="en-US" dirty="0">
                  <a:solidFill>
                    <a:schemeClr val="lt1"/>
                  </a:solidFill>
                </a:rPr>
              </a:br>
              <a:r>
                <a:rPr lang="en-US" sz="1100" dirty="0">
                  <a:solidFill>
                    <a:schemeClr val="lt1"/>
                  </a:solidFill>
                  <a:hlinkClick r:id="rId5"/>
                </a:rPr>
                <a:t>ekilburn@ucsd.edu</a:t>
              </a:r>
              <a:r>
                <a:rPr lang="en-US" sz="1100" dirty="0">
                  <a:solidFill>
                    <a:schemeClr val="lt1"/>
                  </a:solidFill>
                </a:rPr>
                <a:t> </a:t>
              </a:r>
            </a:p>
          </p:txBody>
        </p:sp>
        <p:sp>
          <p:nvSpPr>
            <p:cNvPr id="37" name="Rectangle 36"/>
            <p:cNvSpPr/>
            <p:nvPr/>
          </p:nvSpPr>
          <p:spPr>
            <a:xfrm>
              <a:off x="7320577" y="4522768"/>
              <a:ext cx="1785784" cy="1308050"/>
            </a:xfrm>
            <a:prstGeom prst="rect">
              <a:avLst/>
            </a:prstGeom>
          </p:spPr>
          <p:txBody>
            <a:bodyPr wrap="square">
              <a:spAutoFit/>
            </a:bodyPr>
            <a:lstStyle/>
            <a:p>
              <a:r>
                <a:rPr lang="en-US" sz="1600" dirty="0">
                  <a:solidFill>
                    <a:srgbClr val="585958"/>
                  </a:solidFill>
                </a:rPr>
                <a:t>Jenn Glassman</a:t>
              </a:r>
            </a:p>
            <a:p>
              <a:r>
                <a:rPr lang="en-US" sz="1200" b="1" dirty="0">
                  <a:solidFill>
                    <a:schemeClr val="accent2">
                      <a:lumMod val="75000"/>
                    </a:schemeClr>
                  </a:solidFill>
                </a:rPr>
                <a:t>Configuration Lead</a:t>
              </a:r>
              <a:br>
                <a:rPr lang="en-US" dirty="0">
                  <a:solidFill>
                    <a:srgbClr val="585958"/>
                  </a:solidFill>
                </a:rPr>
              </a:br>
              <a:r>
                <a:rPr lang="en-US" sz="1000" dirty="0">
                  <a:solidFill>
                    <a:srgbClr val="585958"/>
                  </a:solidFill>
                </a:rPr>
                <a:t>Assistant Director, Technical Customer Solutions, Business &amp; Financial Services Procurement</a:t>
              </a:r>
            </a:p>
            <a:p>
              <a:r>
                <a:rPr lang="en-US" sz="1100" dirty="0">
                  <a:solidFill>
                    <a:schemeClr val="lt1"/>
                  </a:solidFill>
                  <a:hlinkClick r:id="rId6"/>
                </a:rPr>
                <a:t>jglassman@ucsd.edu</a:t>
              </a:r>
              <a:r>
                <a:rPr lang="en-US" sz="1100" dirty="0">
                  <a:solidFill>
                    <a:schemeClr val="lt1"/>
                  </a:solidFill>
                </a:rPr>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9852" y="2808227"/>
              <a:ext cx="1124382" cy="1349257"/>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015" y="4435373"/>
              <a:ext cx="1125211" cy="1350253"/>
            </a:xfrm>
            <a:prstGeom prst="rect">
              <a:avLst/>
            </a:prstGeom>
          </p:spPr>
        </p:pic>
        <p:sp>
          <p:nvSpPr>
            <p:cNvPr id="9" name="Rectangle 8"/>
            <p:cNvSpPr/>
            <p:nvPr/>
          </p:nvSpPr>
          <p:spPr>
            <a:xfrm>
              <a:off x="4345266" y="2939529"/>
              <a:ext cx="1905358" cy="1184940"/>
            </a:xfrm>
            <a:prstGeom prst="rect">
              <a:avLst/>
            </a:prstGeom>
          </p:spPr>
          <p:txBody>
            <a:bodyPr wrap="square">
              <a:spAutoFit/>
            </a:bodyPr>
            <a:lstStyle/>
            <a:p>
              <a:r>
                <a:rPr lang="en-US" sz="1600" dirty="0">
                  <a:solidFill>
                    <a:srgbClr val="585958"/>
                  </a:solidFill>
                </a:rPr>
                <a:t>Arlynn Renslow</a:t>
              </a:r>
            </a:p>
            <a:p>
              <a:r>
                <a:rPr lang="en-US" sz="1200" b="1" dirty="0">
                  <a:solidFill>
                    <a:schemeClr val="accent2">
                      <a:lumMod val="75000"/>
                    </a:schemeClr>
                  </a:solidFill>
                </a:rPr>
                <a:t>Change Lead, Central Financial </a:t>
              </a:r>
              <a:br>
                <a:rPr lang="en-US" sz="1000" dirty="0">
                  <a:solidFill>
                    <a:srgbClr val="585958"/>
                  </a:solidFill>
                </a:rPr>
              </a:br>
              <a:r>
                <a:rPr lang="en-US" sz="1000" dirty="0">
                  <a:solidFill>
                    <a:srgbClr val="585958"/>
                  </a:solidFill>
                </a:rPr>
                <a:t>Director, Business &amp; Financial Services General Accounting </a:t>
              </a:r>
              <a:br>
                <a:rPr lang="en-US" sz="1600" dirty="0">
                  <a:solidFill>
                    <a:srgbClr val="585958"/>
                  </a:solidFill>
                </a:rPr>
              </a:br>
              <a:r>
                <a:rPr lang="en-US" sz="1100" dirty="0">
                  <a:solidFill>
                    <a:srgbClr val="585958"/>
                  </a:solidFill>
                  <a:hlinkClick r:id="rId9"/>
                </a:rPr>
                <a:t>arenslow@ucsd.edu</a:t>
              </a:r>
              <a:r>
                <a:rPr lang="en-US" sz="1100" dirty="0">
                  <a:solidFill>
                    <a:srgbClr val="585958"/>
                  </a:solidFill>
                </a:rPr>
                <a:t> </a:t>
              </a:r>
            </a:p>
          </p:txBody>
        </p:sp>
        <p:sp>
          <p:nvSpPr>
            <p:cNvPr id="12" name="Rectangle 11"/>
            <p:cNvSpPr/>
            <p:nvPr/>
          </p:nvSpPr>
          <p:spPr>
            <a:xfrm>
              <a:off x="1443635" y="2970307"/>
              <a:ext cx="1846539" cy="1154162"/>
            </a:xfrm>
            <a:prstGeom prst="rect">
              <a:avLst/>
            </a:prstGeom>
          </p:spPr>
          <p:txBody>
            <a:bodyPr wrap="square">
              <a:spAutoFit/>
            </a:bodyPr>
            <a:lstStyle/>
            <a:p>
              <a:r>
                <a:rPr lang="en-US" sz="1600" dirty="0">
                  <a:solidFill>
                    <a:srgbClr val="585958"/>
                  </a:solidFill>
                </a:rPr>
                <a:t>Adam DiProfio</a:t>
              </a:r>
            </a:p>
            <a:p>
              <a:r>
                <a:rPr lang="en-US" sz="1200" b="1" dirty="0">
                  <a:solidFill>
                    <a:schemeClr val="accent2">
                      <a:lumMod val="75000"/>
                    </a:schemeClr>
                  </a:solidFill>
                </a:rPr>
                <a:t>Change Lead, Academic</a:t>
              </a:r>
              <a:br>
                <a:rPr lang="en-US" dirty="0">
                  <a:solidFill>
                    <a:srgbClr val="585958"/>
                  </a:solidFill>
                </a:rPr>
              </a:br>
              <a:r>
                <a:rPr lang="en-US" sz="1000" dirty="0">
                  <a:solidFill>
                    <a:srgbClr val="585958"/>
                  </a:solidFill>
                </a:rPr>
                <a:t>Director, Finance/Budget, Office of the Vice Chancellor- Academic Affairs</a:t>
              </a:r>
              <a:br>
                <a:rPr lang="en-US" dirty="0">
                  <a:solidFill>
                    <a:schemeClr val="lt1"/>
                  </a:solidFill>
                </a:rPr>
              </a:br>
              <a:r>
                <a:rPr lang="en-US" sz="1100" dirty="0">
                  <a:solidFill>
                    <a:schemeClr val="lt1"/>
                  </a:solidFill>
                  <a:hlinkClick r:id="rId10"/>
                </a:rPr>
                <a:t>adiprofio@ucsd.edu</a:t>
              </a:r>
              <a:r>
                <a:rPr lang="en-US" sz="1100" dirty="0">
                  <a:solidFill>
                    <a:schemeClr val="lt1"/>
                  </a:solidFill>
                </a:rPr>
                <a:t> </a:t>
              </a:r>
            </a:p>
          </p:txBody>
        </p:sp>
        <p:sp>
          <p:nvSpPr>
            <p:cNvPr id="28" name="Rectangle 27"/>
            <p:cNvSpPr/>
            <p:nvPr/>
          </p:nvSpPr>
          <p:spPr>
            <a:xfrm>
              <a:off x="7280245" y="2970307"/>
              <a:ext cx="1846539" cy="1154162"/>
            </a:xfrm>
            <a:prstGeom prst="rect">
              <a:avLst/>
            </a:prstGeom>
          </p:spPr>
          <p:txBody>
            <a:bodyPr wrap="square">
              <a:spAutoFit/>
            </a:bodyPr>
            <a:lstStyle/>
            <a:p>
              <a:r>
                <a:rPr lang="en-US" sz="1600" dirty="0">
                  <a:solidFill>
                    <a:srgbClr val="585958"/>
                  </a:solidFill>
                </a:rPr>
                <a:t>Bill McCarroll</a:t>
              </a:r>
            </a:p>
            <a:p>
              <a:r>
                <a:rPr lang="en-US" sz="1200" b="1" dirty="0">
                  <a:solidFill>
                    <a:schemeClr val="accent2">
                      <a:lumMod val="75000"/>
                    </a:schemeClr>
                  </a:solidFill>
                </a:rPr>
                <a:t>Build Lead</a:t>
              </a:r>
              <a:br>
                <a:rPr lang="en-US" dirty="0">
                  <a:solidFill>
                    <a:srgbClr val="585958"/>
                  </a:solidFill>
                </a:rPr>
              </a:br>
              <a:r>
                <a:rPr lang="en-US" sz="1000" dirty="0">
                  <a:solidFill>
                    <a:srgbClr val="585958"/>
                  </a:solidFill>
                </a:rPr>
                <a:t>Senior Director, Business &amp; Financial Services General Accounting </a:t>
              </a:r>
              <a:br>
                <a:rPr lang="en-US" dirty="0">
                  <a:solidFill>
                    <a:schemeClr val="lt1"/>
                  </a:solidFill>
                </a:rPr>
              </a:br>
              <a:r>
                <a:rPr lang="en-US" sz="1100" dirty="0">
                  <a:solidFill>
                    <a:schemeClr val="lt1"/>
                  </a:solidFill>
                  <a:hlinkClick r:id="rId5"/>
                </a:rPr>
                <a:t>wmccarroll@ucsd.edu</a:t>
              </a:r>
              <a:r>
                <a:rPr lang="en-US" sz="1100" dirty="0">
                  <a:solidFill>
                    <a:schemeClr val="lt1"/>
                  </a:solidFill>
                </a:rPr>
                <a:t> </a:t>
              </a:r>
            </a:p>
          </p:txBody>
        </p:sp>
        <p:sp>
          <p:nvSpPr>
            <p:cNvPr id="35" name="Rectangle 34"/>
            <p:cNvSpPr/>
            <p:nvPr/>
          </p:nvSpPr>
          <p:spPr>
            <a:xfrm>
              <a:off x="10189183" y="4676656"/>
              <a:ext cx="1677459" cy="1154162"/>
            </a:xfrm>
            <a:prstGeom prst="rect">
              <a:avLst/>
            </a:prstGeom>
          </p:spPr>
          <p:txBody>
            <a:bodyPr wrap="square">
              <a:spAutoFit/>
            </a:bodyPr>
            <a:lstStyle/>
            <a:p>
              <a:r>
                <a:rPr lang="en-US" sz="1600" dirty="0">
                  <a:solidFill>
                    <a:srgbClr val="585958"/>
                  </a:solidFill>
                </a:rPr>
                <a:t>Laura Blankenship</a:t>
              </a:r>
            </a:p>
            <a:p>
              <a:r>
                <a:rPr lang="en-US" sz="1200" b="1" dirty="0">
                  <a:solidFill>
                    <a:schemeClr val="accent2">
                      <a:lumMod val="75000"/>
                    </a:schemeClr>
                  </a:solidFill>
                </a:rPr>
                <a:t>Change Practitioner</a:t>
              </a:r>
              <a:br>
                <a:rPr lang="en-US" dirty="0">
                  <a:solidFill>
                    <a:srgbClr val="585958"/>
                  </a:solidFill>
                </a:rPr>
              </a:br>
              <a:r>
                <a:rPr lang="en-US" sz="1000" dirty="0">
                  <a:solidFill>
                    <a:srgbClr val="585958"/>
                  </a:solidFill>
                </a:rPr>
                <a:t>Senior Project Analyst, Business &amp; Financial Services General Accounting </a:t>
              </a:r>
              <a:br>
                <a:rPr lang="en-US" dirty="0">
                  <a:solidFill>
                    <a:schemeClr val="lt1"/>
                  </a:solidFill>
                </a:rPr>
              </a:br>
              <a:r>
                <a:rPr lang="en-US" sz="1100" dirty="0">
                  <a:solidFill>
                    <a:schemeClr val="lt1"/>
                  </a:solidFill>
                  <a:hlinkClick r:id="rId11"/>
                </a:rPr>
                <a:t>lsblankenship@ucsd.edu</a:t>
              </a:r>
              <a:r>
                <a:rPr lang="en-US" sz="1100" dirty="0">
                  <a:solidFill>
                    <a:schemeClr val="lt1"/>
                  </a:solidFill>
                </a:rPr>
                <a:t> </a:t>
              </a:r>
            </a:p>
          </p:txBody>
        </p:sp>
        <p:sp>
          <p:nvSpPr>
            <p:cNvPr id="36" name="Rectangle 35"/>
            <p:cNvSpPr/>
            <p:nvPr/>
          </p:nvSpPr>
          <p:spPr>
            <a:xfrm>
              <a:off x="1526960" y="4676656"/>
              <a:ext cx="1677459" cy="1154162"/>
            </a:xfrm>
            <a:prstGeom prst="rect">
              <a:avLst/>
            </a:prstGeom>
          </p:spPr>
          <p:txBody>
            <a:bodyPr wrap="square">
              <a:spAutoFit/>
            </a:bodyPr>
            <a:lstStyle/>
            <a:p>
              <a:r>
                <a:rPr lang="en-US" sz="1600" dirty="0">
                  <a:solidFill>
                    <a:srgbClr val="585958"/>
                  </a:solidFill>
                </a:rPr>
                <a:t>Elliot Kim</a:t>
              </a:r>
            </a:p>
            <a:p>
              <a:r>
                <a:rPr lang="en-US" sz="1200" b="1" dirty="0">
                  <a:solidFill>
                    <a:schemeClr val="accent2">
                      <a:lumMod val="75000"/>
                    </a:schemeClr>
                  </a:solidFill>
                </a:rPr>
                <a:t>Process Lead</a:t>
              </a:r>
              <a:br>
                <a:rPr lang="en-US" dirty="0">
                  <a:solidFill>
                    <a:srgbClr val="585958"/>
                  </a:solidFill>
                </a:rPr>
              </a:br>
              <a:r>
                <a:rPr lang="en-US" sz="1000" dirty="0">
                  <a:solidFill>
                    <a:srgbClr val="585958"/>
                  </a:solidFill>
                </a:rPr>
                <a:t>Senior Project Analyst, Business &amp; Financial Services General Accounting </a:t>
              </a:r>
              <a:br>
                <a:rPr lang="en-US" dirty="0">
                  <a:solidFill>
                    <a:schemeClr val="lt1"/>
                  </a:solidFill>
                </a:rPr>
              </a:br>
              <a:r>
                <a:rPr lang="en-US" sz="1100" dirty="0">
                  <a:solidFill>
                    <a:schemeClr val="lt1"/>
                  </a:solidFill>
                  <a:hlinkClick r:id="rId6"/>
                </a:rPr>
                <a:t>etkim@ucsd.edu</a:t>
              </a:r>
              <a:r>
                <a:rPr lang="en-US" sz="1100" dirty="0">
                  <a:solidFill>
                    <a:schemeClr val="lt1"/>
                  </a:solidFill>
                </a:rPr>
                <a:t> </a:t>
              </a:r>
            </a:p>
          </p:txBody>
        </p:sp>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08499" y="2808227"/>
              <a:ext cx="1124712" cy="1349654"/>
            </a:xfrm>
            <a:prstGeom prst="rect">
              <a:avLst/>
            </a:prstGeom>
          </p:spPr>
        </p:pic>
        <p:pic>
          <p:nvPicPr>
            <p:cNvPr id="4" name="Picture 3"/>
            <p:cNvPicPr>
              <a:picLocks noChangeAspect="1"/>
            </p:cNvPicPr>
            <p:nvPr/>
          </p:nvPicPr>
          <p:blipFill rotWithShape="1">
            <a:blip r:embed="rId13"/>
            <a:srcRect t="2815" b="1"/>
            <a:stretch/>
          </p:blipFill>
          <p:spPr>
            <a:xfrm>
              <a:off x="6201583" y="2835564"/>
              <a:ext cx="1039399" cy="1315216"/>
            </a:xfrm>
            <a:prstGeom prst="rect">
              <a:avLst/>
            </a:prstGeom>
          </p:spPr>
        </p:pic>
        <p:pic>
          <p:nvPicPr>
            <p:cNvPr id="5" name="Picture 4"/>
            <p:cNvPicPr>
              <a:picLocks noChangeAspect="1"/>
            </p:cNvPicPr>
            <p:nvPr/>
          </p:nvPicPr>
          <p:blipFill rotWithShape="1">
            <a:blip r:embed="rId14"/>
            <a:srcRect l="4244"/>
            <a:stretch/>
          </p:blipFill>
          <p:spPr>
            <a:xfrm>
              <a:off x="342900" y="2839954"/>
              <a:ext cx="1079902" cy="1353312"/>
            </a:xfrm>
            <a:prstGeom prst="rect">
              <a:avLst/>
            </a:prstGeom>
          </p:spPr>
        </p:pic>
        <p:pic>
          <p:nvPicPr>
            <p:cNvPr id="6" name="Picture 5"/>
            <p:cNvPicPr>
              <a:picLocks noChangeAspect="1"/>
            </p:cNvPicPr>
            <p:nvPr/>
          </p:nvPicPr>
          <p:blipFill rotWithShape="1">
            <a:blip r:embed="rId15"/>
            <a:srcRect l="3705"/>
            <a:stretch/>
          </p:blipFill>
          <p:spPr>
            <a:xfrm>
              <a:off x="3174023" y="4435373"/>
              <a:ext cx="1131172" cy="1353312"/>
            </a:xfrm>
            <a:prstGeom prst="rect">
              <a:avLst/>
            </a:prstGeom>
          </p:spPr>
        </p:pic>
        <p:pic>
          <p:nvPicPr>
            <p:cNvPr id="13" name="Picture 12"/>
            <p:cNvPicPr>
              <a:picLocks noChangeAspect="1"/>
            </p:cNvPicPr>
            <p:nvPr/>
          </p:nvPicPr>
          <p:blipFill rotWithShape="1">
            <a:blip r:embed="rId16"/>
            <a:srcRect l="-1219"/>
            <a:stretch/>
          </p:blipFill>
          <p:spPr>
            <a:xfrm>
              <a:off x="9131533" y="4459145"/>
              <a:ext cx="1035698" cy="1353312"/>
            </a:xfrm>
            <a:prstGeom prst="rect">
              <a:avLst/>
            </a:prstGeom>
          </p:spPr>
        </p:pic>
        <p:pic>
          <p:nvPicPr>
            <p:cNvPr id="14" name="Picture 13"/>
            <p:cNvPicPr>
              <a:picLocks noChangeAspect="1"/>
            </p:cNvPicPr>
            <p:nvPr/>
          </p:nvPicPr>
          <p:blipFill rotWithShape="1">
            <a:blip r:embed="rId17"/>
            <a:srcRect l="2873" t="-1" b="1968"/>
            <a:stretch/>
          </p:blipFill>
          <p:spPr>
            <a:xfrm>
              <a:off x="6180992" y="4435373"/>
              <a:ext cx="1119144" cy="1349965"/>
            </a:xfrm>
            <a:prstGeom prst="rect">
              <a:avLst/>
            </a:prstGeom>
          </p:spPr>
        </p:pic>
      </p:grpSp>
    </p:spTree>
    <p:extLst>
      <p:ext uri="{BB962C8B-B14F-4D97-AF65-F5344CB8AC3E}">
        <p14:creationId xmlns:p14="http://schemas.microsoft.com/office/powerpoint/2010/main" val="145309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24" name="Rectangle 23"/>
          <p:cNvSpPr/>
          <p:nvPr/>
        </p:nvSpPr>
        <p:spPr>
          <a:xfrm>
            <a:off x="4094316" y="1160099"/>
            <a:ext cx="4003368" cy="507831"/>
          </a:xfrm>
          <a:prstGeom prst="rect">
            <a:avLst/>
          </a:prstGeom>
        </p:spPr>
        <p:txBody>
          <a:bodyPr wrap="square">
            <a:spAutoFit/>
          </a:bodyPr>
          <a:lstStyle/>
          <a:p>
            <a:pPr algn="ctr"/>
            <a:r>
              <a:rPr lang="en-US" sz="2700" b="1" dirty="0">
                <a:solidFill>
                  <a:srgbClr val="005374"/>
                </a:solidFill>
              </a:rPr>
              <a:t>PROJECT MILESTONES</a:t>
            </a:r>
          </a:p>
        </p:txBody>
      </p:sp>
      <p:grpSp>
        <p:nvGrpSpPr>
          <p:cNvPr id="12" name="Group 11"/>
          <p:cNvGrpSpPr/>
          <p:nvPr/>
        </p:nvGrpSpPr>
        <p:grpSpPr>
          <a:xfrm>
            <a:off x="-14992" y="60040"/>
            <a:ext cx="7306123" cy="924251"/>
            <a:chOff x="0" y="970730"/>
            <a:chExt cx="6744929" cy="846386"/>
          </a:xfrm>
        </p:grpSpPr>
        <p:sp>
          <p:nvSpPr>
            <p:cNvPr id="13" name="Rectangle 12"/>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5" name="TextBox 14"/>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18" name="Group 17"/>
          <p:cNvGrpSpPr/>
          <p:nvPr/>
        </p:nvGrpSpPr>
        <p:grpSpPr>
          <a:xfrm>
            <a:off x="1236402" y="2072624"/>
            <a:ext cx="9719195" cy="6238004"/>
            <a:chOff x="1236403" y="1856658"/>
            <a:chExt cx="9719195" cy="6238004"/>
          </a:xfrm>
        </p:grpSpPr>
        <p:sp>
          <p:nvSpPr>
            <p:cNvPr id="60" name="Arc 59"/>
            <p:cNvSpPr/>
            <p:nvPr/>
          </p:nvSpPr>
          <p:spPr>
            <a:xfrm rot="16654705">
              <a:off x="7331403" y="4771876"/>
              <a:ext cx="5148031" cy="1497542"/>
            </a:xfrm>
            <a:prstGeom prst="arc">
              <a:avLst>
                <a:gd name="adj1" fmla="val 16200000"/>
                <a:gd name="adj2" fmla="val 21164670"/>
              </a:avLst>
            </a:prstGeom>
            <a:noFill/>
            <a:ln w="19050">
              <a:solidFill>
                <a:srgbClr val="005374">
                  <a:alpha val="79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8"/>
            <p:cNvGrpSpPr/>
            <p:nvPr/>
          </p:nvGrpSpPr>
          <p:grpSpPr>
            <a:xfrm>
              <a:off x="1236403" y="1856658"/>
              <a:ext cx="9719195" cy="4079437"/>
              <a:chOff x="1236403" y="1856658"/>
              <a:chExt cx="9719195" cy="4079437"/>
            </a:xfrm>
          </p:grpSpPr>
          <p:sp>
            <p:nvSpPr>
              <p:cNvPr id="38" name="TextBox 37"/>
              <p:cNvSpPr txBox="1"/>
              <p:nvPr/>
            </p:nvSpPr>
            <p:spPr>
              <a:xfrm>
                <a:off x="1309491" y="5535985"/>
                <a:ext cx="1972733" cy="400110"/>
              </a:xfrm>
              <a:prstGeom prst="rect">
                <a:avLst/>
              </a:prstGeom>
              <a:noFill/>
            </p:spPr>
            <p:txBody>
              <a:bodyPr wrap="square" rtlCol="0">
                <a:spAutoFit/>
              </a:bodyPr>
              <a:lstStyle/>
              <a:p>
                <a:r>
                  <a:rPr lang="en-US" sz="2000" b="1" dirty="0">
                    <a:solidFill>
                      <a:srgbClr val="E17A09"/>
                    </a:solidFill>
                  </a:rPr>
                  <a:t>2017</a:t>
                </a:r>
              </a:p>
            </p:txBody>
          </p:sp>
          <p:sp>
            <p:nvSpPr>
              <p:cNvPr id="39" name="TextBox 38"/>
              <p:cNvSpPr txBox="1"/>
              <p:nvPr/>
            </p:nvSpPr>
            <p:spPr>
              <a:xfrm>
                <a:off x="3847684" y="5529113"/>
                <a:ext cx="1972733" cy="400110"/>
              </a:xfrm>
              <a:prstGeom prst="rect">
                <a:avLst/>
              </a:prstGeom>
              <a:noFill/>
            </p:spPr>
            <p:txBody>
              <a:bodyPr wrap="square" rtlCol="0">
                <a:spAutoFit/>
              </a:bodyPr>
              <a:lstStyle/>
              <a:p>
                <a:r>
                  <a:rPr lang="en-US" sz="2000" b="1" dirty="0">
                    <a:solidFill>
                      <a:srgbClr val="05B1C3"/>
                    </a:solidFill>
                  </a:rPr>
                  <a:t>2018</a:t>
                </a:r>
              </a:p>
            </p:txBody>
          </p:sp>
          <p:sp>
            <p:nvSpPr>
              <p:cNvPr id="40" name="TextBox 39"/>
              <p:cNvSpPr txBox="1"/>
              <p:nvPr/>
            </p:nvSpPr>
            <p:spPr>
              <a:xfrm>
                <a:off x="6619592" y="5509127"/>
                <a:ext cx="1972733" cy="400110"/>
              </a:xfrm>
              <a:prstGeom prst="rect">
                <a:avLst/>
              </a:prstGeom>
              <a:noFill/>
            </p:spPr>
            <p:txBody>
              <a:bodyPr wrap="square" rtlCol="0">
                <a:spAutoFit/>
              </a:bodyPr>
              <a:lstStyle/>
              <a:p>
                <a:r>
                  <a:rPr lang="en-US" sz="2000" b="1" dirty="0">
                    <a:solidFill>
                      <a:srgbClr val="005374"/>
                    </a:solidFill>
                  </a:rPr>
                  <a:t>2019</a:t>
                </a:r>
              </a:p>
            </p:txBody>
          </p:sp>
          <p:sp>
            <p:nvSpPr>
              <p:cNvPr id="74" name="Flowchart: Connector 73"/>
              <p:cNvSpPr/>
              <p:nvPr/>
            </p:nvSpPr>
            <p:spPr>
              <a:xfrm>
                <a:off x="9798428" y="2454489"/>
                <a:ext cx="822960" cy="822960"/>
              </a:xfrm>
              <a:prstGeom prst="flowChartConnector">
                <a:avLst/>
              </a:prstGeom>
              <a:solidFill>
                <a:srgbClr val="00537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nvGrpSpPr>
              <p:cNvPr id="37" name="Group 36"/>
              <p:cNvGrpSpPr/>
              <p:nvPr/>
            </p:nvGrpSpPr>
            <p:grpSpPr>
              <a:xfrm>
                <a:off x="1236403" y="5286323"/>
                <a:ext cx="8151976" cy="244262"/>
                <a:chOff x="1550503" y="4575429"/>
                <a:chExt cx="8151976" cy="244262"/>
              </a:xfrm>
            </p:grpSpPr>
            <p:grpSp>
              <p:nvGrpSpPr>
                <p:cNvPr id="29" name="Group 28"/>
                <p:cNvGrpSpPr/>
                <p:nvPr/>
              </p:nvGrpSpPr>
              <p:grpSpPr>
                <a:xfrm>
                  <a:off x="1550503" y="4584944"/>
                  <a:ext cx="228600" cy="224810"/>
                  <a:chOff x="2432101" y="4605867"/>
                  <a:chExt cx="228600" cy="224810"/>
                </a:xfrm>
              </p:grpSpPr>
              <p:sp>
                <p:nvSpPr>
                  <p:cNvPr id="17" name="Flowchart: Connector 16"/>
                  <p:cNvSpPr/>
                  <p:nvPr/>
                </p:nvSpPr>
                <p:spPr>
                  <a:xfrm>
                    <a:off x="2432101" y="4605867"/>
                    <a:ext cx="228600" cy="224810"/>
                  </a:xfrm>
                  <a:prstGeom prst="flowChartConnector">
                    <a:avLst/>
                  </a:prstGeom>
                  <a:solidFill>
                    <a:srgbClr val="E17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Connector 3"/>
                  <p:cNvSpPr/>
                  <p:nvPr/>
                </p:nvSpPr>
                <p:spPr>
                  <a:xfrm>
                    <a:off x="2500681" y="4672552"/>
                    <a:ext cx="91440" cy="914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0" name="Rectangle 9"/>
                <p:cNvSpPr/>
                <p:nvPr/>
              </p:nvSpPr>
              <p:spPr>
                <a:xfrm>
                  <a:off x="1758738" y="4661565"/>
                  <a:ext cx="2412202" cy="81503"/>
                </a:xfrm>
                <a:prstGeom prst="rect">
                  <a:avLst/>
                </a:prstGeom>
                <a:solidFill>
                  <a:srgbClr val="E17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358810" y="4667511"/>
                  <a:ext cx="2600790" cy="75557"/>
                </a:xfrm>
                <a:prstGeom prst="rect">
                  <a:avLst/>
                </a:prstGeom>
                <a:solidFill>
                  <a:srgbClr val="05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4150575" y="4594881"/>
                  <a:ext cx="228600" cy="224810"/>
                  <a:chOff x="4023840" y="4612719"/>
                  <a:chExt cx="228600" cy="224810"/>
                </a:xfrm>
              </p:grpSpPr>
              <p:sp>
                <p:nvSpPr>
                  <p:cNvPr id="16" name="Flowchart: Connector 15"/>
                  <p:cNvSpPr/>
                  <p:nvPr/>
                </p:nvSpPr>
                <p:spPr>
                  <a:xfrm>
                    <a:off x="4023840" y="4612719"/>
                    <a:ext cx="228600" cy="224810"/>
                  </a:xfrm>
                  <a:prstGeom prst="flowChartConnector">
                    <a:avLst/>
                  </a:prstGeom>
                  <a:solidFill>
                    <a:srgbClr val="05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p:cNvSpPr/>
                  <p:nvPr/>
                </p:nvSpPr>
                <p:spPr>
                  <a:xfrm>
                    <a:off x="4092420" y="4679404"/>
                    <a:ext cx="91440" cy="914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Rectangle 29"/>
                <p:cNvSpPr/>
                <p:nvPr/>
              </p:nvSpPr>
              <p:spPr>
                <a:xfrm>
                  <a:off x="7095059" y="4661565"/>
                  <a:ext cx="2412202" cy="81503"/>
                </a:xfrm>
                <a:prstGeom prst="rect">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6917368" y="4584944"/>
                  <a:ext cx="228600" cy="224810"/>
                  <a:chOff x="6917368" y="4584944"/>
                  <a:chExt cx="228600" cy="224810"/>
                </a:xfrm>
              </p:grpSpPr>
              <p:sp>
                <p:nvSpPr>
                  <p:cNvPr id="21" name="Flowchart: Connector 20"/>
                  <p:cNvSpPr/>
                  <p:nvPr/>
                </p:nvSpPr>
                <p:spPr>
                  <a:xfrm>
                    <a:off x="6917368" y="4584944"/>
                    <a:ext cx="228600" cy="224810"/>
                  </a:xfrm>
                  <a:prstGeom prst="flowChartConnector">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6985948" y="4651629"/>
                    <a:ext cx="91440" cy="914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5" name="Group 34"/>
                <p:cNvGrpSpPr/>
                <p:nvPr/>
              </p:nvGrpSpPr>
              <p:grpSpPr>
                <a:xfrm>
                  <a:off x="9473879" y="4575429"/>
                  <a:ext cx="228600" cy="224810"/>
                  <a:chOff x="9473879" y="4575429"/>
                  <a:chExt cx="228600" cy="224810"/>
                </a:xfrm>
              </p:grpSpPr>
              <p:sp>
                <p:nvSpPr>
                  <p:cNvPr id="26" name="Flowchart: Connector 25"/>
                  <p:cNvSpPr/>
                  <p:nvPr/>
                </p:nvSpPr>
                <p:spPr>
                  <a:xfrm>
                    <a:off x="9473879" y="4575429"/>
                    <a:ext cx="228600" cy="224810"/>
                  </a:xfrm>
                  <a:prstGeom prst="flowChartConnector">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p:nvPr/>
                </p:nvSpPr>
                <p:spPr>
                  <a:xfrm>
                    <a:off x="9542459" y="4642114"/>
                    <a:ext cx="91440" cy="914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sp>
            <p:nvSpPr>
              <p:cNvPr id="41" name="TextBox 40"/>
              <p:cNvSpPr txBox="1"/>
              <p:nvPr/>
            </p:nvSpPr>
            <p:spPr>
              <a:xfrm>
                <a:off x="8982865" y="5499359"/>
                <a:ext cx="1972733" cy="400110"/>
              </a:xfrm>
              <a:prstGeom prst="rect">
                <a:avLst/>
              </a:prstGeom>
              <a:noFill/>
            </p:spPr>
            <p:txBody>
              <a:bodyPr wrap="square" rtlCol="0">
                <a:spAutoFit/>
              </a:bodyPr>
              <a:lstStyle/>
              <a:p>
                <a:r>
                  <a:rPr lang="en-US" sz="2000" b="1" dirty="0">
                    <a:solidFill>
                      <a:schemeClr val="accent5">
                        <a:lumMod val="25000"/>
                      </a:schemeClr>
                    </a:solidFill>
                  </a:rPr>
                  <a:t>2020</a:t>
                </a:r>
              </a:p>
            </p:txBody>
          </p:sp>
          <p:cxnSp>
            <p:nvCxnSpPr>
              <p:cNvPr id="43" name="Straight Connector 42"/>
              <p:cNvCxnSpPr/>
              <p:nvPr/>
            </p:nvCxnSpPr>
            <p:spPr>
              <a:xfrm flipH="1" flipV="1">
                <a:off x="1562369" y="3084263"/>
                <a:ext cx="8467" cy="2278260"/>
              </a:xfrm>
              <a:prstGeom prst="line">
                <a:avLst/>
              </a:prstGeom>
              <a:ln w="9525">
                <a:solidFill>
                  <a:srgbClr val="E17A09"/>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151018" y="2007207"/>
                <a:ext cx="10682" cy="3439588"/>
              </a:xfrm>
              <a:prstGeom prst="line">
                <a:avLst/>
              </a:prstGeom>
              <a:ln w="9525">
                <a:solidFill>
                  <a:srgbClr val="05B1C3"/>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885115" y="2694065"/>
                <a:ext cx="7975" cy="2714178"/>
              </a:xfrm>
              <a:prstGeom prst="line">
                <a:avLst/>
              </a:prstGeom>
              <a:ln w="9525">
                <a:solidFill>
                  <a:srgbClr val="005374"/>
                </a:solidFill>
                <a:prstDash val="sysDash"/>
              </a:ln>
            </p:spPr>
            <p:style>
              <a:lnRef idx="1">
                <a:schemeClr val="accent1"/>
              </a:lnRef>
              <a:fillRef idx="0">
                <a:schemeClr val="accent1"/>
              </a:fillRef>
              <a:effectRef idx="0">
                <a:schemeClr val="accent1"/>
              </a:effectRef>
              <a:fontRef idx="minor">
                <a:schemeClr val="tx1"/>
              </a:fontRef>
            </p:style>
          </p:cxnSp>
          <p:sp>
            <p:nvSpPr>
              <p:cNvPr id="50" name="Teardrop 49"/>
              <p:cNvSpPr/>
              <p:nvPr/>
            </p:nvSpPr>
            <p:spPr>
              <a:xfrm rot="8119684">
                <a:off x="1503090" y="2914490"/>
                <a:ext cx="137160" cy="137160"/>
              </a:xfrm>
              <a:prstGeom prst="teardrop">
                <a:avLst/>
              </a:prstGeom>
              <a:solidFill>
                <a:srgbClr val="E17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ardrop 50"/>
              <p:cNvSpPr/>
              <p:nvPr/>
            </p:nvSpPr>
            <p:spPr>
              <a:xfrm rot="8119684">
                <a:off x="4097775" y="1856658"/>
                <a:ext cx="137160" cy="137160"/>
              </a:xfrm>
              <a:prstGeom prst="teardrop">
                <a:avLst/>
              </a:prstGeom>
              <a:solidFill>
                <a:srgbClr val="05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ardrop 51"/>
              <p:cNvSpPr/>
              <p:nvPr/>
            </p:nvSpPr>
            <p:spPr>
              <a:xfrm rot="8119684">
                <a:off x="6823716" y="2526995"/>
                <a:ext cx="137160" cy="137160"/>
              </a:xfrm>
              <a:prstGeom prst="teardrop">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9725414" y="2592062"/>
                <a:ext cx="968987" cy="615553"/>
              </a:xfrm>
              <a:prstGeom prst="rect">
                <a:avLst/>
              </a:prstGeom>
              <a:noFill/>
            </p:spPr>
            <p:txBody>
              <a:bodyPr wrap="square" rtlCol="0">
                <a:spAutoFit/>
              </a:bodyPr>
              <a:lstStyle/>
              <a:p>
                <a:pPr algn="ctr"/>
                <a:r>
                  <a:rPr lang="en-US" sz="1400" b="1" dirty="0">
                    <a:solidFill>
                      <a:schemeClr val="bg1"/>
                    </a:solidFill>
                  </a:rPr>
                  <a:t>Go Live!</a:t>
                </a:r>
              </a:p>
              <a:p>
                <a:pPr algn="ctr"/>
                <a:r>
                  <a:rPr lang="en-US" sz="1000" b="1" dirty="0">
                    <a:solidFill>
                      <a:schemeClr val="bg1"/>
                    </a:solidFill>
                  </a:rPr>
                  <a:t>December 2019</a:t>
                </a:r>
              </a:p>
            </p:txBody>
          </p:sp>
          <p:sp>
            <p:nvSpPr>
              <p:cNvPr id="66" name="TextBox 65"/>
              <p:cNvSpPr txBox="1"/>
              <p:nvPr/>
            </p:nvSpPr>
            <p:spPr>
              <a:xfrm>
                <a:off x="1751507" y="4329856"/>
                <a:ext cx="2420494" cy="276999"/>
              </a:xfrm>
              <a:prstGeom prst="rect">
                <a:avLst/>
              </a:prstGeom>
              <a:noFill/>
            </p:spPr>
            <p:txBody>
              <a:bodyPr wrap="square" rtlCol="0">
                <a:spAutoFit/>
              </a:bodyPr>
              <a:lstStyle/>
              <a:p>
                <a:r>
                  <a:rPr lang="en-US" sz="1200" b="1" dirty="0">
                    <a:solidFill>
                      <a:srgbClr val="E17A09"/>
                    </a:solidFill>
                  </a:rPr>
                  <a:t>RFP Issued</a:t>
                </a:r>
              </a:p>
            </p:txBody>
          </p:sp>
          <p:sp>
            <p:nvSpPr>
              <p:cNvPr id="67" name="TextBox 66"/>
              <p:cNvSpPr txBox="1"/>
              <p:nvPr/>
            </p:nvSpPr>
            <p:spPr>
              <a:xfrm>
                <a:off x="1730839" y="2995854"/>
                <a:ext cx="1775194" cy="276999"/>
              </a:xfrm>
              <a:prstGeom prst="rect">
                <a:avLst/>
              </a:prstGeom>
              <a:noFill/>
            </p:spPr>
            <p:txBody>
              <a:bodyPr wrap="square" rtlCol="0">
                <a:spAutoFit/>
              </a:bodyPr>
              <a:lstStyle/>
              <a:p>
                <a:r>
                  <a:rPr lang="en-US" sz="1200" b="1" dirty="0">
                    <a:solidFill>
                      <a:srgbClr val="E17A09"/>
                    </a:solidFill>
                  </a:rPr>
                  <a:t>Requirements Gathering</a:t>
                </a:r>
              </a:p>
            </p:txBody>
          </p:sp>
          <p:cxnSp>
            <p:nvCxnSpPr>
              <p:cNvPr id="68" name="Straight Connector 67"/>
              <p:cNvCxnSpPr/>
              <p:nvPr/>
            </p:nvCxnSpPr>
            <p:spPr>
              <a:xfrm>
                <a:off x="1558916" y="4469796"/>
                <a:ext cx="247356" cy="1590"/>
              </a:xfrm>
              <a:prstGeom prst="line">
                <a:avLst/>
              </a:prstGeom>
              <a:ln w="9525">
                <a:solidFill>
                  <a:srgbClr val="E17A09"/>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558916" y="3134354"/>
                <a:ext cx="234139" cy="1590"/>
              </a:xfrm>
              <a:prstGeom prst="line">
                <a:avLst/>
              </a:prstGeom>
              <a:ln w="9525">
                <a:solidFill>
                  <a:srgbClr val="E17A09"/>
                </a:solidFill>
                <a:prstDash val="sysDash"/>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720128" y="3047477"/>
                <a:ext cx="2259223" cy="1446550"/>
              </a:xfrm>
              <a:prstGeom prst="rect">
                <a:avLst/>
              </a:prstGeom>
            </p:spPr>
            <p:txBody>
              <a:bodyPr wrap="square">
                <a:spAutoFit/>
              </a:bodyPr>
              <a:lstStyle/>
              <a:p>
                <a:pPr marL="171450" indent="-171450">
                  <a:buFont typeface="Arial" panose="020B0604020202020204" pitchFamily="34" charset="0"/>
                  <a:buChar char="•"/>
                </a:pPr>
                <a:endParaRPr lang="en-US" sz="1100" dirty="0">
                  <a:solidFill>
                    <a:srgbClr val="005374"/>
                  </a:solidFill>
                </a:endParaRPr>
              </a:p>
              <a:p>
                <a:pPr marL="171450" indent="-171450">
                  <a:buFont typeface="Arial" panose="020B0604020202020204" pitchFamily="34" charset="0"/>
                  <a:buChar char="•"/>
                </a:pPr>
                <a:r>
                  <a:rPr lang="en-US" sz="1100" dirty="0">
                    <a:solidFill>
                      <a:srgbClr val="005374"/>
                    </a:solidFill>
                  </a:rPr>
                  <a:t>Friction analysis/scope of impact</a:t>
                </a:r>
              </a:p>
              <a:p>
                <a:pPr marL="171450" indent="-171450">
                  <a:buFont typeface="Arial" panose="020B0604020202020204" pitchFamily="34" charset="0"/>
                  <a:buChar char="•"/>
                </a:pPr>
                <a:r>
                  <a:rPr lang="en-US" sz="1100" dirty="0">
                    <a:solidFill>
                      <a:srgbClr val="005374"/>
                    </a:solidFill>
                  </a:rPr>
                  <a:t>Analysis of business processes, applications and data hierarchies</a:t>
                </a:r>
              </a:p>
              <a:p>
                <a:pPr marL="171450" indent="-171450">
                  <a:buFont typeface="Arial" panose="020B0604020202020204" pitchFamily="34" charset="0"/>
                  <a:buChar char="•"/>
                </a:pPr>
                <a:r>
                  <a:rPr lang="en-US" sz="1100" dirty="0">
                    <a:solidFill>
                      <a:srgbClr val="005374"/>
                    </a:solidFill>
                  </a:rPr>
                  <a:t>3,000+ requirements synthesized into 100 functional and 75 non functional vendor questions</a:t>
                </a:r>
              </a:p>
              <a:p>
                <a:pPr marL="171450" indent="-171450">
                  <a:buFont typeface="Arial" panose="020B0604020202020204" pitchFamily="34" charset="0"/>
                  <a:buChar char="•"/>
                </a:pPr>
                <a:endParaRPr lang="en-US" sz="1100" dirty="0"/>
              </a:p>
            </p:txBody>
          </p:sp>
          <p:sp>
            <p:nvSpPr>
              <p:cNvPr id="81" name="TextBox 80"/>
              <p:cNvSpPr txBox="1"/>
              <p:nvPr/>
            </p:nvSpPr>
            <p:spPr>
              <a:xfrm>
                <a:off x="1747001" y="4512865"/>
                <a:ext cx="2232263" cy="769441"/>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005374"/>
                    </a:solidFill>
                  </a:rPr>
                  <a:t>Compilation of business process and user scenarios from SMEs. </a:t>
                </a:r>
                <a:r>
                  <a:rPr kumimoji="0" lang="en-US" sz="1100" i="0" u="none" strike="noStrike" kern="0" cap="none" spc="0" normalizeH="0" noProof="0" dirty="0">
                    <a:ln>
                      <a:noFill/>
                    </a:ln>
                    <a:solidFill>
                      <a:srgbClr val="005374"/>
                    </a:solidFill>
                    <a:effectLst/>
                    <a:uLnTx/>
                    <a:uFillTx/>
                  </a:rPr>
                  <a:t>27 scenarios </a:t>
                </a:r>
                <a:r>
                  <a:rPr lang="en-US" sz="1100" kern="0" dirty="0">
                    <a:solidFill>
                      <a:srgbClr val="005374"/>
                    </a:solidFill>
                  </a:rPr>
                  <a:t>in 8 major financial subdomains in CRP</a:t>
                </a:r>
                <a:r>
                  <a:rPr kumimoji="0" lang="en-US" sz="1100" i="0" u="none" strike="noStrike" kern="0" cap="none" spc="0" normalizeH="0" noProof="0" dirty="0">
                    <a:ln>
                      <a:noFill/>
                    </a:ln>
                    <a:solidFill>
                      <a:srgbClr val="005374"/>
                    </a:solidFill>
                    <a:effectLst/>
                    <a:uLnTx/>
                    <a:uFillTx/>
                  </a:rPr>
                  <a:t> packages.</a:t>
                </a:r>
                <a:endParaRPr kumimoji="0" lang="en-US" sz="1100" i="0" u="none" strike="noStrike" kern="0" cap="none" spc="0" normalizeH="0" baseline="0" noProof="0" dirty="0">
                  <a:ln>
                    <a:noFill/>
                  </a:ln>
                  <a:solidFill>
                    <a:srgbClr val="005374"/>
                  </a:solidFill>
                  <a:effectLst/>
                  <a:uLnTx/>
                  <a:uFillTx/>
                </a:endParaRPr>
              </a:p>
            </p:txBody>
          </p:sp>
          <p:sp>
            <p:nvSpPr>
              <p:cNvPr id="85" name="TextBox 84"/>
              <p:cNvSpPr txBox="1"/>
              <p:nvPr/>
            </p:nvSpPr>
            <p:spPr>
              <a:xfrm>
                <a:off x="4334373" y="3039789"/>
                <a:ext cx="2349176"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rgbClr val="005374"/>
                    </a:solidFill>
                  </a:rPr>
                  <a:t>Vendor selection is planned within 2 weeks after conclusion of demos and scoring.</a:t>
                </a:r>
              </a:p>
              <a:p>
                <a:pPr marL="171450" indent="-171450">
                  <a:buFont typeface="Arial" panose="020B0604020202020204" pitchFamily="34" charset="0"/>
                  <a:buChar char="•"/>
                </a:pPr>
                <a:r>
                  <a:rPr lang="en-US" sz="1100" dirty="0">
                    <a:solidFill>
                      <a:srgbClr val="005374"/>
                    </a:solidFill>
                  </a:rPr>
                  <a:t>Current application and process  analysis (tech prep and review)</a:t>
                </a:r>
              </a:p>
            </p:txBody>
          </p:sp>
          <p:cxnSp>
            <p:nvCxnSpPr>
              <p:cNvPr id="86" name="Straight Connector 85"/>
              <p:cNvCxnSpPr/>
              <p:nvPr/>
            </p:nvCxnSpPr>
            <p:spPr>
              <a:xfrm>
                <a:off x="4152426" y="2956028"/>
                <a:ext cx="218636" cy="0"/>
              </a:xfrm>
              <a:prstGeom prst="line">
                <a:avLst/>
              </a:prstGeom>
              <a:ln w="9525">
                <a:solidFill>
                  <a:srgbClr val="05B1C3"/>
                </a:solidFill>
                <a:prstDash val="sys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323347" y="2837492"/>
                <a:ext cx="2591079" cy="276999"/>
              </a:xfrm>
              <a:prstGeom prst="rect">
                <a:avLst/>
              </a:prstGeom>
              <a:noFill/>
            </p:spPr>
            <p:txBody>
              <a:bodyPr wrap="square" rtlCol="0">
                <a:spAutoFit/>
              </a:bodyPr>
              <a:lstStyle/>
              <a:p>
                <a:r>
                  <a:rPr lang="en-US" sz="1200" b="1" dirty="0">
                    <a:solidFill>
                      <a:srgbClr val="05B1C3"/>
                    </a:solidFill>
                  </a:rPr>
                  <a:t>Vendor Negotiations/Technical Prep</a:t>
                </a:r>
              </a:p>
            </p:txBody>
          </p:sp>
          <p:cxnSp>
            <p:nvCxnSpPr>
              <p:cNvPr id="91" name="Straight Connector 90"/>
              <p:cNvCxnSpPr/>
              <p:nvPr/>
            </p:nvCxnSpPr>
            <p:spPr>
              <a:xfrm>
                <a:off x="4154737" y="2027150"/>
                <a:ext cx="205633" cy="3041"/>
              </a:xfrm>
              <a:prstGeom prst="line">
                <a:avLst/>
              </a:prstGeom>
              <a:ln w="9525">
                <a:solidFill>
                  <a:srgbClr val="05B1C3"/>
                </a:solidFill>
                <a:prstDash val="sysDash"/>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4172598" y="4682358"/>
                <a:ext cx="2260031" cy="276999"/>
                <a:chOff x="4587339" y="2083146"/>
                <a:chExt cx="2260031" cy="276999"/>
              </a:xfrm>
            </p:grpSpPr>
            <p:cxnSp>
              <p:nvCxnSpPr>
                <p:cNvPr id="84" name="Straight Connector 83"/>
                <p:cNvCxnSpPr/>
                <p:nvPr/>
              </p:nvCxnSpPr>
              <p:spPr>
                <a:xfrm>
                  <a:off x="4587339" y="2212175"/>
                  <a:ext cx="234139" cy="1590"/>
                </a:xfrm>
                <a:prstGeom prst="line">
                  <a:avLst/>
                </a:prstGeom>
                <a:ln w="9525">
                  <a:solidFill>
                    <a:srgbClr val="05B1C3"/>
                  </a:solidFill>
                  <a:prstDash val="sysDash"/>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768147" y="2083146"/>
                  <a:ext cx="2079223" cy="276999"/>
                </a:xfrm>
                <a:prstGeom prst="rect">
                  <a:avLst/>
                </a:prstGeom>
                <a:noFill/>
              </p:spPr>
              <p:txBody>
                <a:bodyPr wrap="square" rtlCol="0">
                  <a:spAutoFit/>
                </a:bodyPr>
                <a:lstStyle/>
                <a:p>
                  <a:r>
                    <a:rPr lang="en-US" sz="1200" b="1" dirty="0">
                      <a:solidFill>
                        <a:srgbClr val="05B1C3"/>
                      </a:solidFill>
                    </a:rPr>
                    <a:t>Configuration &amp; Testing</a:t>
                  </a:r>
                </a:p>
              </p:txBody>
            </p:sp>
          </p:grpSp>
          <p:sp>
            <p:nvSpPr>
              <p:cNvPr id="104" name="TextBox 103"/>
              <p:cNvSpPr txBox="1"/>
              <p:nvPr/>
            </p:nvSpPr>
            <p:spPr>
              <a:xfrm>
                <a:off x="4290118" y="1892561"/>
                <a:ext cx="2497266" cy="276999"/>
              </a:xfrm>
              <a:prstGeom prst="rect">
                <a:avLst/>
              </a:prstGeom>
              <a:noFill/>
            </p:spPr>
            <p:txBody>
              <a:bodyPr wrap="square" rtlCol="0">
                <a:spAutoFit/>
              </a:bodyPr>
              <a:lstStyle/>
              <a:p>
                <a:r>
                  <a:rPr lang="en-US" sz="1200" b="1" dirty="0">
                    <a:solidFill>
                      <a:srgbClr val="05B1C3"/>
                    </a:solidFill>
                  </a:rPr>
                  <a:t>Vendor Demo CRPs &amp; Selection</a:t>
                </a:r>
              </a:p>
            </p:txBody>
          </p:sp>
          <p:sp>
            <p:nvSpPr>
              <p:cNvPr id="105" name="Rectangle 104"/>
              <p:cNvSpPr/>
              <p:nvPr/>
            </p:nvSpPr>
            <p:spPr>
              <a:xfrm>
                <a:off x="4304724" y="2095098"/>
                <a:ext cx="2525389" cy="769441"/>
              </a:xfrm>
              <a:prstGeom prst="rect">
                <a:avLst/>
              </a:prstGeom>
            </p:spPr>
            <p:txBody>
              <a:bodyPr wrap="square">
                <a:spAutoFit/>
              </a:bodyPr>
              <a:lstStyle/>
              <a:p>
                <a:pPr marL="171450" lvl="0" indent="-171450">
                  <a:buFont typeface="Arial" panose="020B0604020202020204" pitchFamily="34" charset="0"/>
                  <a:buChar char="•"/>
                  <a:defRPr/>
                </a:pPr>
                <a:r>
                  <a:rPr lang="en-US" sz="1100" kern="0" dirty="0">
                    <a:solidFill>
                      <a:srgbClr val="005374"/>
                    </a:solidFill>
                  </a:rPr>
                  <a:t>Conference Room Pilots (CRP) March to July 2018. 3 vendor demos of financial solutions, capabilities, and final assessments.</a:t>
                </a:r>
              </a:p>
            </p:txBody>
          </p:sp>
          <p:grpSp>
            <p:nvGrpSpPr>
              <p:cNvPr id="113" name="Group 112"/>
              <p:cNvGrpSpPr/>
              <p:nvPr/>
            </p:nvGrpSpPr>
            <p:grpSpPr>
              <a:xfrm>
                <a:off x="6885502" y="4475929"/>
                <a:ext cx="1790953" cy="276999"/>
                <a:chOff x="4587339" y="1647207"/>
                <a:chExt cx="1790953" cy="276999"/>
              </a:xfrm>
            </p:grpSpPr>
            <p:cxnSp>
              <p:nvCxnSpPr>
                <p:cNvPr id="114" name="Straight Connector 113"/>
                <p:cNvCxnSpPr/>
                <p:nvPr/>
              </p:nvCxnSpPr>
              <p:spPr>
                <a:xfrm>
                  <a:off x="4587339" y="1776236"/>
                  <a:ext cx="234139" cy="1590"/>
                </a:xfrm>
                <a:prstGeom prst="line">
                  <a:avLst/>
                </a:prstGeom>
                <a:ln w="9525">
                  <a:solidFill>
                    <a:srgbClr val="005374"/>
                  </a:solidFill>
                  <a:prstDash val="sysDash"/>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768148" y="1647207"/>
                  <a:ext cx="1610144" cy="276999"/>
                </a:xfrm>
                <a:prstGeom prst="rect">
                  <a:avLst/>
                </a:prstGeom>
                <a:noFill/>
              </p:spPr>
              <p:txBody>
                <a:bodyPr wrap="square" rtlCol="0">
                  <a:spAutoFit/>
                </a:bodyPr>
                <a:lstStyle/>
                <a:p>
                  <a:r>
                    <a:rPr lang="en-US" sz="1200" b="1" dirty="0">
                      <a:solidFill>
                        <a:srgbClr val="005374"/>
                      </a:solidFill>
                    </a:rPr>
                    <a:t>End User Training</a:t>
                  </a:r>
                </a:p>
              </p:txBody>
            </p:sp>
          </p:grpSp>
          <p:sp>
            <p:nvSpPr>
              <p:cNvPr id="2" name="Rectangle 1"/>
              <p:cNvSpPr/>
              <p:nvPr/>
            </p:nvSpPr>
            <p:spPr>
              <a:xfrm>
                <a:off x="4351942" y="4127209"/>
                <a:ext cx="2489779" cy="600164"/>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005374"/>
                    </a:solidFill>
                  </a:rPr>
                  <a:t>CFO approval September 2018. Business process implementation in ESR-FIS </a:t>
                </a:r>
              </a:p>
            </p:txBody>
          </p:sp>
          <p:grpSp>
            <p:nvGrpSpPr>
              <p:cNvPr id="65" name="Group 64"/>
              <p:cNvGrpSpPr/>
              <p:nvPr/>
            </p:nvGrpSpPr>
            <p:grpSpPr>
              <a:xfrm>
                <a:off x="4157079" y="3945681"/>
                <a:ext cx="2260031" cy="276999"/>
                <a:chOff x="4587339" y="2083146"/>
                <a:chExt cx="2260031" cy="276999"/>
              </a:xfrm>
            </p:grpSpPr>
            <p:cxnSp>
              <p:nvCxnSpPr>
                <p:cNvPr id="69" name="Straight Connector 68"/>
                <p:cNvCxnSpPr/>
                <p:nvPr/>
              </p:nvCxnSpPr>
              <p:spPr>
                <a:xfrm>
                  <a:off x="4587339" y="2212175"/>
                  <a:ext cx="234139" cy="1590"/>
                </a:xfrm>
                <a:prstGeom prst="line">
                  <a:avLst/>
                </a:prstGeom>
                <a:ln w="9525">
                  <a:solidFill>
                    <a:srgbClr val="05B1C3"/>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768147" y="2083146"/>
                  <a:ext cx="2079223" cy="276999"/>
                </a:xfrm>
                <a:prstGeom prst="rect">
                  <a:avLst/>
                </a:prstGeom>
                <a:noFill/>
              </p:spPr>
              <p:txBody>
                <a:bodyPr wrap="square" rtlCol="0">
                  <a:spAutoFit/>
                </a:bodyPr>
                <a:lstStyle/>
                <a:p>
                  <a:r>
                    <a:rPr lang="en-US" sz="1200" b="1" dirty="0">
                      <a:solidFill>
                        <a:srgbClr val="05B1C3"/>
                      </a:solidFill>
                    </a:rPr>
                    <a:t>CCoA Approval</a:t>
                  </a:r>
                </a:p>
              </p:txBody>
            </p:sp>
          </p:grpSp>
          <p:sp>
            <p:nvSpPr>
              <p:cNvPr id="73" name="TextBox 72"/>
              <p:cNvSpPr txBox="1"/>
              <p:nvPr/>
            </p:nvSpPr>
            <p:spPr>
              <a:xfrm>
                <a:off x="7000307" y="2667938"/>
                <a:ext cx="2343859" cy="2123658"/>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0" dirty="0">
                  <a:solidFill>
                    <a:srgbClr val="005374"/>
                  </a:solidFill>
                </a:endParaRPr>
              </a:p>
              <a:p>
                <a:pPr marL="171450" indent="-171450">
                  <a:buFont typeface="Arial" panose="020B0604020202020204" pitchFamily="34" charset="0"/>
                  <a:buChar char="•"/>
                  <a:defRPr/>
                </a:pPr>
                <a:r>
                  <a:rPr lang="en-US" sz="1100" kern="0" dirty="0">
                    <a:solidFill>
                      <a:srgbClr val="005374"/>
                    </a:solidFill>
                  </a:rPr>
                  <a:t>End-User Testing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005374"/>
                    </a:solidFill>
                  </a:rPr>
                  <a:t>Data Migration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0" cap="none" spc="0" normalizeH="0" baseline="0" dirty="0">
                    <a:ln>
                      <a:noFill/>
                    </a:ln>
                    <a:solidFill>
                      <a:srgbClr val="005374"/>
                    </a:solidFill>
                    <a:effectLst/>
                    <a:uLnTx/>
                    <a:uFillTx/>
                  </a:rPr>
                  <a:t>Implement</a:t>
                </a:r>
                <a:r>
                  <a:rPr kumimoji="0" lang="en-US" sz="1100" i="0" u="none" strike="noStrike" kern="0" cap="none" spc="0" normalizeH="0" dirty="0">
                    <a:ln>
                      <a:noFill/>
                    </a:ln>
                    <a:solidFill>
                      <a:srgbClr val="005374"/>
                    </a:solidFill>
                    <a:effectLst/>
                    <a:uLnTx/>
                    <a:uFillTx/>
                  </a:rPr>
                  <a:t> a controlled change process; set up a change control process to approve/reject change requests and customizations.</a:t>
                </a:r>
              </a:p>
              <a:p>
                <a:pPr marL="171450" indent="-171450">
                  <a:buFont typeface="Arial" panose="020B0604020202020204" pitchFamily="34" charset="0"/>
                  <a:buChar char="•"/>
                  <a:defRPr/>
                </a:pPr>
                <a:r>
                  <a:rPr lang="en-US" sz="1100" kern="0" dirty="0">
                    <a:solidFill>
                      <a:srgbClr val="005374"/>
                    </a:solidFill>
                  </a:rPr>
                  <a:t>Customize FIS configuration options that affect functionality and look-and-feel.</a:t>
                </a:r>
                <a:endParaRPr kumimoji="0" lang="en-US" sz="1100" i="0" u="none" strike="noStrike" kern="0" cap="none" spc="0" normalizeH="0" dirty="0">
                  <a:ln>
                    <a:noFill/>
                  </a:ln>
                  <a:solidFill>
                    <a:srgbClr val="005374"/>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i="0" u="none" strike="noStrike" kern="0" cap="none" spc="0" normalizeH="0" dirty="0">
                  <a:ln>
                    <a:noFill/>
                  </a:ln>
                  <a:solidFill>
                    <a:srgbClr val="005374"/>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US" sz="1100" i="0" u="none" strike="noStrike" kern="0" cap="none" spc="0" normalizeH="0" baseline="0" noProof="0" dirty="0">
                  <a:ln>
                    <a:noFill/>
                  </a:ln>
                  <a:solidFill>
                    <a:srgbClr val="005374"/>
                  </a:solidFill>
                  <a:effectLst/>
                  <a:uLnTx/>
                  <a:uFillTx/>
                </a:endParaRPr>
              </a:p>
            </p:txBody>
          </p:sp>
          <p:sp>
            <p:nvSpPr>
              <p:cNvPr id="3" name="Rectangle 2"/>
              <p:cNvSpPr/>
              <p:nvPr/>
            </p:nvSpPr>
            <p:spPr>
              <a:xfrm>
                <a:off x="4361594" y="4862215"/>
                <a:ext cx="2491954" cy="430887"/>
              </a:xfrm>
              <a:prstGeom prst="rect">
                <a:avLst/>
              </a:prstGeom>
            </p:spPr>
            <p:txBody>
              <a:bodyPr wrap="square">
                <a:spAutoFit/>
              </a:bodyPr>
              <a:lstStyle/>
              <a:p>
                <a:pPr marL="171450" lvl="0" indent="-171450">
                  <a:buFont typeface="Arial" panose="020B0604020202020204" pitchFamily="34" charset="0"/>
                  <a:buChar char="•"/>
                  <a:defRPr/>
                </a:pPr>
                <a:r>
                  <a:rPr lang="en-US" sz="1100" kern="0" dirty="0">
                    <a:solidFill>
                      <a:srgbClr val="005374"/>
                    </a:solidFill>
                  </a:rPr>
                  <a:t>Perform configuration, configuration items, and baselines.</a:t>
                </a:r>
              </a:p>
            </p:txBody>
          </p:sp>
          <p:sp>
            <p:nvSpPr>
              <p:cNvPr id="76" name="Rectangle 75"/>
              <p:cNvSpPr/>
              <p:nvPr/>
            </p:nvSpPr>
            <p:spPr>
              <a:xfrm>
                <a:off x="7056365" y="4696999"/>
                <a:ext cx="1954114" cy="600164"/>
              </a:xfrm>
              <a:prstGeom prst="rect">
                <a:avLst/>
              </a:prstGeom>
            </p:spPr>
            <p:txBody>
              <a:bodyPr wrap="square">
                <a:spAutoFit/>
              </a:bodyPr>
              <a:lstStyle/>
              <a:p>
                <a:pPr marL="171450" lvl="0" indent="-171450">
                  <a:buFont typeface="Arial" panose="020B0604020202020204" pitchFamily="34" charset="0"/>
                  <a:buChar char="•"/>
                  <a:defRPr/>
                </a:pPr>
                <a:r>
                  <a:rPr lang="en-US" sz="1100" kern="0" dirty="0">
                    <a:solidFill>
                      <a:srgbClr val="005374"/>
                    </a:solidFill>
                  </a:rPr>
                  <a:t>Roll-out comprehensive end-user training and resistance plans</a:t>
                </a:r>
              </a:p>
            </p:txBody>
          </p:sp>
          <p:grpSp>
            <p:nvGrpSpPr>
              <p:cNvPr id="78" name="Group 77"/>
              <p:cNvGrpSpPr/>
              <p:nvPr/>
            </p:nvGrpSpPr>
            <p:grpSpPr>
              <a:xfrm>
                <a:off x="6905726" y="2622520"/>
                <a:ext cx="2335042" cy="276999"/>
                <a:chOff x="4592431" y="1674222"/>
                <a:chExt cx="1679685" cy="250901"/>
              </a:xfrm>
            </p:grpSpPr>
            <p:cxnSp>
              <p:nvCxnSpPr>
                <p:cNvPr id="80" name="Straight Connector 79"/>
                <p:cNvCxnSpPr/>
                <p:nvPr/>
              </p:nvCxnSpPr>
              <p:spPr>
                <a:xfrm>
                  <a:off x="4592431" y="1795498"/>
                  <a:ext cx="132165" cy="1590"/>
                </a:xfrm>
                <a:prstGeom prst="line">
                  <a:avLst/>
                </a:prstGeom>
                <a:ln w="9525">
                  <a:solidFill>
                    <a:srgbClr val="00537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661972" y="1674222"/>
                  <a:ext cx="1610144" cy="250901"/>
                </a:xfrm>
                <a:prstGeom prst="rect">
                  <a:avLst/>
                </a:prstGeom>
                <a:noFill/>
              </p:spPr>
              <p:txBody>
                <a:bodyPr wrap="square" rtlCol="0">
                  <a:spAutoFit/>
                </a:bodyPr>
                <a:lstStyle/>
                <a:p>
                  <a:r>
                    <a:rPr lang="en-US" sz="1200" b="1" dirty="0">
                      <a:solidFill>
                        <a:srgbClr val="005374"/>
                      </a:solidFill>
                    </a:rPr>
                    <a:t> Configuration &amp; Testing </a:t>
                  </a:r>
                  <a:r>
                    <a:rPr lang="en-US" sz="1000" dirty="0">
                      <a:solidFill>
                        <a:srgbClr val="005374"/>
                      </a:solidFill>
                    </a:rPr>
                    <a:t>(Cont.)</a:t>
                  </a:r>
                </a:p>
              </p:txBody>
            </p:sp>
          </p:grpSp>
        </p:grpSp>
      </p:grpSp>
    </p:spTree>
    <p:extLst>
      <p:ext uri="{BB962C8B-B14F-4D97-AF65-F5344CB8AC3E}">
        <p14:creationId xmlns:p14="http://schemas.microsoft.com/office/powerpoint/2010/main" val="20476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62AE6C6B-CAE8-7340-A8D5-A932F5070A3E}" vid="{5FD217AE-CA14-4E40-9B77-646C481CCA5E}"/>
    </a:ext>
  </a:extLst>
</a:theme>
</file>

<file path=ppt/theme/theme2.xml><?xml version="1.0" encoding="utf-8"?>
<a:theme xmlns:a="http://schemas.openxmlformats.org/drawingml/2006/main" name="1_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62AE6C6B-CAE8-7340-A8D5-A932F5070A3E}" vid="{5FD217AE-CA14-4E40-9B77-646C481CCA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ESR Theme</Template>
  <TotalTime>19997</TotalTime>
  <Words>2938</Words>
  <Application>Microsoft Macintosh PowerPoint</Application>
  <PresentationFormat>Widescreen</PresentationFormat>
  <Paragraphs>549</Paragraphs>
  <Slides>27</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Franklin Gothic Book</vt:lpstr>
      <vt:lpstr>Times New Roman</vt:lpstr>
      <vt:lpstr>Wingdings</vt:lpstr>
      <vt:lpstr>ESR Theme</vt:lpstr>
      <vt:lpstr>1_ESR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Business &amp; Financial Services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Arlynn Renslow</dc:creator>
  <cp:lastModifiedBy>Elaine Fleming</cp:lastModifiedBy>
  <cp:revision>516</cp:revision>
  <cp:lastPrinted>2018-03-01T00:47:26Z</cp:lastPrinted>
  <dcterms:created xsi:type="dcterms:W3CDTF">2018-02-26T23:24:26Z</dcterms:created>
  <dcterms:modified xsi:type="dcterms:W3CDTF">2018-06-29T23:17:01Z</dcterms:modified>
</cp:coreProperties>
</file>