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7" r:id="rId2"/>
  </p:sldMasterIdLst>
  <p:notesMasterIdLst>
    <p:notesMasterId r:id="rId10"/>
  </p:notesMasterIdLst>
  <p:handoutMasterIdLst>
    <p:handoutMasterId r:id="rId11"/>
  </p:handoutMasterIdLst>
  <p:sldIdLst>
    <p:sldId id="421" r:id="rId3"/>
    <p:sldId id="407" r:id="rId4"/>
    <p:sldId id="408" r:id="rId5"/>
    <p:sldId id="419" r:id="rId6"/>
    <p:sldId id="410" r:id="rId7"/>
    <p:sldId id="411" r:id="rId8"/>
    <p:sldId id="333"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nkenship, Laura" initials="BL" lastIdx="17" clrIdx="0">
    <p:extLst>
      <p:ext uri="{19B8F6BF-5375-455C-9EA6-DF929625EA0E}">
        <p15:presenceInfo xmlns:p15="http://schemas.microsoft.com/office/powerpoint/2012/main" userId="S-1-5-21-503695880-695175589-3595387526-502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A09"/>
    <a:srgbClr val="FC8900"/>
    <a:srgbClr val="006390"/>
    <a:srgbClr val="005374"/>
    <a:srgbClr val="A3A3A3"/>
    <a:srgbClr val="5FBDC7"/>
    <a:srgbClr val="BFBFBF"/>
    <a:srgbClr val="51C6D0"/>
    <a:srgbClr val="E6E6E6"/>
    <a:srgbClr val="038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81409" autoAdjust="0"/>
  </p:normalViewPr>
  <p:slideViewPr>
    <p:cSldViewPr snapToGrid="0">
      <p:cViewPr varScale="1">
        <p:scale>
          <a:sx n="112" d="100"/>
          <a:sy n="112" d="100"/>
        </p:scale>
        <p:origin x="520"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7" d="100"/>
          <a:sy n="97" d="100"/>
        </p:scale>
        <p:origin x="26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Fleming" userId="9a251c9f-3bcf-4344-835a-1f65cb7a0495" providerId="ADAL" clId="{D1F367A2-9084-D943-BDD1-8220EDC83CFF}"/>
    <pc:docChg chg="undo modSld">
      <pc:chgData name="Elaine Fleming" userId="9a251c9f-3bcf-4344-835a-1f65cb7a0495" providerId="ADAL" clId="{D1F367A2-9084-D943-BDD1-8220EDC83CFF}" dt="2018-06-28T22:45:33.322" v="109" actId="554"/>
      <pc:docMkLst>
        <pc:docMk/>
      </pc:docMkLst>
      <pc:sldChg chg="modSp">
        <pc:chgData name="Elaine Fleming" userId="9a251c9f-3bcf-4344-835a-1f65cb7a0495" providerId="ADAL" clId="{D1F367A2-9084-D943-BDD1-8220EDC83CFF}" dt="2018-06-28T22:44:55.206" v="84" actId="20577"/>
        <pc:sldMkLst>
          <pc:docMk/>
          <pc:sldMk cId="1266473246" sldId="407"/>
        </pc:sldMkLst>
        <pc:spChg chg="mod">
          <ac:chgData name="Elaine Fleming" userId="9a251c9f-3bcf-4344-835a-1f65cb7a0495" providerId="ADAL" clId="{D1F367A2-9084-D943-BDD1-8220EDC83CFF}" dt="2018-06-28T22:44:55.206" v="84" actId="20577"/>
          <ac:spMkLst>
            <pc:docMk/>
            <pc:sldMk cId="1266473246" sldId="407"/>
            <ac:spMk id="2" creationId="{00000000-0000-0000-0000-000000000000}"/>
          </ac:spMkLst>
        </pc:spChg>
        <pc:grpChg chg="mod">
          <ac:chgData name="Elaine Fleming" userId="9a251c9f-3bcf-4344-835a-1f65cb7a0495" providerId="ADAL" clId="{D1F367A2-9084-D943-BDD1-8220EDC83CFF}" dt="2018-06-28T22:44:47.690" v="70"/>
          <ac:grpSpMkLst>
            <pc:docMk/>
            <pc:sldMk cId="1266473246" sldId="407"/>
            <ac:grpSpMk id="5" creationId="{00000000-0000-0000-0000-000000000000}"/>
          </ac:grpSpMkLst>
        </pc:grpChg>
      </pc:sldChg>
      <pc:sldChg chg="modSp">
        <pc:chgData name="Elaine Fleming" userId="9a251c9f-3bcf-4344-835a-1f65cb7a0495" providerId="ADAL" clId="{D1F367A2-9084-D943-BDD1-8220EDC83CFF}" dt="2018-06-28T22:45:33.322" v="109" actId="554"/>
        <pc:sldMkLst>
          <pc:docMk/>
          <pc:sldMk cId="3996465704" sldId="411"/>
        </pc:sldMkLst>
        <pc:spChg chg="mod">
          <ac:chgData name="Elaine Fleming" userId="9a251c9f-3bcf-4344-835a-1f65cb7a0495" providerId="ADAL" clId="{D1F367A2-9084-D943-BDD1-8220EDC83CFF}" dt="2018-06-28T22:45:33.322" v="109" actId="554"/>
          <ac:spMkLst>
            <pc:docMk/>
            <pc:sldMk cId="3996465704" sldId="411"/>
            <ac:spMk id="18" creationId="{00000000-0000-0000-0000-000000000000}"/>
          </ac:spMkLst>
        </pc:spChg>
        <pc:spChg chg="mod">
          <ac:chgData name="Elaine Fleming" userId="9a251c9f-3bcf-4344-835a-1f65cb7a0495" providerId="ADAL" clId="{D1F367A2-9084-D943-BDD1-8220EDC83CFF}" dt="2018-06-28T22:45:33.322" v="109" actId="554"/>
          <ac:spMkLst>
            <pc:docMk/>
            <pc:sldMk cId="3996465704" sldId="411"/>
            <ac:spMk id="19" creationId="{00000000-0000-0000-0000-000000000000}"/>
          </ac:spMkLst>
        </pc:spChg>
        <pc:spChg chg="mod">
          <ac:chgData name="Elaine Fleming" userId="9a251c9f-3bcf-4344-835a-1f65cb7a0495" providerId="ADAL" clId="{D1F367A2-9084-D943-BDD1-8220EDC83CFF}" dt="2018-06-28T22:45:33.322" v="109" actId="554"/>
          <ac:spMkLst>
            <pc:docMk/>
            <pc:sldMk cId="3996465704" sldId="411"/>
            <ac:spMk id="20" creationId="{00000000-0000-0000-0000-000000000000}"/>
          </ac:spMkLst>
        </pc:spChg>
        <pc:spChg chg="mod">
          <ac:chgData name="Elaine Fleming" userId="9a251c9f-3bcf-4344-835a-1f65cb7a0495" providerId="ADAL" clId="{D1F367A2-9084-D943-BDD1-8220EDC83CFF}" dt="2018-06-28T22:45:08.332" v="106" actId="20577"/>
          <ac:spMkLst>
            <pc:docMk/>
            <pc:sldMk cId="3996465704" sldId="411"/>
            <ac:spMk id="30" creationId="{00000000-0000-0000-0000-000000000000}"/>
          </ac:spMkLst>
        </pc:spChg>
      </pc:sldChg>
      <pc:sldChg chg="modSp">
        <pc:chgData name="Elaine Fleming" userId="9a251c9f-3bcf-4344-835a-1f65cb7a0495" providerId="ADAL" clId="{D1F367A2-9084-D943-BDD1-8220EDC83CFF}" dt="2018-06-28T22:42:16.726" v="2" actId="20577"/>
        <pc:sldMkLst>
          <pc:docMk/>
          <pc:sldMk cId="3032532205" sldId="421"/>
        </pc:sldMkLst>
        <pc:spChg chg="mod">
          <ac:chgData name="Elaine Fleming" userId="9a251c9f-3bcf-4344-835a-1f65cb7a0495" providerId="ADAL" clId="{D1F367A2-9084-D943-BDD1-8220EDC83CFF}" dt="2018-06-28T22:42:16.726" v="2" actId="20577"/>
          <ac:spMkLst>
            <pc:docMk/>
            <pc:sldMk cId="3032532205" sldId="421"/>
            <ac:spMk id="1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1D245-09F7-4470-8AF0-75707A560D2D}" type="doc">
      <dgm:prSet loTypeId="urn:microsoft.com/office/officeart/2011/layout/CircleProcess" loCatId="process" qsTypeId="urn:microsoft.com/office/officeart/2005/8/quickstyle/simple2" qsCatId="simple" csTypeId="urn:microsoft.com/office/officeart/2005/8/colors/accent0_1" csCatId="mainScheme" phldr="1"/>
      <dgm:spPr/>
      <dgm:t>
        <a:bodyPr/>
        <a:lstStyle/>
        <a:p>
          <a:endParaRPr lang="en-US"/>
        </a:p>
      </dgm:t>
    </dgm:pt>
    <dgm:pt modelId="{31B88161-1814-40A9-819C-C82ACB8D7BB6}">
      <dgm:prSet phldrT="[Text]"/>
      <dgm:spPr>
        <a:solidFill>
          <a:srgbClr val="F7F7F7"/>
        </a:solidFill>
        <a:ln>
          <a:noFill/>
        </a:ln>
      </dgm:spPr>
      <dgm:t>
        <a:bodyPr/>
        <a:lstStyle/>
        <a:p>
          <a:r>
            <a:rPr lang="en-US" dirty="0">
              <a:solidFill>
                <a:srgbClr val="585958"/>
              </a:solidFill>
            </a:rPr>
            <a:t>Request for Proposal and Selection</a:t>
          </a:r>
        </a:p>
      </dgm:t>
    </dgm:pt>
    <dgm:pt modelId="{CD93DEF4-7E16-4BD3-BD4E-BB27D55BFA56}" type="parTrans" cxnId="{2E922401-833B-451E-BAC7-D135D24968AD}">
      <dgm:prSet/>
      <dgm:spPr/>
      <dgm:t>
        <a:bodyPr/>
        <a:lstStyle/>
        <a:p>
          <a:endParaRPr lang="en-US"/>
        </a:p>
      </dgm:t>
    </dgm:pt>
    <dgm:pt modelId="{F3AC922B-A99C-40E8-B75D-91D422D73A8D}" type="sibTrans" cxnId="{2E922401-833B-451E-BAC7-D135D24968AD}">
      <dgm:prSet/>
      <dgm:spPr/>
      <dgm:t>
        <a:bodyPr/>
        <a:lstStyle/>
        <a:p>
          <a:endParaRPr lang="en-US"/>
        </a:p>
      </dgm:t>
    </dgm:pt>
    <dgm:pt modelId="{4DB60F33-3FD1-4937-A8F8-483E6196E796}">
      <dgm:prSet phldrT="[Text]"/>
      <dgm:spPr>
        <a:solidFill>
          <a:srgbClr val="F8F8F8"/>
        </a:solidFill>
        <a:ln>
          <a:noFill/>
        </a:ln>
      </dgm:spPr>
      <dgm:t>
        <a:bodyPr/>
        <a:lstStyle/>
        <a:p>
          <a:r>
            <a:rPr lang="en-US" dirty="0">
              <a:solidFill>
                <a:srgbClr val="585958"/>
              </a:solidFill>
            </a:rPr>
            <a:t>Implement Business Processes</a:t>
          </a:r>
        </a:p>
      </dgm:t>
    </dgm:pt>
    <dgm:pt modelId="{7E06152C-0BF4-48B9-9C1E-BFE9573E01A6}" type="parTrans" cxnId="{09525DED-4152-46FC-A296-FB7AE16EB5CB}">
      <dgm:prSet/>
      <dgm:spPr/>
      <dgm:t>
        <a:bodyPr/>
        <a:lstStyle/>
        <a:p>
          <a:endParaRPr lang="en-US"/>
        </a:p>
      </dgm:t>
    </dgm:pt>
    <dgm:pt modelId="{C6BBD601-599C-47EF-AA13-97BD4C3E3D44}" type="sibTrans" cxnId="{09525DED-4152-46FC-A296-FB7AE16EB5CB}">
      <dgm:prSet/>
      <dgm:spPr/>
      <dgm:t>
        <a:bodyPr/>
        <a:lstStyle/>
        <a:p>
          <a:endParaRPr lang="en-US"/>
        </a:p>
      </dgm:t>
    </dgm:pt>
    <dgm:pt modelId="{3C6C3B26-9D19-4849-9271-BF54178DADDB}">
      <dgm:prSet phldrT="[Text]"/>
      <dgm:spPr>
        <a:solidFill>
          <a:srgbClr val="F8F8F8"/>
        </a:solidFill>
        <a:ln>
          <a:noFill/>
        </a:ln>
      </dgm:spPr>
      <dgm:t>
        <a:bodyPr/>
        <a:lstStyle/>
        <a:p>
          <a:r>
            <a:rPr lang="en-US" dirty="0">
              <a:solidFill>
                <a:srgbClr val="585958"/>
              </a:solidFill>
            </a:rPr>
            <a:t>Financial System Launch</a:t>
          </a:r>
        </a:p>
      </dgm:t>
    </dgm:pt>
    <dgm:pt modelId="{9EE13A17-9F98-43CA-B23E-D207C2E67160}" type="parTrans" cxnId="{795B7245-5202-4E5B-9B61-5B0B6EC5D76D}">
      <dgm:prSet/>
      <dgm:spPr/>
      <dgm:t>
        <a:bodyPr/>
        <a:lstStyle/>
        <a:p>
          <a:endParaRPr lang="en-US"/>
        </a:p>
      </dgm:t>
    </dgm:pt>
    <dgm:pt modelId="{A5F61EAD-1DCF-4EB6-BA26-0FC43217B450}" type="sibTrans" cxnId="{795B7245-5202-4E5B-9B61-5B0B6EC5D76D}">
      <dgm:prSet/>
      <dgm:spPr/>
      <dgm:t>
        <a:bodyPr/>
        <a:lstStyle/>
        <a:p>
          <a:endParaRPr lang="en-US"/>
        </a:p>
      </dgm:t>
    </dgm:pt>
    <dgm:pt modelId="{D2D600A7-704D-4F19-A111-831E7DBEDC5B}">
      <dgm:prSet/>
      <dgm:spPr>
        <a:solidFill>
          <a:srgbClr val="F8F8F8"/>
        </a:solidFill>
        <a:ln>
          <a:noFill/>
        </a:ln>
      </dgm:spPr>
      <dgm:t>
        <a:bodyPr/>
        <a:lstStyle/>
        <a:p>
          <a:r>
            <a:rPr lang="en-US" dirty="0">
              <a:solidFill>
                <a:srgbClr val="585958"/>
              </a:solidFill>
            </a:rPr>
            <a:t>Configure the Software</a:t>
          </a:r>
        </a:p>
      </dgm:t>
    </dgm:pt>
    <dgm:pt modelId="{4AABF670-863D-4877-800A-2837C4857C5A}" type="parTrans" cxnId="{A6B7860D-C139-4255-9CBE-EF4C983519A9}">
      <dgm:prSet/>
      <dgm:spPr/>
      <dgm:t>
        <a:bodyPr/>
        <a:lstStyle/>
        <a:p>
          <a:endParaRPr lang="en-US"/>
        </a:p>
      </dgm:t>
    </dgm:pt>
    <dgm:pt modelId="{D130C4FE-6317-48CB-AD69-B7E956AF147A}" type="sibTrans" cxnId="{A6B7860D-C139-4255-9CBE-EF4C983519A9}">
      <dgm:prSet/>
      <dgm:spPr/>
      <dgm:t>
        <a:bodyPr/>
        <a:lstStyle/>
        <a:p>
          <a:endParaRPr lang="en-US"/>
        </a:p>
      </dgm:t>
    </dgm:pt>
    <dgm:pt modelId="{CD9E1980-5A9D-4024-BF17-EE28AEAB3990}" type="pres">
      <dgm:prSet presAssocID="{D611D245-09F7-4470-8AF0-75707A560D2D}" presName="Name0" presStyleCnt="0">
        <dgm:presLayoutVars>
          <dgm:chMax val="11"/>
          <dgm:chPref val="11"/>
          <dgm:dir/>
          <dgm:resizeHandles/>
        </dgm:presLayoutVars>
      </dgm:prSet>
      <dgm:spPr/>
    </dgm:pt>
    <dgm:pt modelId="{CD66B3B6-428F-48E0-ACF4-2E661BDB9728}" type="pres">
      <dgm:prSet presAssocID="{3C6C3B26-9D19-4849-9271-BF54178DADDB}" presName="Accent4" presStyleCnt="0"/>
      <dgm:spPr/>
    </dgm:pt>
    <dgm:pt modelId="{B2F51CAB-7467-4DBB-BC72-9327E513E3DA}" type="pres">
      <dgm:prSet presAssocID="{3C6C3B26-9D19-4849-9271-BF54178DADDB}" presName="Accent" presStyleLbl="node1" presStyleIdx="0" presStyleCnt="4"/>
      <dgm:spPr>
        <a:solidFill>
          <a:srgbClr val="2A7F00"/>
        </a:solidFill>
        <a:ln>
          <a:noFill/>
        </a:ln>
      </dgm:spPr>
    </dgm:pt>
    <dgm:pt modelId="{FA5C7A5F-5894-4C8A-9689-2A956F45CB35}" type="pres">
      <dgm:prSet presAssocID="{3C6C3B26-9D19-4849-9271-BF54178DADDB}" presName="ParentBackground4" presStyleCnt="0"/>
      <dgm:spPr/>
    </dgm:pt>
    <dgm:pt modelId="{5FE9A3EA-0208-49D5-9F95-3B4217CEAEE1}" type="pres">
      <dgm:prSet presAssocID="{3C6C3B26-9D19-4849-9271-BF54178DADDB}" presName="ParentBackground" presStyleLbl="fgAcc1" presStyleIdx="0" presStyleCnt="4"/>
      <dgm:spPr/>
    </dgm:pt>
    <dgm:pt modelId="{57C2EAB4-4F68-4D6D-B6E6-03AD614BC13D}" type="pres">
      <dgm:prSet presAssocID="{3C6C3B26-9D19-4849-9271-BF54178DADDB}" presName="Parent4" presStyleLbl="revTx" presStyleIdx="0" presStyleCnt="0">
        <dgm:presLayoutVars>
          <dgm:chMax val="1"/>
          <dgm:chPref val="1"/>
          <dgm:bulletEnabled val="1"/>
        </dgm:presLayoutVars>
      </dgm:prSet>
      <dgm:spPr/>
    </dgm:pt>
    <dgm:pt modelId="{04FA0E58-C1C8-4E66-B0FE-7B052AD6332B}" type="pres">
      <dgm:prSet presAssocID="{4DB60F33-3FD1-4937-A8F8-483E6196E796}" presName="Accent3" presStyleCnt="0"/>
      <dgm:spPr/>
    </dgm:pt>
    <dgm:pt modelId="{FE7168BD-A22F-48A6-B6E0-322CFAC4BEB9}" type="pres">
      <dgm:prSet presAssocID="{4DB60F33-3FD1-4937-A8F8-483E6196E796}" presName="Accent" presStyleLbl="node1" presStyleIdx="1" presStyleCnt="4"/>
      <dgm:spPr>
        <a:solidFill>
          <a:srgbClr val="005374"/>
        </a:solidFill>
        <a:ln>
          <a:noFill/>
        </a:ln>
      </dgm:spPr>
    </dgm:pt>
    <dgm:pt modelId="{D8619981-8B7F-467B-922E-401FE7DD9327}" type="pres">
      <dgm:prSet presAssocID="{4DB60F33-3FD1-4937-A8F8-483E6196E796}" presName="ParentBackground3" presStyleCnt="0"/>
      <dgm:spPr/>
    </dgm:pt>
    <dgm:pt modelId="{0518B173-7FBB-417D-A837-859431824A43}" type="pres">
      <dgm:prSet presAssocID="{4DB60F33-3FD1-4937-A8F8-483E6196E796}" presName="ParentBackground" presStyleLbl="fgAcc1" presStyleIdx="1" presStyleCnt="4"/>
      <dgm:spPr/>
    </dgm:pt>
    <dgm:pt modelId="{265C3DF2-3FC9-4E31-AB71-9ADB1FCEE540}" type="pres">
      <dgm:prSet presAssocID="{4DB60F33-3FD1-4937-A8F8-483E6196E796}" presName="Parent3" presStyleLbl="revTx" presStyleIdx="0" presStyleCnt="0">
        <dgm:presLayoutVars>
          <dgm:chMax val="1"/>
          <dgm:chPref val="1"/>
          <dgm:bulletEnabled val="1"/>
        </dgm:presLayoutVars>
      </dgm:prSet>
      <dgm:spPr/>
    </dgm:pt>
    <dgm:pt modelId="{DD7093A8-A333-49E6-BD4D-657227238AC0}" type="pres">
      <dgm:prSet presAssocID="{D2D600A7-704D-4F19-A111-831E7DBEDC5B}" presName="Accent2" presStyleCnt="0"/>
      <dgm:spPr/>
    </dgm:pt>
    <dgm:pt modelId="{BCCC3BD3-482F-4386-8BE6-07EC64C138A0}" type="pres">
      <dgm:prSet presAssocID="{D2D600A7-704D-4F19-A111-831E7DBEDC5B}" presName="Accent" presStyleLbl="node1" presStyleIdx="2" presStyleCnt="4"/>
      <dgm:spPr>
        <a:solidFill>
          <a:srgbClr val="05B1C3"/>
        </a:solidFill>
        <a:ln>
          <a:noFill/>
        </a:ln>
      </dgm:spPr>
    </dgm:pt>
    <dgm:pt modelId="{34B76832-46F3-4FF2-A2E3-ED1B944DD1D0}" type="pres">
      <dgm:prSet presAssocID="{D2D600A7-704D-4F19-A111-831E7DBEDC5B}" presName="ParentBackground2" presStyleCnt="0"/>
      <dgm:spPr/>
    </dgm:pt>
    <dgm:pt modelId="{78CB5862-A814-4706-87E4-A8082ACB760A}" type="pres">
      <dgm:prSet presAssocID="{D2D600A7-704D-4F19-A111-831E7DBEDC5B}" presName="ParentBackground" presStyleLbl="fgAcc1" presStyleIdx="2" presStyleCnt="4"/>
      <dgm:spPr/>
    </dgm:pt>
    <dgm:pt modelId="{361422C7-24CC-41F5-BACA-90D97C704974}" type="pres">
      <dgm:prSet presAssocID="{D2D600A7-704D-4F19-A111-831E7DBEDC5B}" presName="Parent2" presStyleLbl="revTx" presStyleIdx="0" presStyleCnt="0">
        <dgm:presLayoutVars>
          <dgm:chMax val="1"/>
          <dgm:chPref val="1"/>
          <dgm:bulletEnabled val="1"/>
        </dgm:presLayoutVars>
      </dgm:prSet>
      <dgm:spPr/>
    </dgm:pt>
    <dgm:pt modelId="{9E287CAF-3784-4749-B1B3-E44B4252250E}" type="pres">
      <dgm:prSet presAssocID="{31B88161-1814-40A9-819C-C82ACB8D7BB6}" presName="Accent1" presStyleCnt="0"/>
      <dgm:spPr/>
    </dgm:pt>
    <dgm:pt modelId="{DD2BAC39-20F7-4B57-96AE-0254F7B33DE7}" type="pres">
      <dgm:prSet presAssocID="{31B88161-1814-40A9-819C-C82ACB8D7BB6}" presName="Accent" presStyleLbl="node1" presStyleIdx="3" presStyleCnt="4"/>
      <dgm:spPr>
        <a:solidFill>
          <a:srgbClr val="E17A09"/>
        </a:solidFill>
        <a:ln>
          <a:noFill/>
        </a:ln>
      </dgm:spPr>
    </dgm:pt>
    <dgm:pt modelId="{5BD58CE4-C277-4536-81A2-C0A79A466165}" type="pres">
      <dgm:prSet presAssocID="{31B88161-1814-40A9-819C-C82ACB8D7BB6}" presName="ParentBackground1" presStyleCnt="0"/>
      <dgm:spPr/>
    </dgm:pt>
    <dgm:pt modelId="{B5593573-44FE-43F8-8265-27057E407163}" type="pres">
      <dgm:prSet presAssocID="{31B88161-1814-40A9-819C-C82ACB8D7BB6}" presName="ParentBackground" presStyleLbl="fgAcc1" presStyleIdx="3" presStyleCnt="4"/>
      <dgm:spPr/>
    </dgm:pt>
    <dgm:pt modelId="{0614F588-A1D2-4775-B5B1-A552EEC86260}" type="pres">
      <dgm:prSet presAssocID="{31B88161-1814-40A9-819C-C82ACB8D7BB6}" presName="Parent1" presStyleLbl="revTx" presStyleIdx="0" presStyleCnt="0">
        <dgm:presLayoutVars>
          <dgm:chMax val="1"/>
          <dgm:chPref val="1"/>
          <dgm:bulletEnabled val="1"/>
        </dgm:presLayoutVars>
      </dgm:prSet>
      <dgm:spPr/>
    </dgm:pt>
  </dgm:ptLst>
  <dgm:cxnLst>
    <dgm:cxn modelId="{2E922401-833B-451E-BAC7-D135D24968AD}" srcId="{D611D245-09F7-4470-8AF0-75707A560D2D}" destId="{31B88161-1814-40A9-819C-C82ACB8D7BB6}" srcOrd="0" destOrd="0" parTransId="{CD93DEF4-7E16-4BD3-BD4E-BB27D55BFA56}" sibTransId="{F3AC922B-A99C-40E8-B75D-91D422D73A8D}"/>
    <dgm:cxn modelId="{A6B7860D-C139-4255-9CBE-EF4C983519A9}" srcId="{D611D245-09F7-4470-8AF0-75707A560D2D}" destId="{D2D600A7-704D-4F19-A111-831E7DBEDC5B}" srcOrd="1" destOrd="0" parTransId="{4AABF670-863D-4877-800A-2837C4857C5A}" sibTransId="{D130C4FE-6317-48CB-AD69-B7E956AF147A}"/>
    <dgm:cxn modelId="{F0630E11-C3DE-4D1B-8B33-4F561F425F3D}" type="presOf" srcId="{3C6C3B26-9D19-4849-9271-BF54178DADDB}" destId="{5FE9A3EA-0208-49D5-9F95-3B4217CEAEE1}" srcOrd="0" destOrd="0" presId="urn:microsoft.com/office/officeart/2011/layout/CircleProcess"/>
    <dgm:cxn modelId="{FA951D18-11B4-4CEC-88AF-8A3394942FD8}" type="presOf" srcId="{D2D600A7-704D-4F19-A111-831E7DBEDC5B}" destId="{78CB5862-A814-4706-87E4-A8082ACB760A}" srcOrd="0" destOrd="0" presId="urn:microsoft.com/office/officeart/2011/layout/CircleProcess"/>
    <dgm:cxn modelId="{795B7245-5202-4E5B-9B61-5B0B6EC5D76D}" srcId="{D611D245-09F7-4470-8AF0-75707A560D2D}" destId="{3C6C3B26-9D19-4849-9271-BF54178DADDB}" srcOrd="3" destOrd="0" parTransId="{9EE13A17-9F98-43CA-B23E-D207C2E67160}" sibTransId="{A5F61EAD-1DCF-4EB6-BA26-0FC43217B450}"/>
    <dgm:cxn modelId="{FAC1124E-CE0D-4989-AA18-03C91226BFD2}" type="presOf" srcId="{D611D245-09F7-4470-8AF0-75707A560D2D}" destId="{CD9E1980-5A9D-4024-BF17-EE28AEAB3990}" srcOrd="0" destOrd="0" presId="urn:microsoft.com/office/officeart/2011/layout/CircleProcess"/>
    <dgm:cxn modelId="{3C1B258F-E74A-4AA2-82AA-C49227420D32}" type="presOf" srcId="{4DB60F33-3FD1-4937-A8F8-483E6196E796}" destId="{265C3DF2-3FC9-4E31-AB71-9ADB1FCEE540}" srcOrd="1" destOrd="0" presId="urn:microsoft.com/office/officeart/2011/layout/CircleProcess"/>
    <dgm:cxn modelId="{27A8B69A-9312-4B18-AF5E-526B30D691EA}" type="presOf" srcId="{31B88161-1814-40A9-819C-C82ACB8D7BB6}" destId="{0614F588-A1D2-4775-B5B1-A552EEC86260}" srcOrd="1" destOrd="0" presId="urn:microsoft.com/office/officeart/2011/layout/CircleProcess"/>
    <dgm:cxn modelId="{C12222B0-233C-4DB6-A8CB-22352042E236}" type="presOf" srcId="{D2D600A7-704D-4F19-A111-831E7DBEDC5B}" destId="{361422C7-24CC-41F5-BACA-90D97C704974}" srcOrd="1" destOrd="0" presId="urn:microsoft.com/office/officeart/2011/layout/CircleProcess"/>
    <dgm:cxn modelId="{09525DED-4152-46FC-A296-FB7AE16EB5CB}" srcId="{D611D245-09F7-4470-8AF0-75707A560D2D}" destId="{4DB60F33-3FD1-4937-A8F8-483E6196E796}" srcOrd="2" destOrd="0" parTransId="{7E06152C-0BF4-48B9-9C1E-BFE9573E01A6}" sibTransId="{C6BBD601-599C-47EF-AA13-97BD4C3E3D44}"/>
    <dgm:cxn modelId="{CBA467F3-19E0-4F13-9283-4B5A4AE88C36}" type="presOf" srcId="{4DB60F33-3FD1-4937-A8F8-483E6196E796}" destId="{0518B173-7FBB-417D-A837-859431824A43}" srcOrd="0" destOrd="0" presId="urn:microsoft.com/office/officeart/2011/layout/CircleProcess"/>
    <dgm:cxn modelId="{069A65F8-70AB-4BE8-8FBF-F4B182C86334}" type="presOf" srcId="{3C6C3B26-9D19-4849-9271-BF54178DADDB}" destId="{57C2EAB4-4F68-4D6D-B6E6-03AD614BC13D}" srcOrd="1" destOrd="0" presId="urn:microsoft.com/office/officeart/2011/layout/CircleProcess"/>
    <dgm:cxn modelId="{ECF5BDFD-9678-43C5-BF67-1395902BBBCF}" type="presOf" srcId="{31B88161-1814-40A9-819C-C82ACB8D7BB6}" destId="{B5593573-44FE-43F8-8265-27057E407163}" srcOrd="0" destOrd="0" presId="urn:microsoft.com/office/officeart/2011/layout/CircleProcess"/>
    <dgm:cxn modelId="{A6D807A3-B3CB-498E-BA02-58185C75C8E4}" type="presParOf" srcId="{CD9E1980-5A9D-4024-BF17-EE28AEAB3990}" destId="{CD66B3B6-428F-48E0-ACF4-2E661BDB9728}" srcOrd="0" destOrd="0" presId="urn:microsoft.com/office/officeart/2011/layout/CircleProcess"/>
    <dgm:cxn modelId="{864D799A-07F5-4636-81B2-ADEA0D34D6F2}" type="presParOf" srcId="{CD66B3B6-428F-48E0-ACF4-2E661BDB9728}" destId="{B2F51CAB-7467-4DBB-BC72-9327E513E3DA}" srcOrd="0" destOrd="0" presId="urn:microsoft.com/office/officeart/2011/layout/CircleProcess"/>
    <dgm:cxn modelId="{20F44F09-3C8A-48CF-AADF-1186914E6E47}" type="presParOf" srcId="{CD9E1980-5A9D-4024-BF17-EE28AEAB3990}" destId="{FA5C7A5F-5894-4C8A-9689-2A956F45CB35}" srcOrd="1" destOrd="0" presId="urn:microsoft.com/office/officeart/2011/layout/CircleProcess"/>
    <dgm:cxn modelId="{2298471D-D852-4AE1-87F1-4F822EA2081B}" type="presParOf" srcId="{FA5C7A5F-5894-4C8A-9689-2A956F45CB35}" destId="{5FE9A3EA-0208-49D5-9F95-3B4217CEAEE1}" srcOrd="0" destOrd="0" presId="urn:microsoft.com/office/officeart/2011/layout/CircleProcess"/>
    <dgm:cxn modelId="{D87A54F7-C96B-4AD5-BD63-25D331BA379E}" type="presParOf" srcId="{CD9E1980-5A9D-4024-BF17-EE28AEAB3990}" destId="{57C2EAB4-4F68-4D6D-B6E6-03AD614BC13D}" srcOrd="2" destOrd="0" presId="urn:microsoft.com/office/officeart/2011/layout/CircleProcess"/>
    <dgm:cxn modelId="{298F0581-104A-4F19-B441-2696D7497F3D}" type="presParOf" srcId="{CD9E1980-5A9D-4024-BF17-EE28AEAB3990}" destId="{04FA0E58-C1C8-4E66-B0FE-7B052AD6332B}" srcOrd="3" destOrd="0" presId="urn:microsoft.com/office/officeart/2011/layout/CircleProcess"/>
    <dgm:cxn modelId="{F72B8FC7-F301-437A-9F7F-380D784229E6}" type="presParOf" srcId="{04FA0E58-C1C8-4E66-B0FE-7B052AD6332B}" destId="{FE7168BD-A22F-48A6-B6E0-322CFAC4BEB9}" srcOrd="0" destOrd="0" presId="urn:microsoft.com/office/officeart/2011/layout/CircleProcess"/>
    <dgm:cxn modelId="{5912CC35-F102-435C-9A11-375F992A9CFD}" type="presParOf" srcId="{CD9E1980-5A9D-4024-BF17-EE28AEAB3990}" destId="{D8619981-8B7F-467B-922E-401FE7DD9327}" srcOrd="4" destOrd="0" presId="urn:microsoft.com/office/officeart/2011/layout/CircleProcess"/>
    <dgm:cxn modelId="{B2908DE4-C501-4EE8-9714-D18C310E1EBB}" type="presParOf" srcId="{D8619981-8B7F-467B-922E-401FE7DD9327}" destId="{0518B173-7FBB-417D-A837-859431824A43}" srcOrd="0" destOrd="0" presId="urn:microsoft.com/office/officeart/2011/layout/CircleProcess"/>
    <dgm:cxn modelId="{D9775038-4326-40D0-8226-1796F8960040}" type="presParOf" srcId="{CD9E1980-5A9D-4024-BF17-EE28AEAB3990}" destId="{265C3DF2-3FC9-4E31-AB71-9ADB1FCEE540}" srcOrd="5" destOrd="0" presId="urn:microsoft.com/office/officeart/2011/layout/CircleProcess"/>
    <dgm:cxn modelId="{93804454-D50F-4E86-9D86-8C315CB1FDD7}" type="presParOf" srcId="{CD9E1980-5A9D-4024-BF17-EE28AEAB3990}" destId="{DD7093A8-A333-49E6-BD4D-657227238AC0}" srcOrd="6" destOrd="0" presId="urn:microsoft.com/office/officeart/2011/layout/CircleProcess"/>
    <dgm:cxn modelId="{D5D56AA5-653F-4D85-900D-19B4D3E1026E}" type="presParOf" srcId="{DD7093A8-A333-49E6-BD4D-657227238AC0}" destId="{BCCC3BD3-482F-4386-8BE6-07EC64C138A0}" srcOrd="0" destOrd="0" presId="urn:microsoft.com/office/officeart/2011/layout/CircleProcess"/>
    <dgm:cxn modelId="{51B6C820-F34D-453C-8E14-52E1AAC0809C}" type="presParOf" srcId="{CD9E1980-5A9D-4024-BF17-EE28AEAB3990}" destId="{34B76832-46F3-4FF2-A2E3-ED1B944DD1D0}" srcOrd="7" destOrd="0" presId="urn:microsoft.com/office/officeart/2011/layout/CircleProcess"/>
    <dgm:cxn modelId="{A5890BA3-2C07-49A8-8328-9FCB36D618AB}" type="presParOf" srcId="{34B76832-46F3-4FF2-A2E3-ED1B944DD1D0}" destId="{78CB5862-A814-4706-87E4-A8082ACB760A}" srcOrd="0" destOrd="0" presId="urn:microsoft.com/office/officeart/2011/layout/CircleProcess"/>
    <dgm:cxn modelId="{1EB787A4-D03D-4246-BB3C-F203588789E5}" type="presParOf" srcId="{CD9E1980-5A9D-4024-BF17-EE28AEAB3990}" destId="{361422C7-24CC-41F5-BACA-90D97C704974}" srcOrd="8" destOrd="0" presId="urn:microsoft.com/office/officeart/2011/layout/CircleProcess"/>
    <dgm:cxn modelId="{70F16623-D891-49BC-9182-03B41A5B32E6}" type="presParOf" srcId="{CD9E1980-5A9D-4024-BF17-EE28AEAB3990}" destId="{9E287CAF-3784-4749-B1B3-E44B4252250E}" srcOrd="9" destOrd="0" presId="urn:microsoft.com/office/officeart/2011/layout/CircleProcess"/>
    <dgm:cxn modelId="{92A39820-4991-4472-8E5B-53E5584E0CDE}" type="presParOf" srcId="{9E287CAF-3784-4749-B1B3-E44B4252250E}" destId="{DD2BAC39-20F7-4B57-96AE-0254F7B33DE7}" srcOrd="0" destOrd="0" presId="urn:microsoft.com/office/officeart/2011/layout/CircleProcess"/>
    <dgm:cxn modelId="{D7C9E47B-8945-4543-87F9-25892D987B7D}" type="presParOf" srcId="{CD9E1980-5A9D-4024-BF17-EE28AEAB3990}" destId="{5BD58CE4-C277-4536-81A2-C0A79A466165}" srcOrd="10" destOrd="0" presId="urn:microsoft.com/office/officeart/2011/layout/CircleProcess"/>
    <dgm:cxn modelId="{63E84124-199B-4C30-B355-9A3F269F1AE8}" type="presParOf" srcId="{5BD58CE4-C277-4536-81A2-C0A79A466165}" destId="{B5593573-44FE-43F8-8265-27057E407163}" srcOrd="0" destOrd="0" presId="urn:microsoft.com/office/officeart/2011/layout/CircleProcess"/>
    <dgm:cxn modelId="{23C31B0B-1349-4DE1-9A29-26FB33DC84DB}" type="presParOf" srcId="{CD9E1980-5A9D-4024-BF17-EE28AEAB3990}" destId="{0614F588-A1D2-4775-B5B1-A552EEC86260}"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51CAB-7467-4DBB-BC72-9327E513E3DA}">
      <dsp:nvSpPr>
        <dsp:cNvPr id="0" name=""/>
        <dsp:cNvSpPr/>
      </dsp:nvSpPr>
      <dsp:spPr>
        <a:xfrm>
          <a:off x="7470848" y="722901"/>
          <a:ext cx="1915204" cy="1915302"/>
        </a:xfrm>
        <a:prstGeom prst="ellipse">
          <a:avLst/>
        </a:prstGeom>
        <a:solidFill>
          <a:srgbClr val="2A7F00"/>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5FE9A3EA-0208-49D5-9F95-3B4217CEAEE1}">
      <dsp:nvSpPr>
        <dsp:cNvPr id="0" name=""/>
        <dsp:cNvSpPr/>
      </dsp:nvSpPr>
      <dsp:spPr>
        <a:xfrm>
          <a:off x="7534907" y="786756"/>
          <a:ext cx="1787907" cy="1787593"/>
        </a:xfrm>
        <a:prstGeom prst="ellipse">
          <a:avLst/>
        </a:prstGeom>
        <a:solidFill>
          <a:srgbClr val="F8F8F8"/>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585958"/>
              </a:solidFill>
            </a:rPr>
            <a:t>Financial System Launch</a:t>
          </a:r>
        </a:p>
      </dsp:txBody>
      <dsp:txXfrm>
        <a:off x="7790322" y="1042174"/>
        <a:ext cx="1277076" cy="1276756"/>
      </dsp:txXfrm>
    </dsp:sp>
    <dsp:sp modelId="{FE7168BD-A22F-48A6-B6E0-322CFAC4BEB9}">
      <dsp:nvSpPr>
        <dsp:cNvPr id="0" name=""/>
        <dsp:cNvSpPr/>
      </dsp:nvSpPr>
      <dsp:spPr>
        <a:xfrm rot="2700000">
          <a:off x="5483356" y="722766"/>
          <a:ext cx="1915235" cy="1915235"/>
        </a:xfrm>
        <a:prstGeom prst="teardrop">
          <a:avLst>
            <a:gd name="adj" fmla="val 100000"/>
          </a:avLst>
        </a:prstGeom>
        <a:solidFill>
          <a:srgbClr val="005374"/>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0518B173-7FBB-417D-A837-859431824A43}">
      <dsp:nvSpPr>
        <dsp:cNvPr id="0" name=""/>
        <dsp:cNvSpPr/>
      </dsp:nvSpPr>
      <dsp:spPr>
        <a:xfrm>
          <a:off x="5555644" y="786756"/>
          <a:ext cx="1787907" cy="1787593"/>
        </a:xfrm>
        <a:prstGeom prst="ellipse">
          <a:avLst/>
        </a:prstGeom>
        <a:solidFill>
          <a:srgbClr val="F8F8F8"/>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585958"/>
              </a:solidFill>
            </a:rPr>
            <a:t>Implement Business Processes</a:t>
          </a:r>
        </a:p>
      </dsp:txBody>
      <dsp:txXfrm>
        <a:off x="5811059" y="1042174"/>
        <a:ext cx="1277076" cy="1276756"/>
      </dsp:txXfrm>
    </dsp:sp>
    <dsp:sp modelId="{BCCC3BD3-482F-4386-8BE6-07EC64C138A0}">
      <dsp:nvSpPr>
        <dsp:cNvPr id="0" name=""/>
        <dsp:cNvSpPr/>
      </dsp:nvSpPr>
      <dsp:spPr>
        <a:xfrm rot="2700000">
          <a:off x="3512305" y="722766"/>
          <a:ext cx="1915235" cy="1915235"/>
        </a:xfrm>
        <a:prstGeom prst="teardrop">
          <a:avLst>
            <a:gd name="adj" fmla="val 100000"/>
          </a:avLst>
        </a:prstGeom>
        <a:solidFill>
          <a:srgbClr val="05B1C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78CB5862-A814-4706-87E4-A8082ACB760A}">
      <dsp:nvSpPr>
        <dsp:cNvPr id="0" name=""/>
        <dsp:cNvSpPr/>
      </dsp:nvSpPr>
      <dsp:spPr>
        <a:xfrm>
          <a:off x="3576380" y="786756"/>
          <a:ext cx="1787907" cy="1787593"/>
        </a:xfrm>
        <a:prstGeom prst="ellipse">
          <a:avLst/>
        </a:prstGeom>
        <a:solidFill>
          <a:srgbClr val="F8F8F8"/>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585958"/>
              </a:solidFill>
            </a:rPr>
            <a:t>Configure the Software</a:t>
          </a:r>
        </a:p>
      </dsp:txBody>
      <dsp:txXfrm>
        <a:off x="3831796" y="1042174"/>
        <a:ext cx="1277076" cy="1276756"/>
      </dsp:txXfrm>
    </dsp:sp>
    <dsp:sp modelId="{DD2BAC39-20F7-4B57-96AE-0254F7B33DE7}">
      <dsp:nvSpPr>
        <dsp:cNvPr id="0" name=""/>
        <dsp:cNvSpPr/>
      </dsp:nvSpPr>
      <dsp:spPr>
        <a:xfrm rot="2700000">
          <a:off x="1533042" y="722766"/>
          <a:ext cx="1915235" cy="1915235"/>
        </a:xfrm>
        <a:prstGeom prst="teardrop">
          <a:avLst>
            <a:gd name="adj" fmla="val 100000"/>
          </a:avLst>
        </a:prstGeom>
        <a:solidFill>
          <a:srgbClr val="E17A09"/>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B5593573-44FE-43F8-8265-27057E407163}">
      <dsp:nvSpPr>
        <dsp:cNvPr id="0" name=""/>
        <dsp:cNvSpPr/>
      </dsp:nvSpPr>
      <dsp:spPr>
        <a:xfrm>
          <a:off x="1597117" y="786756"/>
          <a:ext cx="1787907" cy="1787593"/>
        </a:xfrm>
        <a:prstGeom prst="ellipse">
          <a:avLst/>
        </a:prstGeom>
        <a:solidFill>
          <a:srgbClr val="F7F7F7"/>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585958"/>
              </a:solidFill>
            </a:rPr>
            <a:t>Request for Proposal and Selection</a:t>
          </a:r>
        </a:p>
      </dsp:txBody>
      <dsp:txXfrm>
        <a:off x="1852532" y="1042174"/>
        <a:ext cx="1277076" cy="127675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2"/>
            <a:ext cx="3038475" cy="466725"/>
          </a:xfrm>
          <a:prstGeom prst="rect">
            <a:avLst/>
          </a:prstGeom>
        </p:spPr>
        <p:txBody>
          <a:bodyPr vert="horz" lIns="91440" tIns="45720" rIns="91440" bIns="45720" rtlCol="0"/>
          <a:lstStyle>
            <a:lvl1pPr algn="r">
              <a:defRPr sz="1200"/>
            </a:lvl1pPr>
          </a:lstStyle>
          <a:p>
            <a:fld id="{FB8F2F44-C633-4FB5-A2ED-E3F770D26FE2}" type="datetimeFigureOut">
              <a:rPr lang="en-US" smtClean="0"/>
              <a:t>6/28/18</a:t>
            </a:fld>
            <a:endParaRPr lang="en-US"/>
          </a:p>
        </p:txBody>
      </p:sp>
      <p:sp>
        <p:nvSpPr>
          <p:cNvPr id="4" name="Footer Placeholder 3"/>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7"/>
            <a:ext cx="3038475" cy="466725"/>
          </a:xfrm>
          <a:prstGeom prst="rect">
            <a:avLst/>
          </a:prstGeom>
        </p:spPr>
        <p:txBody>
          <a:bodyPr vert="horz" lIns="91440" tIns="45720" rIns="91440" bIns="45720" rtlCol="0" anchor="b"/>
          <a:lstStyle>
            <a:lvl1pPr algn="r">
              <a:defRPr sz="1200"/>
            </a:lvl1pPr>
          </a:lstStyle>
          <a:p>
            <a:fld id="{211CDF55-5610-43F4-A62F-A0EAC443512B}" type="slidenum">
              <a:rPr lang="en-US" smtClean="0"/>
              <a:t>‹#›</a:t>
            </a:fld>
            <a:endParaRPr lang="en-US"/>
          </a:p>
        </p:txBody>
      </p:sp>
    </p:spTree>
    <p:extLst>
      <p:ext uri="{BB962C8B-B14F-4D97-AF65-F5344CB8AC3E}">
        <p14:creationId xmlns:p14="http://schemas.microsoft.com/office/powerpoint/2010/main" val="338287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2"/>
            <a:ext cx="3038475" cy="466725"/>
          </a:xfrm>
          <a:prstGeom prst="rect">
            <a:avLst/>
          </a:prstGeom>
        </p:spPr>
        <p:txBody>
          <a:bodyPr vert="horz" lIns="91440" tIns="45720" rIns="91440" bIns="45720" rtlCol="0"/>
          <a:lstStyle>
            <a:lvl1pPr algn="r">
              <a:defRPr sz="1200"/>
            </a:lvl1pPr>
          </a:lstStyle>
          <a:p>
            <a:fld id="{AABB9BA9-A4DD-43F6-915A-5AED2E0DE823}" type="datetimeFigureOut">
              <a:rPr lang="en-US" smtClean="0"/>
              <a:t>6/28/18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6" y="4473577"/>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7"/>
            <a:ext cx="3038475" cy="466725"/>
          </a:xfrm>
          <a:prstGeom prst="rect">
            <a:avLst/>
          </a:prstGeom>
        </p:spPr>
        <p:txBody>
          <a:bodyPr vert="horz" lIns="91440" tIns="45720" rIns="91440" bIns="45720" rtlCol="0" anchor="b"/>
          <a:lstStyle>
            <a:lvl1pPr algn="r">
              <a:defRPr sz="1200"/>
            </a:lvl1pPr>
          </a:lstStyle>
          <a:p>
            <a:fld id="{FDB970F7-CC33-47CB-93A1-72706666431F}" type="slidenum">
              <a:rPr lang="en-US" smtClean="0"/>
              <a:t>‹#›</a:t>
            </a:fld>
            <a:endParaRPr lang="en-US"/>
          </a:p>
        </p:txBody>
      </p:sp>
    </p:spTree>
    <p:extLst>
      <p:ext uri="{BB962C8B-B14F-4D97-AF65-F5344CB8AC3E}">
        <p14:creationId xmlns:p14="http://schemas.microsoft.com/office/powerpoint/2010/main" val="264514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1</a:t>
            </a:fld>
            <a:endParaRPr lang="en-US"/>
          </a:p>
        </p:txBody>
      </p:sp>
    </p:spTree>
    <p:extLst>
      <p:ext uri="{BB962C8B-B14F-4D97-AF65-F5344CB8AC3E}">
        <p14:creationId xmlns:p14="http://schemas.microsoft.com/office/powerpoint/2010/main" val="243082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5374"/>
                </a:solidFill>
                <a:latin typeface="+mn-lt"/>
              </a:rPr>
              <a:t>REQUEST FOR PROPOSAL (RFP)</a:t>
            </a:r>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2</a:t>
            </a:fld>
            <a:endParaRPr lang="en-US"/>
          </a:p>
        </p:txBody>
      </p:sp>
    </p:spTree>
    <p:extLst>
      <p:ext uri="{BB962C8B-B14F-4D97-AF65-F5344CB8AC3E}">
        <p14:creationId xmlns:p14="http://schemas.microsoft.com/office/powerpoint/2010/main" val="34768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970F7-CC33-47CB-93A1-72706666431F}" type="slidenum">
              <a:rPr lang="en-US" smtClean="0"/>
              <a:t>6</a:t>
            </a:fld>
            <a:endParaRPr lang="en-US"/>
          </a:p>
        </p:txBody>
      </p:sp>
    </p:spTree>
    <p:extLst>
      <p:ext uri="{BB962C8B-B14F-4D97-AF65-F5344CB8AC3E}">
        <p14:creationId xmlns:p14="http://schemas.microsoft.com/office/powerpoint/2010/main" val="400929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B970F7-CC33-47CB-93A1-72706666431F}" type="slidenum">
              <a:rPr lang="en-US" smtClean="0"/>
              <a:t>7</a:t>
            </a:fld>
            <a:endParaRPr lang="en-US" dirty="0"/>
          </a:p>
        </p:txBody>
      </p:sp>
    </p:spTree>
    <p:extLst>
      <p:ext uri="{BB962C8B-B14F-4D97-AF65-F5344CB8AC3E}">
        <p14:creationId xmlns:p14="http://schemas.microsoft.com/office/powerpoint/2010/main" val="3440781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43415" b="54642"/>
          <a:stretch/>
        </p:blipFill>
        <p:spPr>
          <a:xfrm>
            <a:off x="9858555" y="6180560"/>
            <a:ext cx="2034461" cy="386089"/>
          </a:xfrm>
          <a:prstGeom prst="rect">
            <a:avLst/>
          </a:prstGeom>
        </p:spPr>
      </p:pic>
    </p:spTree>
    <p:extLst>
      <p:ext uri="{BB962C8B-B14F-4D97-AF65-F5344CB8AC3E}">
        <p14:creationId xmlns:p14="http://schemas.microsoft.com/office/powerpoint/2010/main" val="152137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496" y="333632"/>
            <a:ext cx="11296135" cy="753763"/>
          </a:xfrm>
        </p:spPr>
        <p:txBody>
          <a:bodyPr anchor="t" anchorCtr="0"/>
          <a:lstStyle/>
          <a:p>
            <a:r>
              <a:rPr lang="en-US"/>
              <a:t>Click to edit Master title style</a:t>
            </a:r>
            <a:endParaRPr lang="en-US" dirty="0"/>
          </a:p>
        </p:txBody>
      </p:sp>
      <p:sp>
        <p:nvSpPr>
          <p:cNvPr id="3" name="Content Placeholder 2"/>
          <p:cNvSpPr>
            <a:spLocks noGrp="1"/>
          </p:cNvSpPr>
          <p:nvPr>
            <p:ph idx="1"/>
          </p:nvPr>
        </p:nvSpPr>
        <p:spPr>
          <a:xfrm>
            <a:off x="470916" y="1687068"/>
            <a:ext cx="11308491" cy="447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3" hasCustomPrompt="1"/>
          </p:nvPr>
        </p:nvSpPr>
        <p:spPr>
          <a:xfrm>
            <a:off x="494221" y="1070610"/>
            <a:ext cx="8293100" cy="630238"/>
          </a:xfrm>
        </p:spPr>
        <p:txBody>
          <a:bodyPr>
            <a:normAutofit/>
          </a:bodyPr>
          <a:lstStyle>
            <a:lvl1pPr>
              <a:defRPr sz="3400" b="1"/>
            </a:lvl1pPr>
          </a:lstStyle>
          <a:p>
            <a:pPr lvl="0"/>
            <a:r>
              <a:rPr lang="en-US" dirty="0"/>
              <a:t>Click to edit Master Subhead style</a:t>
            </a:r>
          </a:p>
        </p:txBody>
      </p:sp>
    </p:spTree>
    <p:extLst>
      <p:ext uri="{BB962C8B-B14F-4D97-AF65-F5344CB8AC3E}">
        <p14:creationId xmlns:p14="http://schemas.microsoft.com/office/powerpoint/2010/main" val="1736381438"/>
      </p:ext>
    </p:extLst>
  </p:cSld>
  <p:clrMapOvr>
    <a:masterClrMapping/>
  </p:clrMapOvr>
  <p:extLst mod="1">
    <p:ext uri="{DCECCB84-F9BA-43D5-87BE-67443E8EF086}">
      <p15:sldGuideLst xmlns:p15="http://schemas.microsoft.com/office/powerpoint/2012/main">
        <p15:guide id="1" orient="horz" pos="40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71500" y="1485899"/>
            <a:ext cx="5181600" cy="4568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1485899"/>
            <a:ext cx="5181600" cy="4568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0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a:prstGeom prst="rect">
            <a:avLst/>
          </a:prstGeo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461318" y="3928504"/>
            <a:ext cx="1112108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p:cNvSpPr>
            <a:spLocks noGrp="1"/>
          </p:cNvSpPr>
          <p:nvPr>
            <p:ph type="sldNum" sz="quarter" idx="12"/>
          </p:nvPr>
        </p:nvSpPr>
        <p:spPr>
          <a:xfrm>
            <a:off x="5730710" y="6180560"/>
            <a:ext cx="2743200" cy="365125"/>
          </a:xfrm>
          <a:prstGeom prst="rect">
            <a:avLst/>
          </a:prstGeom>
        </p:spPr>
        <p:txBody>
          <a:bodyPr/>
          <a:lstStyle>
            <a:lvl1pPr>
              <a:defRPr>
                <a:solidFill>
                  <a:schemeClr val="accent4">
                    <a:lumMod val="75000"/>
                  </a:schemeClr>
                </a:solidFill>
              </a:defRPr>
            </a:lvl1pPr>
          </a:lstStyle>
          <a:p>
            <a:fld id="{2FE919A1-1381-F046-89FB-70F41382B021}" type="slidenum">
              <a:rPr lang="en-US" smtClean="0"/>
              <a:pPr/>
              <a:t>‹#›</a:t>
            </a:fld>
            <a:endParaRPr lang="en-US" dirty="0"/>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43415" b="54642"/>
          <a:stretch/>
        </p:blipFill>
        <p:spPr>
          <a:xfrm>
            <a:off x="9858555" y="6180560"/>
            <a:ext cx="2034461" cy="386089"/>
          </a:xfrm>
          <a:prstGeom prst="rect">
            <a:avLst/>
          </a:prstGeom>
        </p:spPr>
      </p:pic>
    </p:spTree>
    <p:extLst>
      <p:ext uri="{BB962C8B-B14F-4D97-AF65-F5344CB8AC3E}">
        <p14:creationId xmlns:p14="http://schemas.microsoft.com/office/powerpoint/2010/main" val="23222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a:prstGeom prst="rect">
            <a:avLst/>
          </a:prstGeo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461318" y="3928504"/>
            <a:ext cx="1112108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43415" b="54642"/>
          <a:stretch/>
        </p:blipFill>
        <p:spPr>
          <a:xfrm>
            <a:off x="9858555" y="6180560"/>
            <a:ext cx="2034461" cy="386089"/>
          </a:xfrm>
          <a:prstGeom prst="rect">
            <a:avLst/>
          </a:prstGeom>
        </p:spPr>
      </p:pic>
    </p:spTree>
    <p:extLst>
      <p:ext uri="{BB962C8B-B14F-4D97-AF65-F5344CB8AC3E}">
        <p14:creationId xmlns:p14="http://schemas.microsoft.com/office/powerpoint/2010/main" val="157906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ub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604" y="1485900"/>
            <a:ext cx="11145795"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461318" y="3928504"/>
            <a:ext cx="1112108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p:cNvSpPr>
            <a:spLocks noGrp="1"/>
          </p:cNvSpPr>
          <p:nvPr>
            <p:ph type="sldNum" sz="quarter" idx="12"/>
          </p:nvPr>
        </p:nvSpPr>
        <p:spPr>
          <a:xfrm>
            <a:off x="3338563" y="6201524"/>
            <a:ext cx="2743200" cy="365125"/>
          </a:xfrm>
        </p:spPr>
        <p:txBody>
          <a:bodyPr/>
          <a:lstStyle>
            <a:lvl1pPr>
              <a:defRPr>
                <a:solidFill>
                  <a:schemeClr val="accent4">
                    <a:lumMod val="75000"/>
                  </a:schemeClr>
                </a:solidFill>
              </a:defRPr>
            </a:lvl1pPr>
          </a:lstStyle>
          <a:p>
            <a:fld id="{2FE919A1-1381-F046-89FB-70F41382B021}" type="slidenum">
              <a:rPr lang="en-US" smtClean="0">
                <a:solidFill>
                  <a:srgbClr val="2E3772">
                    <a:lumMod val="75000"/>
                  </a:srgbClr>
                </a:solidFill>
              </a:rPr>
              <a:pPr/>
              <a:t>‹#›</a:t>
            </a:fld>
            <a:endParaRPr lang="en-US" dirty="0">
              <a:solidFill>
                <a:srgbClr val="2E3772">
                  <a:lumMod val="75000"/>
                </a:srgbClr>
              </a:solidFill>
            </a:endParaRPr>
          </a:p>
        </p:txBody>
      </p:sp>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r="43415" b="54642"/>
          <a:stretch/>
        </p:blipFill>
        <p:spPr>
          <a:xfrm>
            <a:off x="9858555" y="6180560"/>
            <a:ext cx="2034461" cy="386089"/>
          </a:xfrm>
          <a:prstGeom prst="rect">
            <a:avLst/>
          </a:prstGeom>
        </p:spPr>
      </p:pic>
    </p:spTree>
    <p:extLst>
      <p:ext uri="{BB962C8B-B14F-4D97-AF65-F5344CB8AC3E}">
        <p14:creationId xmlns:p14="http://schemas.microsoft.com/office/powerpoint/2010/main" val="2204650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56589"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pPr/>
              <a:t>‹#›</a:t>
            </a:fld>
            <a:endParaRPr lang="en-US"/>
          </a:p>
        </p:txBody>
      </p:sp>
    </p:spTree>
    <p:extLst>
      <p:ext uri="{BB962C8B-B14F-4D97-AF65-F5344CB8AC3E}">
        <p14:creationId xmlns:p14="http://schemas.microsoft.com/office/powerpoint/2010/main" val="1311554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89" r:id="rId4"/>
    <p:sldLayoutId id="2147483696" r:id="rId5"/>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p15:clr>
            <a:srgbClr val="F26B43"/>
          </p15:clr>
        </p15:guide>
        <p15:guide id="2" orient="horz" pos="936">
          <p15:clr>
            <a:srgbClr val="F26B43"/>
          </p15:clr>
        </p15:guide>
        <p15:guide id="3" pos="360">
          <p15:clr>
            <a:srgbClr val="F26B43"/>
          </p15:clr>
        </p15:guide>
        <p15:guide id="4"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497" y="0"/>
            <a:ext cx="1130849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497" y="1183074"/>
            <a:ext cx="11308492" cy="50200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56589"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9F7FAD77-28B8-3A4C-BC88-37C6E2B21BCA}" type="slidenum">
              <a:rPr lang="en-US" smtClean="0">
                <a:solidFill>
                  <a:srgbClr val="585958"/>
                </a:solidFill>
              </a:rPr>
              <a:pPr/>
              <a:t>‹#›</a:t>
            </a:fld>
            <a:endParaRPr lang="en-US">
              <a:solidFill>
                <a:srgbClr val="585958"/>
              </a:solidFill>
            </a:endParaRPr>
          </a:p>
        </p:txBody>
      </p:sp>
    </p:spTree>
    <p:extLst>
      <p:ext uri="{BB962C8B-B14F-4D97-AF65-F5344CB8AC3E}">
        <p14:creationId xmlns:p14="http://schemas.microsoft.com/office/powerpoint/2010/main" val="2250999982"/>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p15:clr>
            <a:srgbClr val="F26B43"/>
          </p15:clr>
        </p15:guide>
        <p15:guide id="2" orient="horz" pos="936">
          <p15:clr>
            <a:srgbClr val="F26B43"/>
          </p15:clr>
        </p15:guide>
        <p15:guide id="3" pos="360">
          <p15:clr>
            <a:srgbClr val="F26B43"/>
          </p15:clr>
        </p15:guide>
        <p15:guide id="4"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sp>
        <p:nvSpPr>
          <p:cNvPr id="9" name="Title 1"/>
          <p:cNvSpPr txBox="1">
            <a:spLocks/>
          </p:cNvSpPr>
          <p:nvPr/>
        </p:nvSpPr>
        <p:spPr>
          <a:xfrm>
            <a:off x="1200839" y="2367890"/>
            <a:ext cx="10637120" cy="245405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US" sz="1200" b="1" dirty="0">
              <a:solidFill>
                <a:srgbClr val="585958"/>
              </a:solidFill>
              <a:latin typeface="+mn-lt"/>
            </a:endParaRPr>
          </a:p>
        </p:txBody>
      </p:sp>
      <p:grpSp>
        <p:nvGrpSpPr>
          <p:cNvPr id="5" name="Group 4"/>
          <p:cNvGrpSpPr/>
          <p:nvPr/>
        </p:nvGrpSpPr>
        <p:grpSpPr>
          <a:xfrm>
            <a:off x="-14992" y="60040"/>
            <a:ext cx="7306123" cy="924251"/>
            <a:chOff x="0" y="970730"/>
            <a:chExt cx="6744929" cy="846386"/>
          </a:xfrm>
        </p:grpSpPr>
        <p:sp>
          <p:nvSpPr>
            <p:cNvPr id="8" name="Rectangle 7"/>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1" name="TextBox 1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3" name="Rectangle 2"/>
          <p:cNvSpPr/>
          <p:nvPr/>
        </p:nvSpPr>
        <p:spPr>
          <a:xfrm>
            <a:off x="3290232" y="3021904"/>
            <a:ext cx="5611537" cy="677108"/>
          </a:xfrm>
          <a:prstGeom prst="rect">
            <a:avLst/>
          </a:prstGeom>
        </p:spPr>
        <p:txBody>
          <a:bodyPr wrap="none">
            <a:spAutoFit/>
          </a:bodyPr>
          <a:lstStyle/>
          <a:p>
            <a:pPr algn="ctr"/>
            <a:r>
              <a:rPr lang="en-US" sz="3800" cap="all" dirty="0">
                <a:solidFill>
                  <a:srgbClr val="6F6F6F"/>
                </a:solidFill>
              </a:rPr>
              <a:t>Procurement Approach</a:t>
            </a:r>
          </a:p>
        </p:txBody>
      </p:sp>
      <p:sp>
        <p:nvSpPr>
          <p:cNvPr id="12" name="Rectangle 11"/>
          <p:cNvSpPr/>
          <p:nvPr/>
        </p:nvSpPr>
        <p:spPr>
          <a:xfrm>
            <a:off x="5086926" y="3550851"/>
            <a:ext cx="2172390" cy="477054"/>
          </a:xfrm>
          <a:prstGeom prst="rect">
            <a:avLst/>
          </a:prstGeom>
        </p:spPr>
        <p:txBody>
          <a:bodyPr wrap="none">
            <a:spAutoFit/>
          </a:bodyPr>
          <a:lstStyle/>
          <a:p>
            <a:pPr algn="ctr"/>
            <a:r>
              <a:rPr lang="en-US" sz="2500" cap="all" dirty="0">
                <a:solidFill>
                  <a:srgbClr val="6C6C6C"/>
                </a:solidFill>
              </a:rPr>
              <a:t>-  FIS project -</a:t>
            </a:r>
          </a:p>
        </p:txBody>
      </p:sp>
    </p:spTree>
    <p:extLst>
      <p:ext uri="{BB962C8B-B14F-4D97-AF65-F5344CB8AC3E}">
        <p14:creationId xmlns:p14="http://schemas.microsoft.com/office/powerpoint/2010/main" val="303253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2</a:t>
            </a:fld>
            <a:endParaRPr lang="en-US" dirty="0"/>
          </a:p>
        </p:txBody>
      </p:sp>
      <p:sp>
        <p:nvSpPr>
          <p:cNvPr id="47" name="Title 1"/>
          <p:cNvSpPr txBox="1">
            <a:spLocks/>
          </p:cNvSpPr>
          <p:nvPr/>
        </p:nvSpPr>
        <p:spPr>
          <a:xfrm>
            <a:off x="4806701" y="1162867"/>
            <a:ext cx="2578599"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2700" b="1" dirty="0">
                <a:solidFill>
                  <a:srgbClr val="005374"/>
                </a:solidFill>
                <a:latin typeface="+mn-lt"/>
              </a:rPr>
              <a:t>TWO-STAGE RFP</a:t>
            </a:r>
          </a:p>
        </p:txBody>
      </p:sp>
      <p:grpSp>
        <p:nvGrpSpPr>
          <p:cNvPr id="48" name="Group 47"/>
          <p:cNvGrpSpPr/>
          <p:nvPr/>
        </p:nvGrpSpPr>
        <p:grpSpPr>
          <a:xfrm>
            <a:off x="-14992" y="60040"/>
            <a:ext cx="7306123" cy="924251"/>
            <a:chOff x="0" y="970730"/>
            <a:chExt cx="6744929" cy="846386"/>
          </a:xfrm>
        </p:grpSpPr>
        <p:sp>
          <p:nvSpPr>
            <p:cNvPr id="49" name="Rectangle 48"/>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TextBox 4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51" name="TextBox 5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5" name="Group 4"/>
          <p:cNvGrpSpPr/>
          <p:nvPr/>
        </p:nvGrpSpPr>
        <p:grpSpPr>
          <a:xfrm>
            <a:off x="998220" y="1797784"/>
            <a:ext cx="10195560" cy="3620602"/>
            <a:chOff x="936953" y="1893481"/>
            <a:chExt cx="10195560" cy="3620602"/>
          </a:xfrm>
        </p:grpSpPr>
        <p:sp>
          <p:nvSpPr>
            <p:cNvPr id="2" name="Rectangle 1"/>
            <p:cNvSpPr/>
            <p:nvPr/>
          </p:nvSpPr>
          <p:spPr>
            <a:xfrm>
              <a:off x="937105" y="1893481"/>
              <a:ext cx="10195255" cy="1631216"/>
            </a:xfrm>
            <a:prstGeom prst="rect">
              <a:avLst/>
            </a:prstGeom>
          </p:spPr>
          <p:txBody>
            <a:bodyPr wrap="square">
              <a:spAutoFit/>
            </a:bodyPr>
            <a:lstStyle/>
            <a:p>
              <a:r>
                <a:rPr lang="en-US" sz="2000" b="1" dirty="0">
                  <a:solidFill>
                    <a:srgbClr val="05A2B3"/>
                  </a:solidFill>
                </a:rPr>
                <a:t>First Stage </a:t>
              </a:r>
              <a:r>
                <a:rPr lang="en-US" sz="2000" dirty="0">
                  <a:solidFill>
                    <a:srgbClr val="05A2B3"/>
                  </a:solidFill>
                </a:rPr>
                <a:t>|</a:t>
              </a:r>
              <a:r>
                <a:rPr lang="en-US" sz="2000" b="1" dirty="0">
                  <a:solidFill>
                    <a:srgbClr val="05A2B3"/>
                  </a:solidFill>
                </a:rPr>
                <a:t> </a:t>
              </a:r>
              <a:r>
                <a:rPr lang="en-US" sz="2000" dirty="0">
                  <a:solidFill>
                    <a:srgbClr val="005374"/>
                  </a:solidFill>
                </a:rPr>
                <a:t>The first stage consists of providing all bidders (software vendors) with a concise list of approximately 100 questions that will be weighted and scored. The </a:t>
              </a:r>
              <a:r>
                <a:rPr lang="en-US" sz="2000" b="1" dirty="0">
                  <a:solidFill>
                    <a:srgbClr val="005374"/>
                  </a:solidFill>
                </a:rPr>
                <a:t>questions determine which functionality will be available “out of the box”</a:t>
              </a:r>
              <a:r>
                <a:rPr lang="en-US" sz="2000" dirty="0">
                  <a:solidFill>
                    <a:srgbClr val="005374"/>
                  </a:solidFill>
                </a:rPr>
                <a:t>, verses requiring configuration or customization. The goal is to select finalists that can meet as many of our needs as possible through functionality that is already available through their solution.</a:t>
              </a:r>
            </a:p>
          </p:txBody>
        </p:sp>
        <p:sp>
          <p:nvSpPr>
            <p:cNvPr id="3" name="Rectangle 2"/>
            <p:cNvSpPr/>
            <p:nvPr/>
          </p:nvSpPr>
          <p:spPr>
            <a:xfrm>
              <a:off x="936953" y="3836701"/>
              <a:ext cx="10195560" cy="1677382"/>
            </a:xfrm>
            <a:prstGeom prst="rect">
              <a:avLst/>
            </a:prstGeom>
          </p:spPr>
          <p:txBody>
            <a:bodyPr wrap="square">
              <a:spAutoFit/>
            </a:bodyPr>
            <a:lstStyle/>
            <a:p>
              <a:r>
                <a:rPr lang="en-US" b="1" dirty="0">
                  <a:solidFill>
                    <a:srgbClr val="05A2B3"/>
                  </a:solidFill>
                </a:rPr>
                <a:t>Second Stage </a:t>
              </a:r>
              <a:r>
                <a:rPr lang="en-US" dirty="0">
                  <a:solidFill>
                    <a:srgbClr val="05A2B3"/>
                  </a:solidFill>
                </a:rPr>
                <a:t>|</a:t>
              </a:r>
              <a:r>
                <a:rPr lang="en-US" b="1" dirty="0">
                  <a:solidFill>
                    <a:srgbClr val="05A2B3"/>
                  </a:solidFill>
                </a:rPr>
                <a:t> </a:t>
              </a:r>
              <a:r>
                <a:rPr lang="en-US" sz="1700" dirty="0">
                  <a:solidFill>
                    <a:srgbClr val="005374"/>
                  </a:solidFill>
                </a:rPr>
                <a:t>The second stage, Conference Room Pilots (CRPs), consists of UC San Diego </a:t>
              </a:r>
              <a:r>
                <a:rPr lang="en-US" sz="1700" b="1" dirty="0">
                  <a:solidFill>
                    <a:srgbClr val="005374"/>
                  </a:solidFill>
                </a:rPr>
                <a:t>subject matter experts outlining several use case scenarios</a:t>
              </a:r>
              <a:r>
                <a:rPr lang="en-US" sz="1700" dirty="0">
                  <a:solidFill>
                    <a:srgbClr val="005374"/>
                  </a:solidFill>
                </a:rPr>
                <a:t> that are built by the finalists (vendors) for evaluation and testing by those who will ultimately use the system. The goal is to select a product based on evaluating something tangible vs. relying on a written response to questions. UC San Diego will have the opportunity to try before we buy, with key components of the solution already built at the time of purchase, as opposed to starting from scratch once the contract is awarded.</a:t>
              </a:r>
            </a:p>
          </p:txBody>
        </p:sp>
      </p:grpSp>
    </p:spTree>
    <p:extLst>
      <p:ext uri="{BB962C8B-B14F-4D97-AF65-F5344CB8AC3E}">
        <p14:creationId xmlns:p14="http://schemas.microsoft.com/office/powerpoint/2010/main" val="126647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p:cNvCxnSpPr>
            <a:cxnSpLocks/>
          </p:cNvCxnSpPr>
          <p:nvPr/>
        </p:nvCxnSpPr>
        <p:spPr>
          <a:xfrm>
            <a:off x="10571766" y="3509746"/>
            <a:ext cx="0" cy="463247"/>
          </a:xfrm>
          <a:prstGeom prst="line">
            <a:avLst/>
          </a:prstGeom>
          <a:ln w="12700">
            <a:solidFill>
              <a:schemeClr val="bg1">
                <a:lumMod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3</a:t>
            </a:fld>
            <a:endParaRPr lang="en-US" dirty="0"/>
          </a:p>
        </p:txBody>
      </p:sp>
      <p:sp>
        <p:nvSpPr>
          <p:cNvPr id="47" name="Title 1"/>
          <p:cNvSpPr txBox="1">
            <a:spLocks/>
          </p:cNvSpPr>
          <p:nvPr/>
        </p:nvSpPr>
        <p:spPr>
          <a:xfrm>
            <a:off x="2785710" y="1373917"/>
            <a:ext cx="6592106" cy="3291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algn="ctr"/>
            <a:r>
              <a:rPr lang="en-US" sz="2700" b="1" dirty="0">
                <a:solidFill>
                  <a:srgbClr val="005374"/>
                </a:solidFill>
                <a:latin typeface="+mn-lt"/>
              </a:rPr>
              <a:t>REQUIREMENTS GATHERING PROCESS</a:t>
            </a:r>
            <a:endParaRPr lang="en-US" sz="2700" dirty="0">
              <a:solidFill>
                <a:srgbClr val="005374"/>
              </a:solidFill>
              <a:latin typeface="+mn-lt"/>
            </a:endParaRPr>
          </a:p>
        </p:txBody>
      </p:sp>
      <p:grpSp>
        <p:nvGrpSpPr>
          <p:cNvPr id="48" name="Group 47"/>
          <p:cNvGrpSpPr/>
          <p:nvPr/>
        </p:nvGrpSpPr>
        <p:grpSpPr>
          <a:xfrm>
            <a:off x="-14992" y="60040"/>
            <a:ext cx="7306123" cy="924251"/>
            <a:chOff x="0" y="970730"/>
            <a:chExt cx="6744929" cy="846386"/>
          </a:xfrm>
        </p:grpSpPr>
        <p:sp>
          <p:nvSpPr>
            <p:cNvPr id="49" name="Rectangle 48"/>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TextBox 4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51" name="TextBox 5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5" name="Group 4"/>
          <p:cNvGrpSpPr/>
          <p:nvPr/>
        </p:nvGrpSpPr>
        <p:grpSpPr>
          <a:xfrm>
            <a:off x="4710163" y="1959679"/>
            <a:ext cx="6636967" cy="4219095"/>
            <a:chOff x="2218276" y="1925517"/>
            <a:chExt cx="6681048" cy="4280869"/>
          </a:xfrm>
        </p:grpSpPr>
        <p:grpSp>
          <p:nvGrpSpPr>
            <p:cNvPr id="52" name="Group 51"/>
            <p:cNvGrpSpPr/>
            <p:nvPr/>
          </p:nvGrpSpPr>
          <p:grpSpPr>
            <a:xfrm>
              <a:off x="2218276" y="1925517"/>
              <a:ext cx="5072855" cy="4280869"/>
              <a:chOff x="1825795" y="1518329"/>
              <a:chExt cx="4018978" cy="3883656"/>
            </a:xfrm>
          </p:grpSpPr>
          <p:grpSp>
            <p:nvGrpSpPr>
              <p:cNvPr id="53" name="Group 52"/>
              <p:cNvGrpSpPr/>
              <p:nvPr/>
            </p:nvGrpSpPr>
            <p:grpSpPr>
              <a:xfrm>
                <a:off x="2430775" y="1518329"/>
                <a:ext cx="3413998" cy="3883656"/>
                <a:chOff x="2112795" y="1579713"/>
                <a:chExt cx="3413998" cy="3883656"/>
              </a:xfrm>
            </p:grpSpPr>
            <p:grpSp>
              <p:nvGrpSpPr>
                <p:cNvPr id="67" name="Group 66"/>
                <p:cNvGrpSpPr/>
                <p:nvPr/>
              </p:nvGrpSpPr>
              <p:grpSpPr>
                <a:xfrm>
                  <a:off x="2112795" y="1579713"/>
                  <a:ext cx="1567312" cy="3396444"/>
                  <a:chOff x="2112795" y="1579713"/>
                  <a:chExt cx="1567312" cy="3396444"/>
                </a:xfrm>
              </p:grpSpPr>
              <p:cxnSp>
                <p:nvCxnSpPr>
                  <p:cNvPr id="79" name="Straight Connector 78"/>
                  <p:cNvCxnSpPr/>
                  <p:nvPr/>
                </p:nvCxnSpPr>
                <p:spPr>
                  <a:xfrm>
                    <a:off x="2870591" y="4470146"/>
                    <a:ext cx="0" cy="506011"/>
                  </a:xfrm>
                  <a:prstGeom prst="line">
                    <a:avLst/>
                  </a:prstGeom>
                  <a:ln w="12700">
                    <a:solidFill>
                      <a:schemeClr val="bg1">
                        <a:lumMod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112795" y="1579713"/>
                    <a:ext cx="1567312" cy="637440"/>
                  </a:xfrm>
                  <a:prstGeom prst="rect">
                    <a:avLst/>
                  </a:prstGeom>
                  <a:noFill/>
                  <a:ln>
                    <a:noFill/>
                    <a:prstDash val="sysDash"/>
                  </a:ln>
                  <a:effectLst>
                    <a:outerShdw blurRad="63500" sx="102000" sy="102000" algn="ctr" rotWithShape="0">
                      <a:prstClr val="black">
                        <a:alpha val="40000"/>
                      </a:prstClr>
                    </a:outerShdw>
                  </a:effectLst>
                </p:spPr>
                <p:txBody>
                  <a:bodyPr wrap="square" rtlCol="0">
                    <a:spAutoFit/>
                  </a:bodyPr>
                  <a:lstStyle/>
                  <a:p>
                    <a:pPr algn="ctr"/>
                    <a:r>
                      <a:rPr lang="en-US" sz="1300" dirty="0">
                        <a:solidFill>
                          <a:srgbClr val="E17A09"/>
                        </a:solidFill>
                        <a:cs typeface="Arial" panose="020B0604020202020204" pitchFamily="34" charset="0"/>
                      </a:rPr>
                      <a:t>Created by </a:t>
                    </a:r>
                    <a:r>
                      <a:rPr lang="en-US" sz="1300" b="1" dirty="0">
                        <a:solidFill>
                          <a:srgbClr val="E17A09"/>
                        </a:solidFill>
                        <a:cs typeface="Arial" panose="020B0604020202020204" pitchFamily="34" charset="0"/>
                      </a:rPr>
                      <a:t>business units </a:t>
                    </a:r>
                    <a:r>
                      <a:rPr lang="en-US" sz="1300" dirty="0">
                        <a:solidFill>
                          <a:srgbClr val="E17A09"/>
                        </a:solidFill>
                        <a:cs typeface="Arial" panose="020B0604020202020204" pitchFamily="34" charset="0"/>
                      </a:rPr>
                      <a:t>and extracted from other Campus RFPs</a:t>
                    </a:r>
                  </a:p>
                </p:txBody>
              </p:sp>
            </p:grpSp>
            <p:grpSp>
              <p:nvGrpSpPr>
                <p:cNvPr id="68" name="Group 67"/>
                <p:cNvGrpSpPr/>
                <p:nvPr/>
              </p:nvGrpSpPr>
              <p:grpSpPr>
                <a:xfrm>
                  <a:off x="2179285" y="2093385"/>
                  <a:ext cx="3161559" cy="3369984"/>
                  <a:chOff x="2179285" y="2093385"/>
                  <a:chExt cx="3161559" cy="3369984"/>
                </a:xfrm>
              </p:grpSpPr>
              <p:grpSp>
                <p:nvGrpSpPr>
                  <p:cNvPr id="73" name="Group 72"/>
                  <p:cNvGrpSpPr/>
                  <p:nvPr/>
                </p:nvGrpSpPr>
                <p:grpSpPr>
                  <a:xfrm>
                    <a:off x="2179285" y="2258861"/>
                    <a:ext cx="1432906" cy="3204508"/>
                    <a:chOff x="2179285" y="2258861"/>
                    <a:chExt cx="1432906" cy="3204508"/>
                  </a:xfrm>
                </p:grpSpPr>
                <p:cxnSp>
                  <p:nvCxnSpPr>
                    <p:cNvPr id="77" name="Straight Connector 76"/>
                    <p:cNvCxnSpPr/>
                    <p:nvPr/>
                  </p:nvCxnSpPr>
                  <p:spPr>
                    <a:xfrm>
                      <a:off x="2870593" y="2258861"/>
                      <a:ext cx="0" cy="682024"/>
                    </a:xfrm>
                    <a:prstGeom prst="line">
                      <a:avLst/>
                    </a:prstGeom>
                    <a:ln w="12700">
                      <a:solidFill>
                        <a:schemeClr val="bg1">
                          <a:lumMod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179285" y="4938241"/>
                      <a:ext cx="1432906" cy="525128"/>
                    </a:xfrm>
                    <a:prstGeom prst="rect">
                      <a:avLst/>
                    </a:prstGeom>
                    <a:noFill/>
                    <a:ln>
                      <a:noFill/>
                      <a:prstDash val="sysDash"/>
                    </a:ln>
                    <a:effectLst>
                      <a:outerShdw blurRad="63500" sx="102000" sy="102000" algn="ctr" rotWithShape="0">
                        <a:prstClr val="black">
                          <a:alpha val="40000"/>
                        </a:prstClr>
                      </a:outerShdw>
                    </a:effectLst>
                  </p:spPr>
                  <p:txBody>
                    <a:bodyPr wrap="square" rtlCol="0">
                      <a:spAutoFit/>
                    </a:bodyPr>
                    <a:lstStyle/>
                    <a:p>
                      <a:pPr algn="ctr"/>
                      <a:r>
                        <a:rPr lang="en-US" sz="1200" dirty="0">
                          <a:solidFill>
                            <a:srgbClr val="005374"/>
                          </a:solidFill>
                          <a:cs typeface="Arial" panose="020B0604020202020204" pitchFamily="34" charset="0"/>
                        </a:rPr>
                        <a:t>~1000 processes/tasks collected from Process SMEs</a:t>
                      </a:r>
                    </a:p>
                    <a:p>
                      <a:pPr algn="ctr"/>
                      <a:endParaRPr lang="en-US" sz="1200" dirty="0">
                        <a:solidFill>
                          <a:schemeClr val="tx1">
                            <a:lumMod val="50000"/>
                            <a:lumOff val="50000"/>
                          </a:schemeClr>
                        </a:solidFill>
                        <a:latin typeface="Arial" panose="020B0604020202020204" pitchFamily="34" charset="0"/>
                        <a:cs typeface="Arial" panose="020B0604020202020204" pitchFamily="34" charset="0"/>
                      </a:endParaRPr>
                    </a:p>
                  </p:txBody>
                </p:sp>
              </p:grpSp>
              <p:grpSp>
                <p:nvGrpSpPr>
                  <p:cNvPr id="74" name="Group 73"/>
                  <p:cNvGrpSpPr/>
                  <p:nvPr/>
                </p:nvGrpSpPr>
                <p:grpSpPr>
                  <a:xfrm>
                    <a:off x="4026688" y="2093385"/>
                    <a:ext cx="1314156" cy="953013"/>
                    <a:chOff x="4026688" y="2093385"/>
                    <a:chExt cx="1314156" cy="953013"/>
                  </a:xfrm>
                </p:grpSpPr>
                <p:cxnSp>
                  <p:nvCxnSpPr>
                    <p:cNvPr id="75" name="Straight Connector 74"/>
                    <p:cNvCxnSpPr>
                      <a:cxnSpLocks/>
                    </p:cNvCxnSpPr>
                    <p:nvPr/>
                  </p:nvCxnSpPr>
                  <p:spPr>
                    <a:xfrm>
                      <a:off x="4654109" y="2619982"/>
                      <a:ext cx="0" cy="426416"/>
                    </a:xfrm>
                    <a:prstGeom prst="line">
                      <a:avLst/>
                    </a:prstGeom>
                    <a:ln w="12700">
                      <a:solidFill>
                        <a:schemeClr val="bg1">
                          <a:lumMod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026688" y="2093385"/>
                      <a:ext cx="1314156" cy="525128"/>
                    </a:xfrm>
                    <a:prstGeom prst="rect">
                      <a:avLst/>
                    </a:prstGeom>
                    <a:noFill/>
                    <a:ln>
                      <a:noFill/>
                      <a:prstDash val="sysDash"/>
                    </a:ln>
                    <a:effectLst>
                      <a:outerShdw blurRad="63500" sx="102000" sy="102000" algn="ctr" rotWithShape="0">
                        <a:prstClr val="black">
                          <a:alpha val="40000"/>
                        </a:prstClr>
                      </a:outerShdw>
                    </a:effectLst>
                  </p:spPr>
                  <p:txBody>
                    <a:bodyPr wrap="square" rtlCol="0">
                      <a:spAutoFit/>
                    </a:bodyPr>
                    <a:lstStyle/>
                    <a:p>
                      <a:pPr algn="ctr"/>
                      <a:r>
                        <a:rPr lang="en-US" sz="1200" dirty="0">
                          <a:solidFill>
                            <a:srgbClr val="005374"/>
                          </a:solidFill>
                          <a:cs typeface="Arial" panose="020B0604020202020204" pitchFamily="34" charset="0"/>
                        </a:rPr>
                        <a:t>Mapped by ESR </a:t>
                      </a:r>
                    </a:p>
                    <a:p>
                      <a:pPr algn="ctr"/>
                      <a:r>
                        <a:rPr lang="en-US" sz="1200" dirty="0">
                          <a:solidFill>
                            <a:srgbClr val="005374"/>
                          </a:solidFill>
                          <a:cs typeface="Arial" panose="020B0604020202020204" pitchFamily="34" charset="0"/>
                        </a:rPr>
                        <a:t>Architect and reviewed by Process SMEs</a:t>
                      </a:r>
                    </a:p>
                  </p:txBody>
                </p:sp>
              </p:grpSp>
            </p:grpSp>
            <p:grpSp>
              <p:nvGrpSpPr>
                <p:cNvPr id="69" name="Group 68"/>
                <p:cNvGrpSpPr/>
                <p:nvPr/>
              </p:nvGrpSpPr>
              <p:grpSpPr>
                <a:xfrm>
                  <a:off x="4067895" y="4026038"/>
                  <a:ext cx="1458898" cy="991826"/>
                  <a:chOff x="4067895" y="4026038"/>
                  <a:chExt cx="1458898" cy="991826"/>
                </a:xfrm>
              </p:grpSpPr>
              <p:cxnSp>
                <p:nvCxnSpPr>
                  <p:cNvPr id="71" name="Straight Connector 70"/>
                  <p:cNvCxnSpPr>
                    <a:cxnSpLocks/>
                  </p:cNvCxnSpPr>
                  <p:nvPr/>
                </p:nvCxnSpPr>
                <p:spPr>
                  <a:xfrm>
                    <a:off x="4654108" y="4026038"/>
                    <a:ext cx="0" cy="387014"/>
                  </a:xfrm>
                  <a:prstGeom prst="line">
                    <a:avLst/>
                  </a:prstGeom>
                  <a:ln w="12700">
                    <a:solidFill>
                      <a:schemeClr val="bg1">
                        <a:lumMod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067895" y="4413052"/>
                    <a:ext cx="1458898" cy="604812"/>
                  </a:xfrm>
                  <a:prstGeom prst="rect">
                    <a:avLst/>
                  </a:prstGeom>
                  <a:noFill/>
                  <a:ln>
                    <a:noFill/>
                    <a:prstDash val="sysDash"/>
                  </a:ln>
                  <a:effectLst>
                    <a:outerShdw blurRad="63500" sx="102000" sy="102000" algn="ctr" rotWithShape="0">
                      <a:prstClr val="black">
                        <a:alpha val="40000"/>
                      </a:prstClr>
                    </a:outerShdw>
                  </a:effectLst>
                </p:spPr>
                <p:txBody>
                  <a:bodyPr wrap="square" rtlCol="0">
                    <a:spAutoFit/>
                  </a:bodyPr>
                  <a:lstStyle/>
                  <a:p>
                    <a:pPr algn="ctr"/>
                    <a:r>
                      <a:rPr lang="en-US" sz="1200" dirty="0">
                        <a:solidFill>
                          <a:srgbClr val="005374"/>
                        </a:solidFill>
                        <a:cs typeface="Arial" panose="020B0604020202020204" pitchFamily="34" charset="0"/>
                      </a:rPr>
                      <a:t>RTM to be used again during the configuration project phase</a:t>
                    </a:r>
                  </a:p>
                </p:txBody>
              </p:sp>
            </p:grpSp>
          </p:grpSp>
          <p:grpSp>
            <p:nvGrpSpPr>
              <p:cNvPr id="55" name="Group 54"/>
              <p:cNvGrpSpPr/>
              <p:nvPr/>
            </p:nvGrpSpPr>
            <p:grpSpPr>
              <a:xfrm>
                <a:off x="1825795" y="2035938"/>
                <a:ext cx="4018978" cy="2924802"/>
                <a:chOff x="1507815" y="2097322"/>
                <a:chExt cx="4018978" cy="2924802"/>
              </a:xfrm>
            </p:grpSpPr>
            <p:grpSp>
              <p:nvGrpSpPr>
                <p:cNvPr id="56" name="Group 55"/>
                <p:cNvGrpSpPr/>
                <p:nvPr/>
              </p:nvGrpSpPr>
              <p:grpSpPr>
                <a:xfrm>
                  <a:off x="1507815" y="2097322"/>
                  <a:ext cx="2206935" cy="2924802"/>
                  <a:chOff x="1507815" y="1756127"/>
                  <a:chExt cx="2206935" cy="2924802"/>
                </a:xfrm>
              </p:grpSpPr>
              <p:sp>
                <p:nvSpPr>
                  <p:cNvPr id="64" name="Freeform 63"/>
                  <p:cNvSpPr/>
                  <p:nvPr/>
                </p:nvSpPr>
                <p:spPr>
                  <a:xfrm>
                    <a:off x="1602656" y="1764406"/>
                    <a:ext cx="2112094" cy="2916523"/>
                  </a:xfrm>
                  <a:custGeom>
                    <a:avLst/>
                    <a:gdLst>
                      <a:gd name="connsiteX0" fmla="*/ 763 w 2112094"/>
                      <a:gd name="connsiteY0" fmla="*/ 0 h 2916523"/>
                      <a:gd name="connsiteX1" fmla="*/ 2040749 w 2112094"/>
                      <a:gd name="connsiteY1" fmla="*/ 708641 h 2916523"/>
                      <a:gd name="connsiteX2" fmla="*/ 2112094 w 2112094"/>
                      <a:gd name="connsiteY2" fmla="*/ 727326 h 2916523"/>
                      <a:gd name="connsiteX3" fmla="*/ 2112094 w 2112094"/>
                      <a:gd name="connsiteY3" fmla="*/ 2164818 h 2916523"/>
                      <a:gd name="connsiteX4" fmla="*/ 2068294 w 2112094"/>
                      <a:gd name="connsiteY4" fmla="*/ 2175211 h 2916523"/>
                      <a:gd name="connsiteX5" fmla="*/ 1305 w 2112094"/>
                      <a:gd name="connsiteY5" fmla="*/ 2916523 h 2916523"/>
                      <a:gd name="connsiteX6" fmla="*/ 763 w 2112094"/>
                      <a:gd name="connsiteY6" fmla="*/ 0 h 29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094" h="2916523">
                        <a:moveTo>
                          <a:pt x="763" y="0"/>
                        </a:moveTo>
                        <a:cubicBezTo>
                          <a:pt x="723858" y="298495"/>
                          <a:pt x="1401170" y="531882"/>
                          <a:pt x="2040749" y="708641"/>
                        </a:cubicBezTo>
                        <a:lnTo>
                          <a:pt x="2112094" y="727326"/>
                        </a:lnTo>
                        <a:lnTo>
                          <a:pt x="2112094" y="2164818"/>
                        </a:lnTo>
                        <a:lnTo>
                          <a:pt x="2068294" y="2175211"/>
                        </a:lnTo>
                        <a:cubicBezTo>
                          <a:pt x="1282494" y="2372990"/>
                          <a:pt x="548362" y="2627007"/>
                          <a:pt x="1305" y="2916523"/>
                        </a:cubicBezTo>
                        <a:cubicBezTo>
                          <a:pt x="-2988" y="1942022"/>
                          <a:pt x="5056" y="974501"/>
                          <a:pt x="763" y="0"/>
                        </a:cubicBezTo>
                        <a:close/>
                      </a:path>
                    </a:pathLst>
                  </a:custGeom>
                  <a:solidFill>
                    <a:srgbClr val="7098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5" name="Freeform 64"/>
                  <p:cNvSpPr/>
                  <p:nvPr/>
                </p:nvSpPr>
                <p:spPr>
                  <a:xfrm>
                    <a:off x="1597012" y="3080030"/>
                    <a:ext cx="2107970" cy="1596640"/>
                  </a:xfrm>
                  <a:custGeom>
                    <a:avLst/>
                    <a:gdLst>
                      <a:gd name="connsiteX0" fmla="*/ 105549 w 2110791"/>
                      <a:gd name="connsiteY0" fmla="*/ 0 h 1604354"/>
                      <a:gd name="connsiteX1" fmla="*/ 2110791 w 2110791"/>
                      <a:gd name="connsiteY1" fmla="*/ 0 h 1604354"/>
                      <a:gd name="connsiteX2" fmla="*/ 2110791 w 2110791"/>
                      <a:gd name="connsiteY2" fmla="*/ 852649 h 1604354"/>
                      <a:gd name="connsiteX3" fmla="*/ 2066991 w 2110791"/>
                      <a:gd name="connsiteY3" fmla="*/ 863042 h 1604354"/>
                      <a:gd name="connsiteX4" fmla="*/ 2 w 2110791"/>
                      <a:gd name="connsiteY4" fmla="*/ 1604354 h 1604354"/>
                      <a:gd name="connsiteX5" fmla="*/ 0 w 2110791"/>
                      <a:gd name="connsiteY5" fmla="*/ 1594752 h 1604354"/>
                      <a:gd name="connsiteX6" fmla="*/ 7198 w 2110791"/>
                      <a:gd name="connsiteY6" fmla="*/ 1600096 h 1604354"/>
                      <a:gd name="connsiteX7" fmla="*/ 106508 w 2110791"/>
                      <a:gd name="connsiteY7" fmla="*/ 139824 h 16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791" h="1604354">
                        <a:moveTo>
                          <a:pt x="105549" y="0"/>
                        </a:moveTo>
                        <a:lnTo>
                          <a:pt x="2110791" y="0"/>
                        </a:lnTo>
                        <a:lnTo>
                          <a:pt x="2110791" y="852649"/>
                        </a:lnTo>
                        <a:lnTo>
                          <a:pt x="2066991" y="863042"/>
                        </a:lnTo>
                        <a:cubicBezTo>
                          <a:pt x="1281191" y="1060821"/>
                          <a:pt x="547059" y="1314838"/>
                          <a:pt x="2" y="1604354"/>
                        </a:cubicBezTo>
                        <a:lnTo>
                          <a:pt x="0" y="1594752"/>
                        </a:lnTo>
                        <a:lnTo>
                          <a:pt x="7198" y="1600096"/>
                        </a:lnTo>
                        <a:cubicBezTo>
                          <a:pt x="62045" y="1600096"/>
                          <a:pt x="106508" y="946310"/>
                          <a:pt x="106508" y="139824"/>
                        </a:cubicBezTo>
                        <a:close/>
                      </a:path>
                    </a:pathLst>
                  </a:custGeom>
                  <a:solidFill>
                    <a:srgbClr val="4E728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6" name="Oval 65"/>
                  <p:cNvSpPr/>
                  <p:nvPr/>
                </p:nvSpPr>
                <p:spPr>
                  <a:xfrm>
                    <a:off x="1507815" y="1756127"/>
                    <a:ext cx="206684" cy="292054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Arial" panose="020B0604020202020204" pitchFamily="34" charset="0"/>
                      <a:cs typeface="Arial" panose="020B0604020202020204" pitchFamily="34" charset="0"/>
                    </a:endParaRPr>
                  </a:p>
                </p:txBody>
              </p:sp>
            </p:grpSp>
            <p:grpSp>
              <p:nvGrpSpPr>
                <p:cNvPr id="61" name="Group 60"/>
                <p:cNvGrpSpPr/>
                <p:nvPr/>
              </p:nvGrpSpPr>
              <p:grpSpPr>
                <a:xfrm>
                  <a:off x="3781425" y="2850387"/>
                  <a:ext cx="1745368" cy="1404209"/>
                  <a:chOff x="3781425" y="2509192"/>
                  <a:chExt cx="1745368" cy="1404209"/>
                </a:xfrm>
              </p:grpSpPr>
              <p:sp>
                <p:nvSpPr>
                  <p:cNvPr id="62" name="Freeform 61"/>
                  <p:cNvSpPr/>
                  <p:nvPr/>
                </p:nvSpPr>
                <p:spPr>
                  <a:xfrm>
                    <a:off x="3781425" y="2509192"/>
                    <a:ext cx="1745368" cy="1404209"/>
                  </a:xfrm>
                  <a:custGeom>
                    <a:avLst/>
                    <a:gdLst>
                      <a:gd name="connsiteX0" fmla="*/ 0 w 914400"/>
                      <a:gd name="connsiteY0" fmla="*/ 0 h 1404209"/>
                      <a:gd name="connsiteX1" fmla="*/ 241263 w 914400"/>
                      <a:gd name="connsiteY1" fmla="*/ 63183 h 1404209"/>
                      <a:gd name="connsiteX2" fmla="*/ 703221 w 914400"/>
                      <a:gd name="connsiteY2" fmla="*/ 168852 h 1404209"/>
                      <a:gd name="connsiteX3" fmla="*/ 914400 w 914400"/>
                      <a:gd name="connsiteY3" fmla="*/ 209221 h 1404209"/>
                      <a:gd name="connsiteX4" fmla="*/ 914400 w 914400"/>
                      <a:gd name="connsiteY4" fmla="*/ 1210951 h 1404209"/>
                      <a:gd name="connsiteX5" fmla="*/ 737865 w 914400"/>
                      <a:gd name="connsiteY5" fmla="*/ 1242368 h 1404209"/>
                      <a:gd name="connsiteX6" fmla="*/ 286104 w 914400"/>
                      <a:gd name="connsiteY6" fmla="*/ 1336317 h 1404209"/>
                      <a:gd name="connsiteX7" fmla="*/ 0 w 914400"/>
                      <a:gd name="connsiteY7" fmla="*/ 1404209 h 1404209"/>
                      <a:gd name="connsiteX8" fmla="*/ 0 w 914400"/>
                      <a:gd name="connsiteY8" fmla="*/ 0 h 1404209"/>
                      <a:gd name="connsiteX0" fmla="*/ 0 w 922302"/>
                      <a:gd name="connsiteY0" fmla="*/ 0 h 1404209"/>
                      <a:gd name="connsiteX1" fmla="*/ 241263 w 922302"/>
                      <a:gd name="connsiteY1" fmla="*/ 63183 h 1404209"/>
                      <a:gd name="connsiteX2" fmla="*/ 703221 w 922302"/>
                      <a:gd name="connsiteY2" fmla="*/ 168852 h 1404209"/>
                      <a:gd name="connsiteX3" fmla="*/ 914400 w 922302"/>
                      <a:gd name="connsiteY3" fmla="*/ 209221 h 1404209"/>
                      <a:gd name="connsiteX4" fmla="*/ 922302 w 922302"/>
                      <a:gd name="connsiteY4" fmla="*/ 1020218 h 1404209"/>
                      <a:gd name="connsiteX5" fmla="*/ 737865 w 922302"/>
                      <a:gd name="connsiteY5" fmla="*/ 1242368 h 1404209"/>
                      <a:gd name="connsiteX6" fmla="*/ 286104 w 922302"/>
                      <a:gd name="connsiteY6" fmla="*/ 1336317 h 1404209"/>
                      <a:gd name="connsiteX7" fmla="*/ 0 w 922302"/>
                      <a:gd name="connsiteY7" fmla="*/ 1404209 h 1404209"/>
                      <a:gd name="connsiteX8" fmla="*/ 0 w 922302"/>
                      <a:gd name="connsiteY8" fmla="*/ 0 h 1404209"/>
                      <a:gd name="connsiteX0" fmla="*/ 0 w 922302"/>
                      <a:gd name="connsiteY0" fmla="*/ 0 h 1404209"/>
                      <a:gd name="connsiteX1" fmla="*/ 241263 w 922302"/>
                      <a:gd name="connsiteY1" fmla="*/ 63183 h 1404209"/>
                      <a:gd name="connsiteX2" fmla="*/ 703221 w 922302"/>
                      <a:gd name="connsiteY2" fmla="*/ 168852 h 1404209"/>
                      <a:gd name="connsiteX3" fmla="*/ 914400 w 922302"/>
                      <a:gd name="connsiteY3" fmla="*/ 209221 h 1404209"/>
                      <a:gd name="connsiteX4" fmla="*/ 922302 w 922302"/>
                      <a:gd name="connsiteY4" fmla="*/ 1020218 h 1404209"/>
                      <a:gd name="connsiteX5" fmla="*/ 735231 w 922302"/>
                      <a:gd name="connsiteY5" fmla="*/ 1103653 h 1404209"/>
                      <a:gd name="connsiteX6" fmla="*/ 286104 w 922302"/>
                      <a:gd name="connsiteY6" fmla="*/ 1336317 h 1404209"/>
                      <a:gd name="connsiteX7" fmla="*/ 0 w 922302"/>
                      <a:gd name="connsiteY7" fmla="*/ 1404209 h 1404209"/>
                      <a:gd name="connsiteX8" fmla="*/ 0 w 922302"/>
                      <a:gd name="connsiteY8" fmla="*/ 0 h 1404209"/>
                      <a:gd name="connsiteX0" fmla="*/ 0 w 922302"/>
                      <a:gd name="connsiteY0" fmla="*/ 0 h 1404209"/>
                      <a:gd name="connsiteX1" fmla="*/ 241263 w 922302"/>
                      <a:gd name="connsiteY1" fmla="*/ 63183 h 1404209"/>
                      <a:gd name="connsiteX2" fmla="*/ 703221 w 922302"/>
                      <a:gd name="connsiteY2" fmla="*/ 168852 h 1404209"/>
                      <a:gd name="connsiteX3" fmla="*/ 914400 w 922302"/>
                      <a:gd name="connsiteY3" fmla="*/ 209221 h 1404209"/>
                      <a:gd name="connsiteX4" fmla="*/ 922302 w 922302"/>
                      <a:gd name="connsiteY4" fmla="*/ 1020218 h 1404209"/>
                      <a:gd name="connsiteX5" fmla="*/ 735231 w 922302"/>
                      <a:gd name="connsiteY5" fmla="*/ 1103653 h 1404209"/>
                      <a:gd name="connsiteX6" fmla="*/ 288738 w 922302"/>
                      <a:gd name="connsiteY6" fmla="*/ 1238061 h 1404209"/>
                      <a:gd name="connsiteX7" fmla="*/ 0 w 922302"/>
                      <a:gd name="connsiteY7" fmla="*/ 1404209 h 1404209"/>
                      <a:gd name="connsiteX8" fmla="*/ 0 w 922302"/>
                      <a:gd name="connsiteY8" fmla="*/ 0 h 1404209"/>
                      <a:gd name="connsiteX0" fmla="*/ 0 w 922302"/>
                      <a:gd name="connsiteY0" fmla="*/ 0 h 1404209"/>
                      <a:gd name="connsiteX1" fmla="*/ 241263 w 922302"/>
                      <a:gd name="connsiteY1" fmla="*/ 63183 h 1404209"/>
                      <a:gd name="connsiteX2" fmla="*/ 914400 w 922302"/>
                      <a:gd name="connsiteY2" fmla="*/ 209221 h 1404209"/>
                      <a:gd name="connsiteX3" fmla="*/ 922302 w 922302"/>
                      <a:gd name="connsiteY3" fmla="*/ 1020218 h 1404209"/>
                      <a:gd name="connsiteX4" fmla="*/ 735231 w 922302"/>
                      <a:gd name="connsiteY4" fmla="*/ 1103653 h 1404209"/>
                      <a:gd name="connsiteX5" fmla="*/ 288738 w 922302"/>
                      <a:gd name="connsiteY5" fmla="*/ 1238061 h 1404209"/>
                      <a:gd name="connsiteX6" fmla="*/ 0 w 922302"/>
                      <a:gd name="connsiteY6" fmla="*/ 1404209 h 1404209"/>
                      <a:gd name="connsiteX7" fmla="*/ 0 w 922302"/>
                      <a:gd name="connsiteY7" fmla="*/ 0 h 1404209"/>
                      <a:gd name="connsiteX0" fmla="*/ 0 w 922302"/>
                      <a:gd name="connsiteY0" fmla="*/ 0 h 1404209"/>
                      <a:gd name="connsiteX1" fmla="*/ 914400 w 922302"/>
                      <a:gd name="connsiteY1" fmla="*/ 209221 h 1404209"/>
                      <a:gd name="connsiteX2" fmla="*/ 922302 w 922302"/>
                      <a:gd name="connsiteY2" fmla="*/ 1020218 h 1404209"/>
                      <a:gd name="connsiteX3" fmla="*/ 735231 w 922302"/>
                      <a:gd name="connsiteY3" fmla="*/ 1103653 h 1404209"/>
                      <a:gd name="connsiteX4" fmla="*/ 288738 w 922302"/>
                      <a:gd name="connsiteY4" fmla="*/ 1238061 h 1404209"/>
                      <a:gd name="connsiteX5" fmla="*/ 0 w 922302"/>
                      <a:gd name="connsiteY5" fmla="*/ 1404209 h 1404209"/>
                      <a:gd name="connsiteX6" fmla="*/ 0 w 922302"/>
                      <a:gd name="connsiteY6" fmla="*/ 0 h 1404209"/>
                      <a:gd name="connsiteX0" fmla="*/ 0 w 922302"/>
                      <a:gd name="connsiteY0" fmla="*/ 0 h 1404209"/>
                      <a:gd name="connsiteX1" fmla="*/ 911766 w 922302"/>
                      <a:gd name="connsiteY1" fmla="*/ 353716 h 1404209"/>
                      <a:gd name="connsiteX2" fmla="*/ 922302 w 922302"/>
                      <a:gd name="connsiteY2" fmla="*/ 1020218 h 1404209"/>
                      <a:gd name="connsiteX3" fmla="*/ 735231 w 922302"/>
                      <a:gd name="connsiteY3" fmla="*/ 1103653 h 1404209"/>
                      <a:gd name="connsiteX4" fmla="*/ 288738 w 922302"/>
                      <a:gd name="connsiteY4" fmla="*/ 1238061 h 1404209"/>
                      <a:gd name="connsiteX5" fmla="*/ 0 w 922302"/>
                      <a:gd name="connsiteY5" fmla="*/ 1404209 h 1404209"/>
                      <a:gd name="connsiteX6" fmla="*/ 0 w 922302"/>
                      <a:gd name="connsiteY6" fmla="*/ 0 h 1404209"/>
                      <a:gd name="connsiteX0" fmla="*/ 0 w 922302"/>
                      <a:gd name="connsiteY0" fmla="*/ 0 h 1404209"/>
                      <a:gd name="connsiteX1" fmla="*/ 911766 w 922302"/>
                      <a:gd name="connsiteY1" fmla="*/ 353716 h 1404209"/>
                      <a:gd name="connsiteX2" fmla="*/ 922302 w 922302"/>
                      <a:gd name="connsiteY2" fmla="*/ 1020218 h 1404209"/>
                      <a:gd name="connsiteX3" fmla="*/ 288738 w 922302"/>
                      <a:gd name="connsiteY3" fmla="*/ 1238061 h 1404209"/>
                      <a:gd name="connsiteX4" fmla="*/ 0 w 922302"/>
                      <a:gd name="connsiteY4" fmla="*/ 1404209 h 1404209"/>
                      <a:gd name="connsiteX5" fmla="*/ 0 w 922302"/>
                      <a:gd name="connsiteY5" fmla="*/ 0 h 1404209"/>
                      <a:gd name="connsiteX0" fmla="*/ 0 w 922302"/>
                      <a:gd name="connsiteY0" fmla="*/ 0 h 1447076"/>
                      <a:gd name="connsiteX1" fmla="*/ 911766 w 922302"/>
                      <a:gd name="connsiteY1" fmla="*/ 353716 h 1447076"/>
                      <a:gd name="connsiteX2" fmla="*/ 922302 w 922302"/>
                      <a:gd name="connsiteY2" fmla="*/ 1020218 h 1447076"/>
                      <a:gd name="connsiteX3" fmla="*/ 0 w 922302"/>
                      <a:gd name="connsiteY3" fmla="*/ 1404209 h 1447076"/>
                      <a:gd name="connsiteX4" fmla="*/ 0 w 922302"/>
                      <a:gd name="connsiteY4" fmla="*/ 0 h 1447076"/>
                      <a:gd name="connsiteX0" fmla="*/ 0 w 911766"/>
                      <a:gd name="connsiteY0" fmla="*/ 0 h 1443179"/>
                      <a:gd name="connsiteX1" fmla="*/ 911766 w 911766"/>
                      <a:gd name="connsiteY1" fmla="*/ 353716 h 1443179"/>
                      <a:gd name="connsiteX2" fmla="*/ 911766 w 911766"/>
                      <a:gd name="connsiteY2" fmla="*/ 968199 h 1443179"/>
                      <a:gd name="connsiteX3" fmla="*/ 0 w 911766"/>
                      <a:gd name="connsiteY3" fmla="*/ 1404209 h 1443179"/>
                      <a:gd name="connsiteX4" fmla="*/ 0 w 911766"/>
                      <a:gd name="connsiteY4" fmla="*/ 0 h 1443179"/>
                      <a:gd name="connsiteX0" fmla="*/ 0 w 911766"/>
                      <a:gd name="connsiteY0" fmla="*/ 0 h 1455465"/>
                      <a:gd name="connsiteX1" fmla="*/ 911766 w 911766"/>
                      <a:gd name="connsiteY1" fmla="*/ 353716 h 1455465"/>
                      <a:gd name="connsiteX2" fmla="*/ 911766 w 911766"/>
                      <a:gd name="connsiteY2" fmla="*/ 968199 h 1455465"/>
                      <a:gd name="connsiteX3" fmla="*/ 0 w 911766"/>
                      <a:gd name="connsiteY3" fmla="*/ 1404209 h 1455465"/>
                      <a:gd name="connsiteX4" fmla="*/ 0 w 911766"/>
                      <a:gd name="connsiteY4" fmla="*/ 0 h 1455465"/>
                      <a:gd name="connsiteX0" fmla="*/ 0 w 911766"/>
                      <a:gd name="connsiteY0" fmla="*/ 0 h 1404209"/>
                      <a:gd name="connsiteX1" fmla="*/ 911766 w 911766"/>
                      <a:gd name="connsiteY1" fmla="*/ 353716 h 1404209"/>
                      <a:gd name="connsiteX2" fmla="*/ 911766 w 911766"/>
                      <a:gd name="connsiteY2" fmla="*/ 968199 h 1404209"/>
                      <a:gd name="connsiteX3" fmla="*/ 0 w 911766"/>
                      <a:gd name="connsiteY3" fmla="*/ 1404209 h 1404209"/>
                      <a:gd name="connsiteX4" fmla="*/ 0 w 911766"/>
                      <a:gd name="connsiteY4" fmla="*/ 0 h 140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66" h="1404209">
                        <a:moveTo>
                          <a:pt x="0" y="0"/>
                        </a:moveTo>
                        <a:lnTo>
                          <a:pt x="911766" y="353716"/>
                        </a:lnTo>
                        <a:lnTo>
                          <a:pt x="911766" y="968199"/>
                        </a:lnTo>
                        <a:cubicBezTo>
                          <a:pt x="169800" y="1293556"/>
                          <a:pt x="185325" y="1296815"/>
                          <a:pt x="0" y="1404209"/>
                        </a:cubicBezTo>
                        <a:lnTo>
                          <a:pt x="0" y="0"/>
                        </a:lnTo>
                        <a:close/>
                      </a:path>
                    </a:pathLst>
                  </a:custGeom>
                  <a:solidFill>
                    <a:srgbClr val="05A2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3" name="TextBox 62"/>
                  <p:cNvSpPr txBox="1"/>
                  <p:nvPr/>
                </p:nvSpPr>
                <p:spPr>
                  <a:xfrm>
                    <a:off x="3880648" y="2828818"/>
                    <a:ext cx="1414078" cy="600146"/>
                  </a:xfrm>
                  <a:prstGeom prst="rect">
                    <a:avLst/>
                  </a:prstGeom>
                  <a:noFill/>
                </p:spPr>
                <p:txBody>
                  <a:bodyPr wrap="square" rtlCol="0">
                    <a:spAutoFit/>
                  </a:bodyPr>
                  <a:lstStyle/>
                  <a:p>
                    <a:pPr algn="ctr"/>
                    <a:r>
                      <a:rPr lang="en-US" sz="1400" dirty="0">
                        <a:solidFill>
                          <a:schemeClr val="bg1"/>
                        </a:solidFill>
                        <a:cs typeface="Arial" panose="020B0604020202020204" pitchFamily="34" charset="0"/>
                      </a:rPr>
                      <a:t>Requirements Traceability </a:t>
                    </a:r>
                  </a:p>
                  <a:p>
                    <a:pPr algn="ctr"/>
                    <a:r>
                      <a:rPr lang="en-US" sz="1400" dirty="0">
                        <a:solidFill>
                          <a:schemeClr val="bg1"/>
                        </a:solidFill>
                        <a:cs typeface="Arial" panose="020B0604020202020204" pitchFamily="34" charset="0"/>
                      </a:rPr>
                      <a:t>Matrix (RTM)</a:t>
                    </a:r>
                  </a:p>
                </p:txBody>
              </p:sp>
            </p:grpSp>
          </p:grpSp>
        </p:grpSp>
        <p:sp>
          <p:nvSpPr>
            <p:cNvPr id="81" name="TextBox 80">
              <a:extLst>
                <a:ext uri="{FF2B5EF4-FFF2-40B4-BE49-F238E27FC236}">
                  <a16:creationId xmlns:a16="http://schemas.microsoft.com/office/drawing/2014/main" id="{49F5C96F-32D9-46BA-A2BE-13F9F0FE994A}"/>
                </a:ext>
              </a:extLst>
            </p:cNvPr>
            <p:cNvSpPr txBox="1"/>
            <p:nvPr/>
          </p:nvSpPr>
          <p:spPr>
            <a:xfrm>
              <a:off x="2792091" y="3252519"/>
              <a:ext cx="1587459" cy="369332"/>
            </a:xfrm>
            <a:prstGeom prst="rect">
              <a:avLst/>
            </a:prstGeom>
            <a:noFill/>
          </p:spPr>
          <p:txBody>
            <a:bodyPr wrap="square" rtlCol="0">
              <a:spAutoFit/>
            </a:bodyPr>
            <a:lstStyle/>
            <a:p>
              <a:pPr algn="ctr"/>
              <a:r>
                <a:rPr lang="en-US" dirty="0">
                  <a:solidFill>
                    <a:schemeClr val="bg1"/>
                  </a:solidFill>
                  <a:cs typeface="Arial" panose="020B0604020202020204" pitchFamily="34" charset="0"/>
                </a:rPr>
                <a:t>Requirements</a:t>
              </a:r>
            </a:p>
          </p:txBody>
        </p:sp>
        <p:sp>
          <p:nvSpPr>
            <p:cNvPr id="82" name="TextBox 81">
              <a:extLst>
                <a:ext uri="{FF2B5EF4-FFF2-40B4-BE49-F238E27FC236}">
                  <a16:creationId xmlns:a16="http://schemas.microsoft.com/office/drawing/2014/main" id="{7B01A4DE-9078-4166-8A45-BE685379167F}"/>
                </a:ext>
              </a:extLst>
            </p:cNvPr>
            <p:cNvSpPr txBox="1"/>
            <p:nvPr/>
          </p:nvSpPr>
          <p:spPr>
            <a:xfrm>
              <a:off x="2598428" y="4310988"/>
              <a:ext cx="2286227" cy="369332"/>
            </a:xfrm>
            <a:prstGeom prst="rect">
              <a:avLst/>
            </a:prstGeom>
            <a:noFill/>
          </p:spPr>
          <p:txBody>
            <a:bodyPr wrap="square" rtlCol="0">
              <a:spAutoFit/>
            </a:bodyPr>
            <a:lstStyle/>
            <a:p>
              <a:pPr algn="ctr"/>
              <a:r>
                <a:rPr lang="en-US" dirty="0">
                  <a:solidFill>
                    <a:schemeClr val="bg1"/>
                  </a:solidFill>
                  <a:cs typeface="Arial" panose="020B0604020202020204" pitchFamily="34" charset="0"/>
                </a:rPr>
                <a:t>Business Processes</a:t>
              </a:r>
            </a:p>
          </p:txBody>
        </p:sp>
        <p:sp>
          <p:nvSpPr>
            <p:cNvPr id="83" name="Rectangle 82">
              <a:extLst>
                <a:ext uri="{FF2B5EF4-FFF2-40B4-BE49-F238E27FC236}">
                  <a16:creationId xmlns:a16="http://schemas.microsoft.com/office/drawing/2014/main" id="{F3080485-E810-4121-827F-990EF7EE9BED}"/>
                </a:ext>
              </a:extLst>
            </p:cNvPr>
            <p:cNvSpPr/>
            <p:nvPr/>
          </p:nvSpPr>
          <p:spPr>
            <a:xfrm>
              <a:off x="7343032" y="3733295"/>
              <a:ext cx="1556292" cy="632040"/>
            </a:xfrm>
            <a:prstGeom prst="rect">
              <a:avLst/>
            </a:prstGeom>
            <a:solidFill>
              <a:srgbClr val="E17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2116375B-8AAC-4032-84F8-612A88E3A611}"/>
                </a:ext>
              </a:extLst>
            </p:cNvPr>
            <p:cNvSpPr txBox="1"/>
            <p:nvPr/>
          </p:nvSpPr>
          <p:spPr>
            <a:xfrm>
              <a:off x="7482913" y="3824999"/>
              <a:ext cx="1343215" cy="461665"/>
            </a:xfrm>
            <a:prstGeom prst="rect">
              <a:avLst/>
            </a:prstGeom>
            <a:noFill/>
          </p:spPr>
          <p:txBody>
            <a:bodyPr wrap="square" rtlCol="0">
              <a:spAutoFit/>
            </a:bodyPr>
            <a:lstStyle/>
            <a:p>
              <a:pPr algn="ctr"/>
              <a:r>
                <a:rPr lang="en-US" sz="1200" dirty="0">
                  <a:solidFill>
                    <a:schemeClr val="bg1"/>
                  </a:solidFill>
                  <a:cs typeface="Arial" panose="020B0604020202020204" pitchFamily="34" charset="0"/>
                </a:rPr>
                <a:t>RFP Qualifying</a:t>
              </a:r>
            </a:p>
            <a:p>
              <a:pPr algn="ctr"/>
              <a:r>
                <a:rPr lang="en-US" sz="1200" dirty="0">
                  <a:solidFill>
                    <a:schemeClr val="bg1"/>
                  </a:solidFill>
                  <a:cs typeface="Arial" panose="020B0604020202020204" pitchFamily="34" charset="0"/>
                </a:rPr>
                <a:t>Questions</a:t>
              </a:r>
            </a:p>
          </p:txBody>
        </p:sp>
        <p:sp>
          <p:nvSpPr>
            <p:cNvPr id="86" name="TextBox 85">
              <a:extLst>
                <a:ext uri="{FF2B5EF4-FFF2-40B4-BE49-F238E27FC236}">
                  <a16:creationId xmlns:a16="http://schemas.microsoft.com/office/drawing/2014/main" id="{0F2A4B56-3F9A-4AC4-9693-0759DBA7CC01}"/>
                </a:ext>
              </a:extLst>
            </p:cNvPr>
            <p:cNvSpPr txBox="1"/>
            <p:nvPr/>
          </p:nvSpPr>
          <p:spPr>
            <a:xfrm>
              <a:off x="7523172" y="3075714"/>
              <a:ext cx="1191276" cy="499653"/>
            </a:xfrm>
            <a:prstGeom prst="rect">
              <a:avLst/>
            </a:prstGeom>
            <a:noFill/>
            <a:ln>
              <a:noFill/>
              <a:prstDash val="sysDash"/>
            </a:ln>
            <a:effectLst>
              <a:outerShdw blurRad="63500" sx="102000" sy="102000" algn="ctr" rotWithShape="0">
                <a:prstClr val="black">
                  <a:alpha val="40000"/>
                </a:prstClr>
              </a:outerShdw>
            </a:effectLst>
          </p:spPr>
          <p:txBody>
            <a:bodyPr wrap="square" rtlCol="0">
              <a:spAutoFit/>
            </a:bodyPr>
            <a:lstStyle/>
            <a:p>
              <a:pPr algn="ctr"/>
              <a:r>
                <a:rPr lang="en-US" sz="1300" dirty="0">
                  <a:solidFill>
                    <a:srgbClr val="005374"/>
                  </a:solidFill>
                  <a:cs typeface="Arial" panose="020B0604020202020204" pitchFamily="34" charset="0"/>
                </a:rPr>
                <a:t>~100 Questions</a:t>
              </a:r>
            </a:p>
          </p:txBody>
        </p:sp>
        <p:sp>
          <p:nvSpPr>
            <p:cNvPr id="87" name="Arrow: Right 8">
              <a:extLst>
                <a:ext uri="{FF2B5EF4-FFF2-40B4-BE49-F238E27FC236}">
                  <a16:creationId xmlns:a16="http://schemas.microsoft.com/office/drawing/2014/main" id="{5CB748AE-1093-47CE-8C8E-59B7C038D450}"/>
                </a:ext>
              </a:extLst>
            </p:cNvPr>
            <p:cNvSpPr/>
            <p:nvPr/>
          </p:nvSpPr>
          <p:spPr>
            <a:xfrm>
              <a:off x="4991812" y="3514287"/>
              <a:ext cx="441827" cy="367543"/>
            </a:xfrm>
            <a:prstGeom prst="rightArrow">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Right 41">
              <a:extLst>
                <a:ext uri="{FF2B5EF4-FFF2-40B4-BE49-F238E27FC236}">
                  <a16:creationId xmlns:a16="http://schemas.microsoft.com/office/drawing/2014/main" id="{BD867365-5131-4720-A76D-DC08A694BD31}"/>
                </a:ext>
              </a:extLst>
            </p:cNvPr>
            <p:cNvSpPr/>
            <p:nvPr/>
          </p:nvSpPr>
          <p:spPr>
            <a:xfrm>
              <a:off x="7258896" y="3866238"/>
              <a:ext cx="368189" cy="371115"/>
            </a:xfrm>
            <a:prstGeom prst="rightArrow">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Right 42">
              <a:extLst>
                <a:ext uri="{FF2B5EF4-FFF2-40B4-BE49-F238E27FC236}">
                  <a16:creationId xmlns:a16="http://schemas.microsoft.com/office/drawing/2014/main" id="{A288BE51-B24E-4406-8986-6D1099E22C99}"/>
                </a:ext>
              </a:extLst>
            </p:cNvPr>
            <p:cNvSpPr/>
            <p:nvPr/>
          </p:nvSpPr>
          <p:spPr>
            <a:xfrm>
              <a:off x="4986825" y="4235803"/>
              <a:ext cx="444787" cy="367543"/>
            </a:xfrm>
            <a:prstGeom prst="rightArrow">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809770" y="3588334"/>
            <a:ext cx="3308686" cy="1200329"/>
          </a:xfrm>
          <a:prstGeom prst="rect">
            <a:avLst/>
          </a:prstGeom>
        </p:spPr>
        <p:txBody>
          <a:bodyPr wrap="square">
            <a:spAutoFit/>
          </a:bodyPr>
          <a:lstStyle/>
          <a:p>
            <a:pPr lvl="0">
              <a:defRPr/>
            </a:pPr>
            <a:r>
              <a:rPr lang="en-US" dirty="0">
                <a:solidFill>
                  <a:srgbClr val="005374"/>
                </a:solidFill>
              </a:rPr>
              <a:t>Over </a:t>
            </a:r>
            <a:r>
              <a:rPr lang="en-US" kern="0" dirty="0">
                <a:solidFill>
                  <a:srgbClr val="005374"/>
                </a:solidFill>
              </a:rPr>
              <a:t>3,000+ requirements were synthesized into 100 functional and 75 non-functional </a:t>
            </a:r>
            <a:r>
              <a:rPr lang="en-US" b="1" kern="0" dirty="0">
                <a:solidFill>
                  <a:srgbClr val="367092"/>
                </a:solidFill>
              </a:rPr>
              <a:t>vendor screening questions</a:t>
            </a:r>
            <a:r>
              <a:rPr lang="en-US" kern="0" dirty="0">
                <a:solidFill>
                  <a:srgbClr val="005374"/>
                </a:solidFill>
              </a:rPr>
              <a:t>.</a:t>
            </a:r>
          </a:p>
        </p:txBody>
      </p:sp>
    </p:spTree>
    <p:extLst>
      <p:ext uri="{BB962C8B-B14F-4D97-AF65-F5344CB8AC3E}">
        <p14:creationId xmlns:p14="http://schemas.microsoft.com/office/powerpoint/2010/main" val="85700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4</a:t>
            </a:fld>
            <a:endParaRPr lang="en-US" dirty="0"/>
          </a:p>
        </p:txBody>
      </p:sp>
      <p:sp>
        <p:nvSpPr>
          <p:cNvPr id="47" name="Title 1"/>
          <p:cNvSpPr txBox="1">
            <a:spLocks/>
          </p:cNvSpPr>
          <p:nvPr/>
        </p:nvSpPr>
        <p:spPr>
          <a:xfrm>
            <a:off x="2126083" y="1349518"/>
            <a:ext cx="7939833" cy="3291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pPr algn="ctr"/>
            <a:r>
              <a:rPr lang="en-US" sz="2700" b="1" dirty="0">
                <a:solidFill>
                  <a:srgbClr val="005374"/>
                </a:solidFill>
                <a:latin typeface="+mn-lt"/>
              </a:rPr>
              <a:t>CONFERENCE ROOM PILOTS</a:t>
            </a:r>
            <a:endParaRPr lang="en-US" sz="2200" dirty="0">
              <a:solidFill>
                <a:srgbClr val="005374"/>
              </a:solidFill>
              <a:latin typeface="+mn-lt"/>
            </a:endParaRPr>
          </a:p>
        </p:txBody>
      </p:sp>
      <p:grpSp>
        <p:nvGrpSpPr>
          <p:cNvPr id="48" name="Group 47"/>
          <p:cNvGrpSpPr/>
          <p:nvPr/>
        </p:nvGrpSpPr>
        <p:grpSpPr>
          <a:xfrm>
            <a:off x="-14992" y="60040"/>
            <a:ext cx="7306123" cy="924251"/>
            <a:chOff x="0" y="970730"/>
            <a:chExt cx="6744929" cy="846386"/>
          </a:xfrm>
        </p:grpSpPr>
        <p:sp>
          <p:nvSpPr>
            <p:cNvPr id="49" name="Rectangle 48"/>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TextBox 4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51" name="TextBox 5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2" name="Rectangle 1"/>
          <p:cNvSpPr/>
          <p:nvPr/>
        </p:nvSpPr>
        <p:spPr>
          <a:xfrm>
            <a:off x="418543" y="1942036"/>
            <a:ext cx="11087657" cy="877163"/>
          </a:xfrm>
          <a:prstGeom prst="rect">
            <a:avLst/>
          </a:prstGeom>
        </p:spPr>
        <p:txBody>
          <a:bodyPr wrap="square">
            <a:spAutoFit/>
          </a:bodyPr>
          <a:lstStyle/>
          <a:p>
            <a:r>
              <a:rPr lang="en-US" sz="1700" dirty="0">
                <a:solidFill>
                  <a:srgbClr val="005374"/>
                </a:solidFill>
              </a:rPr>
              <a:t>During</a:t>
            </a:r>
            <a:r>
              <a:rPr lang="en-US" sz="1600" dirty="0">
                <a:solidFill>
                  <a:srgbClr val="005374"/>
                </a:solidFill>
              </a:rPr>
              <a:t> </a:t>
            </a:r>
            <a:r>
              <a:rPr lang="en-US" sz="1600" b="1" dirty="0">
                <a:solidFill>
                  <a:srgbClr val="005374"/>
                </a:solidFill>
              </a:rPr>
              <a:t>conference room pilots</a:t>
            </a:r>
            <a:r>
              <a:rPr lang="en-US" sz="1600" dirty="0">
                <a:solidFill>
                  <a:srgbClr val="005374"/>
                </a:solidFill>
              </a:rPr>
              <a:t>, the FIS Project Team and Procurement require finalists to demonstrate their financial systems out of the box solutions, including validating system capabilities such as workflow, user roles and security, data migration and performance.</a:t>
            </a:r>
          </a:p>
          <a:p>
            <a:endParaRPr lang="en-US" dirty="0">
              <a:solidFill>
                <a:srgbClr val="005374"/>
              </a:solidFill>
            </a:endParaRPr>
          </a:p>
        </p:txBody>
      </p:sp>
      <p:grpSp>
        <p:nvGrpSpPr>
          <p:cNvPr id="8" name="Group 7"/>
          <p:cNvGrpSpPr/>
          <p:nvPr/>
        </p:nvGrpSpPr>
        <p:grpSpPr>
          <a:xfrm>
            <a:off x="4544266" y="3738952"/>
            <a:ext cx="2804168" cy="523071"/>
            <a:chOff x="2078244" y="3982088"/>
            <a:chExt cx="2804168" cy="523071"/>
          </a:xfrm>
        </p:grpSpPr>
        <p:sp>
          <p:nvSpPr>
            <p:cNvPr id="21" name="TextBox 20"/>
            <p:cNvSpPr txBox="1"/>
            <p:nvPr/>
          </p:nvSpPr>
          <p:spPr>
            <a:xfrm>
              <a:off x="2381040" y="3982088"/>
              <a:ext cx="2198577" cy="523071"/>
            </a:xfrm>
            <a:prstGeom prst="rect">
              <a:avLst/>
            </a:prstGeom>
            <a:solidFill>
              <a:srgbClr val="05A2B3"/>
            </a:solidFill>
            <a:ln>
              <a:noFill/>
            </a:ln>
          </p:spPr>
          <p:txBody>
            <a:bodyPr wrap="square" rtlCol="0">
              <a:spAutoFit/>
            </a:bodyPr>
            <a:lstStyle/>
            <a:p>
              <a:endParaRPr lang="en-US" dirty="0"/>
            </a:p>
          </p:txBody>
        </p:sp>
        <p:sp>
          <p:nvSpPr>
            <p:cNvPr id="58" name="TextBox 57"/>
            <p:cNvSpPr txBox="1"/>
            <p:nvPr/>
          </p:nvSpPr>
          <p:spPr>
            <a:xfrm>
              <a:off x="2078244" y="4071024"/>
              <a:ext cx="2804168" cy="323165"/>
            </a:xfrm>
            <a:prstGeom prst="rect">
              <a:avLst/>
            </a:prstGeom>
            <a:noFill/>
          </p:spPr>
          <p:txBody>
            <a:bodyPr wrap="square" rtlCol="0">
              <a:spAutoFit/>
            </a:bodyPr>
            <a:lstStyle/>
            <a:p>
              <a:pPr algn="ctr"/>
              <a:r>
                <a:rPr lang="en-US" sz="1500" b="1" dirty="0">
                  <a:solidFill>
                    <a:schemeClr val="bg1"/>
                  </a:solidFill>
                </a:rPr>
                <a:t>KEY TESTING PROCESS</a:t>
              </a:r>
            </a:p>
          </p:txBody>
        </p:sp>
      </p:grpSp>
      <p:sp>
        <p:nvSpPr>
          <p:cNvPr id="3" name="Rectangle 2"/>
          <p:cNvSpPr/>
          <p:nvPr/>
        </p:nvSpPr>
        <p:spPr>
          <a:xfrm>
            <a:off x="1371611" y="4408411"/>
            <a:ext cx="1912494" cy="536044"/>
          </a:xfrm>
          <a:prstGeom prst="rect">
            <a:avLst/>
          </a:prstGeom>
        </p:spPr>
        <p:txBody>
          <a:bodyPr wrap="square">
            <a:spAutoFit/>
          </a:bodyPr>
          <a:lstStyle/>
          <a:p>
            <a:pPr marL="117475" lvl="1">
              <a:spcAft>
                <a:spcPts val="100"/>
              </a:spcAft>
            </a:pPr>
            <a:r>
              <a:rPr lang="en-US" sz="1400" dirty="0">
                <a:solidFill>
                  <a:srgbClr val="585958"/>
                </a:solidFill>
              </a:rPr>
              <a:t>Cashiering and Cash </a:t>
            </a:r>
          </a:p>
          <a:p>
            <a:pPr marL="117475" lvl="1">
              <a:spcAft>
                <a:spcPts val="100"/>
              </a:spcAft>
            </a:pPr>
            <a:r>
              <a:rPr lang="en-US" sz="1400" dirty="0">
                <a:solidFill>
                  <a:srgbClr val="585958"/>
                </a:solidFill>
              </a:rPr>
              <a:t>Management Process</a:t>
            </a:r>
          </a:p>
        </p:txBody>
      </p:sp>
      <p:sp>
        <p:nvSpPr>
          <p:cNvPr id="5" name="Rectangle 4"/>
          <p:cNvSpPr/>
          <p:nvPr/>
        </p:nvSpPr>
        <p:spPr>
          <a:xfrm>
            <a:off x="4615836" y="4408411"/>
            <a:ext cx="3003422" cy="1251625"/>
          </a:xfrm>
          <a:prstGeom prst="rect">
            <a:avLst/>
          </a:prstGeom>
        </p:spPr>
        <p:txBody>
          <a:bodyPr wrap="square">
            <a:spAutoFit/>
          </a:bodyPr>
          <a:lstStyle/>
          <a:p>
            <a:pPr marL="287338" lvl="1" indent="-169863">
              <a:spcAft>
                <a:spcPts val="100"/>
              </a:spcAft>
              <a:buFont typeface="Arial" panose="020B0604020202020204" pitchFamily="34" charset="0"/>
              <a:buChar char="•"/>
            </a:pPr>
            <a:r>
              <a:rPr lang="en-US" sz="1200" dirty="0">
                <a:solidFill>
                  <a:srgbClr val="585958"/>
                </a:solidFill>
              </a:rPr>
              <a:t>Deposits and cashiering</a:t>
            </a:r>
          </a:p>
          <a:p>
            <a:pPr marL="287338" lvl="1" indent="-169863">
              <a:spcAft>
                <a:spcPts val="100"/>
              </a:spcAft>
              <a:buFont typeface="Arial" panose="020B0604020202020204" pitchFamily="34" charset="0"/>
              <a:buChar char="•"/>
            </a:pPr>
            <a:r>
              <a:rPr lang="en-US" sz="1200" dirty="0">
                <a:solidFill>
                  <a:srgbClr val="585958"/>
                </a:solidFill>
              </a:rPr>
              <a:t>Monthly bank reconciliation</a:t>
            </a:r>
          </a:p>
          <a:p>
            <a:pPr marL="287338" lvl="1" indent="-169863">
              <a:spcAft>
                <a:spcPts val="100"/>
              </a:spcAft>
              <a:buFont typeface="Arial" panose="020B0604020202020204" pitchFamily="34" charset="0"/>
              <a:buChar char="•"/>
            </a:pPr>
            <a:r>
              <a:rPr lang="en-US" sz="1200" dirty="0">
                <a:solidFill>
                  <a:srgbClr val="585958"/>
                </a:solidFill>
              </a:rPr>
              <a:t>Wire transfer/ACH processing </a:t>
            </a:r>
          </a:p>
          <a:p>
            <a:pPr marL="287338" lvl="1" indent="-169863">
              <a:spcAft>
                <a:spcPts val="100"/>
              </a:spcAft>
              <a:buFont typeface="Arial" panose="020B0604020202020204" pitchFamily="34" charset="0"/>
              <a:buChar char="•"/>
            </a:pPr>
            <a:r>
              <a:rPr lang="en-US" sz="1200" dirty="0">
                <a:solidFill>
                  <a:srgbClr val="585958"/>
                </a:solidFill>
              </a:rPr>
              <a:t>Trace bank statement to original transactions</a:t>
            </a:r>
          </a:p>
          <a:p>
            <a:pPr marL="287338" lvl="1" indent="-169863">
              <a:spcAft>
                <a:spcPts val="100"/>
              </a:spcAft>
              <a:buFont typeface="Arial" panose="020B0604020202020204" pitchFamily="34" charset="0"/>
              <a:buChar char="•"/>
            </a:pPr>
            <a:r>
              <a:rPr lang="en-US" sz="1200" dirty="0">
                <a:solidFill>
                  <a:srgbClr val="585958"/>
                </a:solidFill>
              </a:rPr>
              <a:t>Period closing</a:t>
            </a:r>
          </a:p>
        </p:txBody>
      </p:sp>
      <p:sp>
        <p:nvSpPr>
          <p:cNvPr id="6" name="Rectangle 5"/>
          <p:cNvSpPr/>
          <p:nvPr/>
        </p:nvSpPr>
        <p:spPr>
          <a:xfrm>
            <a:off x="8046058" y="4408411"/>
            <a:ext cx="2636831" cy="1238801"/>
          </a:xfrm>
          <a:prstGeom prst="rect">
            <a:avLst/>
          </a:prstGeom>
        </p:spPr>
        <p:txBody>
          <a:bodyPr wrap="square">
            <a:spAutoFit/>
          </a:bodyPr>
          <a:lstStyle/>
          <a:p>
            <a:pPr marL="287338" lvl="1" indent="-169863">
              <a:spcAft>
                <a:spcPts val="100"/>
              </a:spcAft>
              <a:buFont typeface="Arial" panose="020B0604020202020204" pitchFamily="34" charset="0"/>
              <a:buChar char="•"/>
            </a:pPr>
            <a:r>
              <a:rPr lang="en-US" sz="1200" dirty="0">
                <a:solidFill>
                  <a:srgbClr val="585958"/>
                </a:solidFill>
              </a:rPr>
              <a:t>Monthly bank reconciliation report</a:t>
            </a:r>
          </a:p>
          <a:p>
            <a:pPr marL="287338" lvl="1" indent="-169863">
              <a:spcAft>
                <a:spcPts val="100"/>
              </a:spcAft>
              <a:buFont typeface="Arial" panose="020B0604020202020204" pitchFamily="34" charset="0"/>
              <a:buChar char="•"/>
            </a:pPr>
            <a:r>
              <a:rPr lang="en-US" sz="1200" dirty="0">
                <a:solidFill>
                  <a:srgbClr val="585958"/>
                </a:solidFill>
              </a:rPr>
              <a:t>Exception report during bank reconciliation process and other cases</a:t>
            </a:r>
          </a:p>
          <a:p>
            <a:pPr marL="287338" lvl="1" indent="-169863">
              <a:spcAft>
                <a:spcPts val="100"/>
              </a:spcAft>
              <a:buFont typeface="Arial" panose="020B0604020202020204" pitchFamily="34" charset="0"/>
              <a:buChar char="•"/>
            </a:pPr>
            <a:r>
              <a:rPr lang="en-US" sz="1200" dirty="0">
                <a:solidFill>
                  <a:srgbClr val="585958"/>
                </a:solidFill>
              </a:rPr>
              <a:t>Daily wire transfer/ACH report</a:t>
            </a:r>
          </a:p>
          <a:p>
            <a:pPr marL="287338" lvl="1" indent="-169863">
              <a:spcAft>
                <a:spcPts val="100"/>
              </a:spcAft>
              <a:buFont typeface="Arial" panose="020B0604020202020204" pitchFamily="34" charset="0"/>
              <a:buChar char="•"/>
            </a:pPr>
            <a:r>
              <a:rPr lang="en-US" sz="1200" dirty="0">
                <a:solidFill>
                  <a:srgbClr val="585958"/>
                </a:solidFill>
              </a:rPr>
              <a:t>Cash summary report</a:t>
            </a:r>
          </a:p>
        </p:txBody>
      </p:sp>
      <p:grpSp>
        <p:nvGrpSpPr>
          <p:cNvPr id="10" name="Group 9"/>
          <p:cNvGrpSpPr/>
          <p:nvPr/>
        </p:nvGrpSpPr>
        <p:grpSpPr>
          <a:xfrm>
            <a:off x="1563001" y="3738952"/>
            <a:ext cx="2198577" cy="523071"/>
            <a:chOff x="829340" y="2889980"/>
            <a:chExt cx="2198577" cy="523071"/>
          </a:xfrm>
        </p:grpSpPr>
        <p:sp>
          <p:nvSpPr>
            <p:cNvPr id="7" name="TextBox 6"/>
            <p:cNvSpPr txBox="1"/>
            <p:nvPr/>
          </p:nvSpPr>
          <p:spPr>
            <a:xfrm>
              <a:off x="829340" y="2889980"/>
              <a:ext cx="2198577" cy="523071"/>
            </a:xfrm>
            <a:prstGeom prst="rect">
              <a:avLst/>
            </a:prstGeom>
            <a:solidFill>
              <a:srgbClr val="05A2B3"/>
            </a:solidFill>
            <a:ln>
              <a:noFill/>
            </a:ln>
          </p:spPr>
          <p:txBody>
            <a:bodyPr wrap="square" rtlCol="0">
              <a:spAutoFit/>
            </a:bodyPr>
            <a:lstStyle/>
            <a:p>
              <a:endParaRPr lang="en-US" dirty="0"/>
            </a:p>
          </p:txBody>
        </p:sp>
        <p:sp>
          <p:nvSpPr>
            <p:cNvPr id="57" name="TextBox 56"/>
            <p:cNvSpPr txBox="1"/>
            <p:nvPr/>
          </p:nvSpPr>
          <p:spPr>
            <a:xfrm>
              <a:off x="1044492" y="2919802"/>
              <a:ext cx="1905114" cy="402803"/>
            </a:xfrm>
            <a:prstGeom prst="rect">
              <a:avLst/>
            </a:prstGeom>
            <a:noFill/>
          </p:spPr>
          <p:txBody>
            <a:bodyPr wrap="square" rtlCol="0">
              <a:spAutoFit/>
            </a:bodyPr>
            <a:lstStyle/>
            <a:p>
              <a:pPr>
                <a:lnSpc>
                  <a:spcPct val="150000"/>
                </a:lnSpc>
              </a:pPr>
              <a:r>
                <a:rPr lang="en-US" sz="1500" b="1" dirty="0">
                  <a:solidFill>
                    <a:schemeClr val="bg1"/>
                  </a:solidFill>
                </a:rPr>
                <a:t>DOMAIN &amp; TOPIC</a:t>
              </a:r>
            </a:p>
          </p:txBody>
        </p:sp>
      </p:grpSp>
      <p:grpSp>
        <p:nvGrpSpPr>
          <p:cNvPr id="9" name="Group 8"/>
          <p:cNvGrpSpPr/>
          <p:nvPr/>
        </p:nvGrpSpPr>
        <p:grpSpPr>
          <a:xfrm>
            <a:off x="8024792" y="3738952"/>
            <a:ext cx="2658097" cy="523071"/>
            <a:chOff x="7291131" y="2929237"/>
            <a:chExt cx="2658097" cy="523071"/>
          </a:xfrm>
        </p:grpSpPr>
        <p:sp>
          <p:nvSpPr>
            <p:cNvPr id="22" name="TextBox 21"/>
            <p:cNvSpPr txBox="1"/>
            <p:nvPr/>
          </p:nvSpPr>
          <p:spPr>
            <a:xfrm>
              <a:off x="7520890" y="2929237"/>
              <a:ext cx="2198577" cy="523071"/>
            </a:xfrm>
            <a:prstGeom prst="rect">
              <a:avLst/>
            </a:prstGeom>
            <a:solidFill>
              <a:srgbClr val="05A2B3"/>
            </a:solidFill>
            <a:ln>
              <a:noFill/>
            </a:ln>
          </p:spPr>
          <p:txBody>
            <a:bodyPr wrap="square" rtlCol="0">
              <a:spAutoFit/>
            </a:bodyPr>
            <a:lstStyle/>
            <a:p>
              <a:endParaRPr lang="en-US" dirty="0"/>
            </a:p>
          </p:txBody>
        </p:sp>
        <p:sp>
          <p:nvSpPr>
            <p:cNvPr id="59" name="TextBox 58"/>
            <p:cNvSpPr txBox="1"/>
            <p:nvPr/>
          </p:nvSpPr>
          <p:spPr>
            <a:xfrm>
              <a:off x="7291131" y="3013802"/>
              <a:ext cx="2658097" cy="323165"/>
            </a:xfrm>
            <a:prstGeom prst="rect">
              <a:avLst/>
            </a:prstGeom>
            <a:noFill/>
          </p:spPr>
          <p:txBody>
            <a:bodyPr wrap="square" rtlCol="0">
              <a:spAutoFit/>
            </a:bodyPr>
            <a:lstStyle/>
            <a:p>
              <a:pPr algn="ctr"/>
              <a:r>
                <a:rPr lang="en-US" sz="1500" b="1" dirty="0">
                  <a:solidFill>
                    <a:schemeClr val="bg1"/>
                  </a:solidFill>
                </a:rPr>
                <a:t>BUSINESS INTELLIGENCE </a:t>
              </a:r>
            </a:p>
          </p:txBody>
        </p:sp>
      </p:grpSp>
      <p:sp>
        <p:nvSpPr>
          <p:cNvPr id="26" name="Arrow: Right 8">
            <a:extLst>
              <a:ext uri="{FF2B5EF4-FFF2-40B4-BE49-F238E27FC236}">
                <a16:creationId xmlns:a16="http://schemas.microsoft.com/office/drawing/2014/main" id="{5CB748AE-1093-47CE-8C8E-59B7C038D450}"/>
              </a:ext>
            </a:extLst>
          </p:cNvPr>
          <p:cNvSpPr/>
          <p:nvPr/>
        </p:nvSpPr>
        <p:spPr>
          <a:xfrm>
            <a:off x="4151366" y="3809338"/>
            <a:ext cx="438912" cy="362239"/>
          </a:xfrm>
          <a:prstGeom prst="rightArrow">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8">
            <a:extLst>
              <a:ext uri="{FF2B5EF4-FFF2-40B4-BE49-F238E27FC236}">
                <a16:creationId xmlns:a16="http://schemas.microsoft.com/office/drawing/2014/main" id="{5CB748AE-1093-47CE-8C8E-59B7C038D450}"/>
              </a:ext>
            </a:extLst>
          </p:cNvPr>
          <p:cNvSpPr/>
          <p:nvPr/>
        </p:nvSpPr>
        <p:spPr>
          <a:xfrm>
            <a:off x="7461259" y="3784443"/>
            <a:ext cx="438912" cy="362239"/>
          </a:xfrm>
          <a:prstGeom prst="rightArrow">
            <a:avLst/>
          </a:prstGeom>
          <a:solidFill>
            <a:srgbClr val="005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21910" y="3104888"/>
            <a:ext cx="2161169" cy="400110"/>
          </a:xfrm>
          <a:prstGeom prst="rect">
            <a:avLst/>
          </a:prstGeom>
        </p:spPr>
        <p:txBody>
          <a:bodyPr wrap="none">
            <a:spAutoFit/>
          </a:bodyPr>
          <a:lstStyle/>
          <a:p>
            <a:r>
              <a:rPr lang="en-US" sz="2000" dirty="0">
                <a:solidFill>
                  <a:srgbClr val="005374"/>
                </a:solidFill>
              </a:rPr>
              <a:t>Sample CRP Demo </a:t>
            </a:r>
            <a:endParaRPr lang="en-US" sz="2000" dirty="0"/>
          </a:p>
        </p:txBody>
      </p:sp>
      <p:sp>
        <p:nvSpPr>
          <p:cNvPr id="29" name="Rectangle: Rounded Corners 18"/>
          <p:cNvSpPr/>
          <p:nvPr/>
        </p:nvSpPr>
        <p:spPr>
          <a:xfrm rot="16200000">
            <a:off x="4667578" y="-375799"/>
            <a:ext cx="2856844" cy="9611834"/>
          </a:xfrm>
          <a:prstGeom prst="roundRect">
            <a:avLst/>
          </a:prstGeom>
          <a:noFill/>
          <a:ln w="19050">
            <a:solidFill>
              <a:schemeClr val="bg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3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92733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5</a:t>
            </a:fld>
            <a:endParaRPr lang="en-US" dirty="0"/>
          </a:p>
        </p:txBody>
      </p:sp>
      <p:grpSp>
        <p:nvGrpSpPr>
          <p:cNvPr id="25" name="Group 24"/>
          <p:cNvGrpSpPr/>
          <p:nvPr/>
        </p:nvGrpSpPr>
        <p:grpSpPr>
          <a:xfrm>
            <a:off x="481405" y="2135902"/>
            <a:ext cx="11496169" cy="3585268"/>
            <a:chOff x="505468" y="1041025"/>
            <a:chExt cx="11496169" cy="3585268"/>
          </a:xfrm>
        </p:grpSpPr>
        <p:sp>
          <p:nvSpPr>
            <p:cNvPr id="8" name="TextBox 7"/>
            <p:cNvSpPr txBox="1"/>
            <p:nvPr/>
          </p:nvSpPr>
          <p:spPr>
            <a:xfrm>
              <a:off x="572580" y="1048181"/>
              <a:ext cx="1962340" cy="3539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u="sng" kern="0" dirty="0">
                  <a:solidFill>
                    <a:srgbClr val="6F6F6F"/>
                  </a:solidFill>
                </a:rPr>
                <a:t>FRICTION ANALYSIS</a:t>
              </a:r>
              <a:endParaRPr kumimoji="0" lang="en-US" sz="1700" b="1" i="0" u="sng" strike="noStrike" kern="0" cap="none" spc="0" normalizeH="0" baseline="0" noProof="0" dirty="0">
                <a:ln>
                  <a:noFill/>
                </a:ln>
                <a:solidFill>
                  <a:srgbClr val="6F6F6F"/>
                </a:solidFill>
                <a:effectLst/>
                <a:uLnTx/>
                <a:uFillTx/>
              </a:endParaRPr>
            </a:p>
          </p:txBody>
        </p:sp>
        <p:sp>
          <p:nvSpPr>
            <p:cNvPr id="10" name="TextBox 9"/>
            <p:cNvSpPr txBox="1"/>
            <p:nvPr/>
          </p:nvSpPr>
          <p:spPr>
            <a:xfrm>
              <a:off x="505468" y="2810411"/>
              <a:ext cx="2166142" cy="1815882"/>
            </a:xfrm>
            <a:prstGeom prst="rect">
              <a:avLst/>
            </a:prstGeom>
            <a:noFill/>
          </p:spPr>
          <p:txBody>
            <a:bodyPr wrap="square" rtlCol="0">
              <a:spAutoFit/>
            </a:bodyPr>
            <a:lstStyle/>
            <a:p>
              <a:pPr lvl="0">
                <a:defRPr/>
              </a:pPr>
              <a:r>
                <a:rPr kumimoji="0" lang="en-US" sz="1600" i="0" u="none" strike="noStrike" kern="0" cap="none" spc="0" normalizeH="0" baseline="0" noProof="0" dirty="0">
                  <a:ln>
                    <a:noFill/>
                  </a:ln>
                  <a:solidFill>
                    <a:srgbClr val="005374"/>
                  </a:solidFill>
                  <a:effectLst/>
                  <a:uLnTx/>
                  <a:uFillTx/>
                </a:rPr>
                <a:t>Analysis</a:t>
              </a:r>
              <a:r>
                <a:rPr kumimoji="0" lang="en-US" sz="1600" i="0" u="none" strike="noStrike" kern="0" cap="none" spc="0" normalizeH="0" noProof="0" dirty="0">
                  <a:ln>
                    <a:noFill/>
                  </a:ln>
                  <a:solidFill>
                    <a:srgbClr val="005374"/>
                  </a:solidFill>
                  <a:effectLst/>
                  <a:uLnTx/>
                  <a:uFillTx/>
                </a:rPr>
                <a:t> of business processes, applications and interfaces. </a:t>
              </a:r>
              <a:r>
                <a:rPr lang="en-US" sz="1600" kern="0" dirty="0">
                  <a:solidFill>
                    <a:srgbClr val="005374"/>
                  </a:solidFill>
                </a:rPr>
                <a:t>Identification and confirmation of process friction, scope and strategic value.</a:t>
              </a:r>
              <a:endParaRPr kumimoji="0" lang="en-US" sz="1600" i="0" u="none" strike="noStrike" kern="0" cap="none" spc="0" normalizeH="0" baseline="0" noProof="0" dirty="0">
                <a:ln>
                  <a:noFill/>
                </a:ln>
                <a:solidFill>
                  <a:srgbClr val="005374"/>
                </a:solidFill>
                <a:effectLst/>
                <a:uLnTx/>
                <a:uFillTx/>
              </a:endParaRPr>
            </a:p>
          </p:txBody>
        </p:sp>
        <p:sp>
          <p:nvSpPr>
            <p:cNvPr id="11" name="TextBox 10"/>
            <p:cNvSpPr txBox="1"/>
            <p:nvPr/>
          </p:nvSpPr>
          <p:spPr>
            <a:xfrm>
              <a:off x="2758480" y="1045178"/>
              <a:ext cx="2317445" cy="3539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u="sng" kern="0" dirty="0">
                  <a:solidFill>
                    <a:srgbClr val="6F6F6F"/>
                  </a:solidFill>
                </a:rPr>
                <a:t>RFP REQUIREMENTS</a:t>
              </a:r>
              <a:endParaRPr kumimoji="0" lang="en-US" sz="1700" b="1" i="0" u="sng" strike="noStrike" kern="0" cap="none" spc="0" normalizeH="0" baseline="0" noProof="0" dirty="0">
                <a:ln>
                  <a:noFill/>
                </a:ln>
                <a:solidFill>
                  <a:srgbClr val="6F6F6F"/>
                </a:solidFill>
                <a:effectLst/>
                <a:uLnTx/>
                <a:uFillTx/>
              </a:endParaRPr>
            </a:p>
          </p:txBody>
        </p:sp>
        <p:sp>
          <p:nvSpPr>
            <p:cNvPr id="12" name="TextBox 11"/>
            <p:cNvSpPr txBox="1"/>
            <p:nvPr/>
          </p:nvSpPr>
          <p:spPr>
            <a:xfrm>
              <a:off x="2883435" y="2775752"/>
              <a:ext cx="2263072"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rgbClr val="005374"/>
                  </a:solidFill>
                  <a:effectLst/>
                  <a:uLnTx/>
                  <a:uFillTx/>
                </a:rPr>
                <a:t>3000+ requirements synthesized into 100 functional and 75 non-functional vendor screening questions.</a:t>
              </a: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005374"/>
                  </a:solidFill>
                </a:rPr>
                <a:t>RFP issued 11/7/17</a:t>
              </a: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005374"/>
                  </a:solidFill>
                </a:rPr>
                <a:t>Negotiations 1/30/18</a:t>
              </a:r>
              <a:endParaRPr kumimoji="0" lang="en-US" sz="1600" i="0" u="none" strike="noStrike" kern="0" cap="none" spc="0" normalizeH="0" baseline="0" noProof="0" dirty="0">
                <a:ln>
                  <a:noFill/>
                </a:ln>
                <a:solidFill>
                  <a:srgbClr val="005374"/>
                </a:solidFill>
                <a:effectLst/>
                <a:uLnTx/>
                <a:uFillTx/>
              </a:endParaRPr>
            </a:p>
          </p:txBody>
        </p:sp>
        <p:sp>
          <p:nvSpPr>
            <p:cNvPr id="14" name="TextBox 13"/>
            <p:cNvSpPr txBox="1"/>
            <p:nvPr/>
          </p:nvSpPr>
          <p:spPr>
            <a:xfrm>
              <a:off x="5265905" y="2786347"/>
              <a:ext cx="2196660" cy="18158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rgbClr val="005374"/>
                  </a:solidFill>
                </a:rPr>
                <a:t>Compilation of business process scenarios and user cases from SMEs. </a:t>
              </a:r>
              <a:r>
                <a:rPr kumimoji="0" lang="en-US" sz="1600" i="0" u="none" strike="noStrike" kern="0" cap="none" spc="0" normalizeH="0" noProof="0" dirty="0">
                  <a:ln>
                    <a:noFill/>
                  </a:ln>
                  <a:solidFill>
                    <a:srgbClr val="005374"/>
                  </a:solidFill>
                  <a:effectLst/>
                  <a:uLnTx/>
                  <a:uFillTx/>
                </a:rPr>
                <a:t>27 scenarios </a:t>
              </a:r>
              <a:r>
                <a:rPr lang="en-US" sz="1600" kern="0" dirty="0">
                  <a:solidFill>
                    <a:srgbClr val="005374"/>
                  </a:solidFill>
                </a:rPr>
                <a:t>in 8 major financial subdomains in Conference Room Pilot (CRP)</a:t>
              </a:r>
              <a:r>
                <a:rPr kumimoji="0" lang="en-US" sz="1600" i="0" u="none" strike="noStrike" kern="0" cap="none" spc="0" normalizeH="0" noProof="0" dirty="0">
                  <a:ln>
                    <a:noFill/>
                  </a:ln>
                  <a:solidFill>
                    <a:srgbClr val="005374"/>
                  </a:solidFill>
                  <a:effectLst/>
                  <a:uLnTx/>
                  <a:uFillTx/>
                </a:rPr>
                <a:t> packages.</a:t>
              </a:r>
              <a:endParaRPr kumimoji="0" lang="en-US" sz="1600" i="0" u="none" strike="noStrike" kern="0" cap="none" spc="0" normalizeH="0" baseline="0" noProof="0" dirty="0">
                <a:ln>
                  <a:noFill/>
                </a:ln>
                <a:solidFill>
                  <a:srgbClr val="005374"/>
                </a:solidFill>
                <a:effectLst/>
                <a:uLnTx/>
                <a:uFillTx/>
              </a:endParaRPr>
            </a:p>
          </p:txBody>
        </p:sp>
        <p:sp>
          <p:nvSpPr>
            <p:cNvPr id="15" name="TextBox 14"/>
            <p:cNvSpPr txBox="1"/>
            <p:nvPr/>
          </p:nvSpPr>
          <p:spPr>
            <a:xfrm>
              <a:off x="7408837" y="1045041"/>
              <a:ext cx="2306882" cy="3539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u="sng" kern="0" dirty="0">
                  <a:solidFill>
                    <a:srgbClr val="6F6F6F"/>
                  </a:solidFill>
                </a:rPr>
                <a:t>VENDOR DEMOS CRPs</a:t>
              </a:r>
              <a:endParaRPr kumimoji="0" lang="en-US" sz="1700" b="1" i="0" u="sng" strike="noStrike" kern="0" cap="none" spc="0" normalizeH="0" baseline="0" noProof="0" dirty="0">
                <a:ln>
                  <a:noFill/>
                </a:ln>
                <a:solidFill>
                  <a:srgbClr val="6F6F6F"/>
                </a:solidFill>
                <a:effectLst/>
                <a:uLnTx/>
                <a:uFillTx/>
              </a:endParaRPr>
            </a:p>
          </p:txBody>
        </p:sp>
        <p:sp>
          <p:nvSpPr>
            <p:cNvPr id="16" name="TextBox 15"/>
            <p:cNvSpPr txBox="1"/>
            <p:nvPr/>
          </p:nvSpPr>
          <p:spPr>
            <a:xfrm>
              <a:off x="7642123" y="2766505"/>
              <a:ext cx="2109691" cy="1323439"/>
            </a:xfrm>
            <a:prstGeom prst="rect">
              <a:avLst/>
            </a:prstGeom>
            <a:noFill/>
          </p:spPr>
          <p:txBody>
            <a:bodyPr wrap="square" rtlCol="0">
              <a:spAutoFit/>
            </a:bodyPr>
            <a:lstStyle/>
            <a:p>
              <a:pPr lvl="0">
                <a:defRPr/>
              </a:pPr>
              <a:r>
                <a:rPr lang="en-US" sz="1600" kern="0" dirty="0">
                  <a:solidFill>
                    <a:srgbClr val="005374"/>
                  </a:solidFill>
                </a:rPr>
                <a:t>CRPs </a:t>
              </a:r>
              <a:r>
                <a:rPr lang="en-US" sz="1600" b="1" kern="0" dirty="0">
                  <a:solidFill>
                    <a:srgbClr val="005374"/>
                  </a:solidFill>
                </a:rPr>
                <a:t>May to July 2018.</a:t>
              </a:r>
              <a:r>
                <a:rPr lang="en-US" sz="1600" kern="0" dirty="0">
                  <a:solidFill>
                    <a:srgbClr val="005374"/>
                  </a:solidFill>
                </a:rPr>
                <a:t> Vendor demos of financial solutions and capabilities and final assessments.</a:t>
              </a:r>
              <a:endParaRPr kumimoji="0" lang="en-US" sz="1600" i="0" u="none" strike="noStrike" kern="0" cap="none" spc="0" normalizeH="0" baseline="0" noProof="0" dirty="0">
                <a:ln>
                  <a:noFill/>
                </a:ln>
                <a:solidFill>
                  <a:srgbClr val="005374"/>
                </a:solidFill>
                <a:effectLst/>
                <a:uLnTx/>
                <a:uFillTx/>
              </a:endParaRPr>
            </a:p>
          </p:txBody>
        </p:sp>
        <p:sp>
          <p:nvSpPr>
            <p:cNvPr id="17" name="TextBox 16"/>
            <p:cNvSpPr txBox="1"/>
            <p:nvPr/>
          </p:nvSpPr>
          <p:spPr>
            <a:xfrm>
              <a:off x="9963640" y="2766505"/>
              <a:ext cx="1791212" cy="1569660"/>
            </a:xfrm>
            <a:prstGeom prst="rect">
              <a:avLst/>
            </a:prstGeom>
            <a:noFill/>
          </p:spPr>
          <p:txBody>
            <a:bodyPr wrap="square" rtlCol="0">
              <a:spAutoFit/>
            </a:bodyPr>
            <a:lstStyle/>
            <a:p>
              <a:r>
                <a:rPr lang="en-US" sz="1600" dirty="0">
                  <a:solidFill>
                    <a:srgbClr val="005374"/>
                  </a:solidFill>
                </a:rPr>
                <a:t>Vendor selection is planned within 2 weeks after conclusion of all scheduled vendor demos and scoring.</a:t>
              </a:r>
            </a:p>
          </p:txBody>
        </p:sp>
        <p:sp>
          <p:nvSpPr>
            <p:cNvPr id="19" name="TextBox 18"/>
            <p:cNvSpPr txBox="1"/>
            <p:nvPr/>
          </p:nvSpPr>
          <p:spPr>
            <a:xfrm>
              <a:off x="5345328" y="1045041"/>
              <a:ext cx="1785975" cy="3539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u="sng" kern="0" dirty="0">
                  <a:solidFill>
                    <a:srgbClr val="6F6F6F"/>
                  </a:solidFill>
                </a:rPr>
                <a:t>CRP SCENARIOS</a:t>
              </a:r>
              <a:endParaRPr kumimoji="0" lang="en-US" sz="1700" b="1" i="0" u="sng" strike="noStrike" kern="0" cap="none" spc="0" normalizeH="0" baseline="0" noProof="0" dirty="0">
                <a:ln>
                  <a:noFill/>
                </a:ln>
                <a:solidFill>
                  <a:srgbClr val="6F6F6F"/>
                </a:solidFill>
                <a:effectLst/>
                <a:uLnTx/>
                <a:uFillTx/>
              </a:endParaRPr>
            </a:p>
          </p:txBody>
        </p:sp>
        <p:sp>
          <p:nvSpPr>
            <p:cNvPr id="22" name="TextBox 21"/>
            <p:cNvSpPr txBox="1"/>
            <p:nvPr/>
          </p:nvSpPr>
          <p:spPr>
            <a:xfrm>
              <a:off x="9694755" y="1041025"/>
              <a:ext cx="2306882" cy="3539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u="sng" kern="0" noProof="0" dirty="0">
                  <a:solidFill>
                    <a:srgbClr val="6F6F6F"/>
                  </a:solidFill>
                </a:rPr>
                <a:t>VENDOR SELECTION</a:t>
              </a:r>
              <a:endParaRPr kumimoji="0" lang="en-US" sz="1700" b="1" i="0" u="sng" strike="noStrike" kern="0" cap="none" spc="0" normalizeH="0" baseline="0" noProof="0" dirty="0">
                <a:ln>
                  <a:noFill/>
                </a:ln>
                <a:solidFill>
                  <a:srgbClr val="6F6F6F"/>
                </a:solidFill>
                <a:effectLst/>
                <a:uLnTx/>
                <a:uFillTx/>
              </a:endParaRPr>
            </a:p>
          </p:txBody>
        </p:sp>
        <p:pic>
          <p:nvPicPr>
            <p:cNvPr id="2" name="Picture 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67681" y="1465753"/>
              <a:ext cx="1325416" cy="1218305"/>
            </a:xfrm>
            <a:prstGeom prst="rect">
              <a:avLst/>
            </a:prstGeom>
          </p:spPr>
        </p:pic>
        <p:pic>
          <p:nvPicPr>
            <p:cNvPr id="3" name="Pictur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1069" y="1462380"/>
              <a:ext cx="1170878" cy="1221678"/>
            </a:xfrm>
            <a:prstGeom prst="rect">
              <a:avLst/>
            </a:prstGeom>
          </p:spPr>
        </p:pic>
        <p:pic>
          <p:nvPicPr>
            <p:cNvPr id="7" name="Picture 6"/>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7985760" y="1462380"/>
              <a:ext cx="1158240" cy="1230271"/>
            </a:xfrm>
            <a:prstGeom prst="rect">
              <a:avLst/>
            </a:prstGeom>
          </p:spPr>
        </p:pic>
        <p:pic>
          <p:nvPicPr>
            <p:cNvPr id="23" name="Picture 22"/>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94610" y="1462381"/>
              <a:ext cx="1316430" cy="1221678"/>
            </a:xfrm>
            <a:prstGeom prst="rect">
              <a:avLst/>
            </a:prstGeom>
          </p:spPr>
        </p:pic>
        <p:pic>
          <p:nvPicPr>
            <p:cNvPr id="24" name="Picture 23"/>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93550" y="1168965"/>
              <a:ext cx="1236368" cy="1725809"/>
            </a:xfrm>
            <a:prstGeom prst="rect">
              <a:avLst/>
            </a:prstGeom>
          </p:spPr>
        </p:pic>
      </p:grpSp>
      <p:sp>
        <p:nvSpPr>
          <p:cNvPr id="21" name="Title 1"/>
          <p:cNvSpPr txBox="1">
            <a:spLocks/>
          </p:cNvSpPr>
          <p:nvPr/>
        </p:nvSpPr>
        <p:spPr>
          <a:xfrm>
            <a:off x="4259968" y="1236068"/>
            <a:ext cx="5909519"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2700" b="1" dirty="0">
                <a:solidFill>
                  <a:srgbClr val="005374"/>
                </a:solidFill>
                <a:latin typeface="+mn-lt"/>
              </a:rPr>
              <a:t>PROCUREMENT MILESTONES</a:t>
            </a:r>
          </a:p>
        </p:txBody>
      </p:sp>
      <p:grpSp>
        <p:nvGrpSpPr>
          <p:cNvPr id="26" name="Group 25"/>
          <p:cNvGrpSpPr/>
          <p:nvPr/>
        </p:nvGrpSpPr>
        <p:grpSpPr>
          <a:xfrm>
            <a:off x="-14992" y="60040"/>
            <a:ext cx="7306123" cy="924251"/>
            <a:chOff x="0" y="970730"/>
            <a:chExt cx="6744929" cy="846386"/>
          </a:xfrm>
        </p:grpSpPr>
        <p:sp>
          <p:nvSpPr>
            <p:cNvPr id="27" name="Rectangle 26"/>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8" name="TextBox 27"/>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29" name="TextBox 28"/>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Tree>
    <p:extLst>
      <p:ext uri="{BB962C8B-B14F-4D97-AF65-F5344CB8AC3E}">
        <p14:creationId xmlns:p14="http://schemas.microsoft.com/office/powerpoint/2010/main" val="260888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07261" y="6113722"/>
            <a:ext cx="2294564" cy="434390"/>
          </a:xfrm>
          <a:prstGeom prst="rect">
            <a:avLst/>
          </a:prstGeom>
        </p:spPr>
      </p:pic>
      <p:grpSp>
        <p:nvGrpSpPr>
          <p:cNvPr id="5" name="Group 4"/>
          <p:cNvGrpSpPr/>
          <p:nvPr/>
        </p:nvGrpSpPr>
        <p:grpSpPr>
          <a:xfrm>
            <a:off x="-14992" y="60040"/>
            <a:ext cx="7306123" cy="924251"/>
            <a:chOff x="0" y="970730"/>
            <a:chExt cx="6744929" cy="846386"/>
          </a:xfrm>
        </p:grpSpPr>
        <p:sp>
          <p:nvSpPr>
            <p:cNvPr id="8" name="Rectangle 7"/>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p:cNvSpPr txBox="1"/>
            <p:nvPr/>
          </p:nvSpPr>
          <p:spPr>
            <a:xfrm>
              <a:off x="277708" y="970730"/>
              <a:ext cx="1202233" cy="846386"/>
            </a:xfrm>
            <a:prstGeom prst="rect">
              <a:avLst/>
            </a:prstGeom>
            <a:noFill/>
            <a:ln>
              <a:noFill/>
            </a:ln>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11" name="TextBox 10"/>
            <p:cNvSpPr txBox="1"/>
            <p:nvPr/>
          </p:nvSpPr>
          <p:spPr>
            <a:xfrm>
              <a:off x="1327355" y="1126875"/>
              <a:ext cx="5417574" cy="538609"/>
            </a:xfrm>
            <a:prstGeom prst="rect">
              <a:avLst/>
            </a:prstGeom>
            <a:noFill/>
            <a:ln>
              <a:noFill/>
            </a:ln>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sp>
        <p:nvSpPr>
          <p:cNvPr id="12" name="Title 1"/>
          <p:cNvSpPr txBox="1">
            <a:spLocks/>
          </p:cNvSpPr>
          <p:nvPr/>
        </p:nvSpPr>
        <p:spPr>
          <a:xfrm>
            <a:off x="4259968" y="1240451"/>
            <a:ext cx="4055665"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2700" b="1" dirty="0">
                <a:solidFill>
                  <a:srgbClr val="005374"/>
                </a:solidFill>
                <a:latin typeface="+mn-lt"/>
              </a:rPr>
              <a:t>PROCUREMENT TIMELINE</a:t>
            </a:r>
          </a:p>
        </p:txBody>
      </p:sp>
      <p:sp>
        <p:nvSpPr>
          <p:cNvPr id="13" name="Rectangle 12"/>
          <p:cNvSpPr/>
          <p:nvPr/>
        </p:nvSpPr>
        <p:spPr>
          <a:xfrm>
            <a:off x="1392753" y="2251964"/>
            <a:ext cx="5521208" cy="971963"/>
          </a:xfrm>
          <a:prstGeom prst="rect">
            <a:avLst/>
          </a:prstGeom>
          <a:solidFill>
            <a:schemeClr val="bg1">
              <a:lumMod val="85000"/>
            </a:schemeClr>
          </a:solidFill>
          <a:ln w="25400" cap="flat" cmpd="sng" algn="ctr">
            <a:solidFill>
              <a:schemeClr val="bg1">
                <a:lumMod val="50000"/>
              </a:schemeClr>
            </a:solidFill>
            <a:prstDash val="solid"/>
            <a:miter lim="800000"/>
          </a:ln>
          <a:effectLst/>
        </p:spPr>
        <p:txBody>
          <a:bodyPr rtlCol="0" anchor="ctr"/>
          <a:lstStyle/>
          <a:p>
            <a:pPr marL="0" marR="0" lvl="0" indent="0" algn="ctr" defTabSz="45713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Calibri"/>
                <a:ea typeface="+mn-ea"/>
                <a:cs typeface="+mn-cs"/>
              </a:rPr>
              <a:t>Process and Requirements Documentation </a:t>
            </a:r>
          </a:p>
        </p:txBody>
      </p:sp>
      <p:sp>
        <p:nvSpPr>
          <p:cNvPr id="14" name="Rectangle 13"/>
          <p:cNvSpPr/>
          <p:nvPr/>
        </p:nvSpPr>
        <p:spPr>
          <a:xfrm>
            <a:off x="6918589" y="2245364"/>
            <a:ext cx="1546944" cy="971963"/>
          </a:xfrm>
          <a:prstGeom prst="rect">
            <a:avLst/>
          </a:prstGeom>
          <a:solidFill>
            <a:schemeClr val="bg1">
              <a:lumMod val="85000"/>
            </a:schemeClr>
          </a:solidFill>
          <a:ln w="25400" cap="flat" cmpd="sng" algn="ctr">
            <a:solidFill>
              <a:schemeClr val="bg1">
                <a:lumMod val="50000"/>
              </a:schemeClr>
            </a:solidFill>
            <a:prstDash val="solid"/>
            <a:miter lim="800000"/>
          </a:ln>
          <a:effectLst/>
        </p:spPr>
        <p:txBody>
          <a:bodyPr rtlCol="0" anchor="ctr"/>
          <a:lstStyle/>
          <a:p>
            <a:pPr algn="ctr" defTabSz="457133"/>
            <a:r>
              <a:rPr lang="en-US" kern="0" dirty="0">
                <a:solidFill>
                  <a:schemeClr val="tx2"/>
                </a:solidFill>
                <a:latin typeface="Calibri"/>
              </a:rPr>
              <a:t>RFP Issued </a:t>
            </a:r>
          </a:p>
        </p:txBody>
      </p:sp>
      <p:sp>
        <p:nvSpPr>
          <p:cNvPr id="15" name="Rectangle 14"/>
          <p:cNvSpPr/>
          <p:nvPr/>
        </p:nvSpPr>
        <p:spPr>
          <a:xfrm>
            <a:off x="8460098" y="2248906"/>
            <a:ext cx="1545336" cy="971963"/>
          </a:xfrm>
          <a:prstGeom prst="rect">
            <a:avLst/>
          </a:prstGeom>
          <a:solidFill>
            <a:schemeClr val="bg1">
              <a:lumMod val="85000"/>
            </a:schemeClr>
          </a:solidFill>
          <a:ln w="25400" cap="flat" cmpd="sng" algn="ctr">
            <a:solidFill>
              <a:schemeClr val="bg1">
                <a:lumMod val="50000"/>
              </a:schemeClr>
            </a:solidFill>
            <a:prstDash val="solid"/>
            <a:miter lim="800000"/>
          </a:ln>
          <a:effectLst/>
        </p:spPr>
        <p:txBody>
          <a:bodyPr rtlCol="0" anchor="ctr"/>
          <a:lstStyle/>
          <a:p>
            <a:pPr algn="ctr" defTabSz="457133"/>
            <a:r>
              <a:rPr lang="en-US" kern="0" dirty="0">
                <a:solidFill>
                  <a:schemeClr val="tx2"/>
                </a:solidFill>
                <a:latin typeface="Calibri"/>
              </a:rPr>
              <a:t>Supplier Demo's </a:t>
            </a:r>
          </a:p>
        </p:txBody>
      </p:sp>
      <p:sp>
        <p:nvSpPr>
          <p:cNvPr id="17" name="TextBox 16"/>
          <p:cNvSpPr txBox="1"/>
          <p:nvPr/>
        </p:nvSpPr>
        <p:spPr>
          <a:xfrm>
            <a:off x="1335792" y="3207305"/>
            <a:ext cx="7357418" cy="348962"/>
          </a:xfrm>
          <a:prstGeom prst="rect">
            <a:avLst/>
          </a:prstGeom>
          <a:noFill/>
        </p:spPr>
        <p:txBody>
          <a:bodyPr wrap="square" rtlCol="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F6F6F"/>
                </a:solidFill>
                <a:effectLst/>
                <a:uLnTx/>
                <a:uFillTx/>
              </a:rPr>
              <a:t>Traditional RFP</a:t>
            </a:r>
          </a:p>
        </p:txBody>
      </p:sp>
      <p:sp>
        <p:nvSpPr>
          <p:cNvPr id="18" name="Rectangle 17"/>
          <p:cNvSpPr/>
          <p:nvPr/>
        </p:nvSpPr>
        <p:spPr>
          <a:xfrm>
            <a:off x="1399043" y="3638010"/>
            <a:ext cx="2024862" cy="995962"/>
          </a:xfrm>
          <a:prstGeom prst="rect">
            <a:avLst/>
          </a:prstGeom>
          <a:solidFill>
            <a:srgbClr val="05A2B3"/>
          </a:solidFill>
          <a:ln w="25400" cap="flat" cmpd="sng" algn="ctr">
            <a:solidFill>
              <a:srgbClr val="0C68AC">
                <a:shade val="50000"/>
              </a:srgbClr>
            </a:solidFill>
            <a:prstDash val="solid"/>
            <a:miter lim="800000"/>
          </a:ln>
          <a:effectLst/>
        </p:spPr>
        <p:txBody>
          <a:bodyPr rtlCol="0" anchor="ctr"/>
          <a:lstStyle/>
          <a:p>
            <a:pPr algn="ctr" defTabSz="457133"/>
            <a:r>
              <a:rPr lang="en-US" kern="0" dirty="0">
                <a:solidFill>
                  <a:srgbClr val="FFFFFF"/>
                </a:solidFill>
                <a:latin typeface="Calibri"/>
              </a:rPr>
              <a:t>Process and Requirements Documentation </a:t>
            </a:r>
          </a:p>
        </p:txBody>
      </p:sp>
      <p:sp>
        <p:nvSpPr>
          <p:cNvPr id="19" name="Rectangle 18"/>
          <p:cNvSpPr/>
          <p:nvPr/>
        </p:nvSpPr>
        <p:spPr>
          <a:xfrm>
            <a:off x="3422746" y="3638010"/>
            <a:ext cx="1018719" cy="995962"/>
          </a:xfrm>
          <a:prstGeom prst="rect">
            <a:avLst/>
          </a:prstGeom>
          <a:solidFill>
            <a:srgbClr val="05A2B3"/>
          </a:solidFill>
          <a:ln w="25400" cap="flat" cmpd="sng" algn="ctr">
            <a:solidFill>
              <a:srgbClr val="0C68AC">
                <a:shade val="50000"/>
              </a:srgbClr>
            </a:solidFill>
            <a:prstDash val="solid"/>
            <a:miter lim="800000"/>
          </a:ln>
          <a:effectLst/>
        </p:spPr>
        <p:txBody>
          <a:bodyPr rtlCol="0" anchor="ctr"/>
          <a:lstStyle/>
          <a:p>
            <a:pPr algn="ctr" defTabSz="457133"/>
            <a:r>
              <a:rPr lang="en-US" kern="0" dirty="0">
                <a:solidFill>
                  <a:srgbClr val="FFFFFF"/>
                </a:solidFill>
                <a:latin typeface="Calibri"/>
              </a:rPr>
              <a:t>RFP Issued </a:t>
            </a:r>
          </a:p>
        </p:txBody>
      </p:sp>
      <p:sp>
        <p:nvSpPr>
          <p:cNvPr id="20" name="Rectangle 19"/>
          <p:cNvSpPr/>
          <p:nvPr/>
        </p:nvSpPr>
        <p:spPr>
          <a:xfrm>
            <a:off x="4436335" y="3638010"/>
            <a:ext cx="1458907" cy="995962"/>
          </a:xfrm>
          <a:prstGeom prst="rect">
            <a:avLst/>
          </a:prstGeom>
          <a:solidFill>
            <a:srgbClr val="05A2B3"/>
          </a:solidFill>
          <a:ln w="25400" cap="flat" cmpd="sng" algn="ctr">
            <a:solidFill>
              <a:srgbClr val="0C68AC">
                <a:shade val="50000"/>
              </a:srgbClr>
            </a:solidFill>
            <a:prstDash val="solid"/>
            <a:miter lim="800000"/>
          </a:ln>
          <a:effectLst/>
        </p:spPr>
        <p:txBody>
          <a:bodyPr rtlCol="0" anchor="ctr"/>
          <a:lstStyle/>
          <a:p>
            <a:pPr algn="ctr" defTabSz="457133"/>
            <a:r>
              <a:rPr lang="en-US" kern="0" dirty="0">
                <a:solidFill>
                  <a:srgbClr val="FFFFFF"/>
                </a:solidFill>
                <a:latin typeface="Calibri"/>
              </a:rPr>
              <a:t>Supplier Demo's </a:t>
            </a:r>
          </a:p>
        </p:txBody>
      </p:sp>
      <p:cxnSp>
        <p:nvCxnSpPr>
          <p:cNvPr id="22" name="Straight Connector 21"/>
          <p:cNvCxnSpPr/>
          <p:nvPr/>
        </p:nvCxnSpPr>
        <p:spPr>
          <a:xfrm flipV="1">
            <a:off x="1399043" y="5096745"/>
            <a:ext cx="8791171" cy="25947"/>
          </a:xfrm>
          <a:prstGeom prst="line">
            <a:avLst/>
          </a:prstGeom>
          <a:solidFill>
            <a:srgbClr val="05A2B3"/>
          </a:solidFill>
          <a:ln w="25400" cap="flat" cmpd="sng" algn="ctr">
            <a:solidFill>
              <a:srgbClr val="0C68AC">
                <a:shade val="50000"/>
              </a:srgbClr>
            </a:solidFill>
            <a:prstDash val="solid"/>
            <a:miter lim="800000"/>
          </a:ln>
          <a:effectLst/>
        </p:spPr>
      </p:cxnSp>
      <p:sp>
        <p:nvSpPr>
          <p:cNvPr id="23" name="TextBox 22"/>
          <p:cNvSpPr txBox="1"/>
          <p:nvPr/>
        </p:nvSpPr>
        <p:spPr>
          <a:xfrm rot="20142437">
            <a:off x="1744038" y="5101282"/>
            <a:ext cx="411467" cy="1791110"/>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1</a:t>
            </a:r>
          </a:p>
        </p:txBody>
      </p:sp>
      <p:sp>
        <p:nvSpPr>
          <p:cNvPr id="24" name="TextBox 23"/>
          <p:cNvSpPr txBox="1"/>
          <p:nvPr/>
        </p:nvSpPr>
        <p:spPr>
          <a:xfrm rot="20142437">
            <a:off x="4102216" y="5101282"/>
            <a:ext cx="411467" cy="1791110"/>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3</a:t>
            </a:r>
          </a:p>
        </p:txBody>
      </p:sp>
      <p:sp>
        <p:nvSpPr>
          <p:cNvPr id="25" name="TextBox 24"/>
          <p:cNvSpPr txBox="1"/>
          <p:nvPr/>
        </p:nvSpPr>
        <p:spPr>
          <a:xfrm rot="20142437">
            <a:off x="5281306" y="5099084"/>
            <a:ext cx="411467" cy="1840758"/>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4</a:t>
            </a:r>
          </a:p>
        </p:txBody>
      </p:sp>
      <p:sp>
        <p:nvSpPr>
          <p:cNvPr id="26" name="TextBox 25"/>
          <p:cNvSpPr txBox="1"/>
          <p:nvPr/>
        </p:nvSpPr>
        <p:spPr>
          <a:xfrm rot="20142437">
            <a:off x="6460395" y="5094966"/>
            <a:ext cx="411467" cy="1933794"/>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5</a:t>
            </a:r>
          </a:p>
        </p:txBody>
      </p:sp>
      <p:sp>
        <p:nvSpPr>
          <p:cNvPr id="27" name="TextBox 26"/>
          <p:cNvSpPr txBox="1"/>
          <p:nvPr/>
        </p:nvSpPr>
        <p:spPr>
          <a:xfrm rot="20142437">
            <a:off x="7639484" y="5096466"/>
            <a:ext cx="411467" cy="1899903"/>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6</a:t>
            </a:r>
          </a:p>
        </p:txBody>
      </p:sp>
      <p:sp>
        <p:nvSpPr>
          <p:cNvPr id="28" name="TextBox 27"/>
          <p:cNvSpPr txBox="1"/>
          <p:nvPr/>
        </p:nvSpPr>
        <p:spPr>
          <a:xfrm rot="20142437">
            <a:off x="8818573" y="5094966"/>
            <a:ext cx="411467" cy="1933794"/>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7</a:t>
            </a:r>
          </a:p>
        </p:txBody>
      </p:sp>
      <p:sp>
        <p:nvSpPr>
          <p:cNvPr id="29" name="TextBox 28"/>
          <p:cNvSpPr txBox="1"/>
          <p:nvPr/>
        </p:nvSpPr>
        <p:spPr>
          <a:xfrm rot="20142437">
            <a:off x="9997665" y="5094966"/>
            <a:ext cx="411467" cy="1933794"/>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8</a:t>
            </a:r>
          </a:p>
        </p:txBody>
      </p:sp>
      <p:sp>
        <p:nvSpPr>
          <p:cNvPr id="30" name="TextBox 29"/>
          <p:cNvSpPr txBox="1"/>
          <p:nvPr/>
        </p:nvSpPr>
        <p:spPr>
          <a:xfrm>
            <a:off x="1340957" y="4667001"/>
            <a:ext cx="6351104" cy="400110"/>
          </a:xfrm>
          <a:prstGeom prst="rect">
            <a:avLst/>
          </a:prstGeom>
          <a:noFill/>
        </p:spPr>
        <p:txBody>
          <a:bodyPr wrap="square" rtlCol="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E17A09"/>
                </a:solidFill>
                <a:effectLst/>
                <a:uLnTx/>
                <a:uFillTx/>
              </a:rPr>
              <a:t>Financial System RFP  - Conference Room Pilot Method </a:t>
            </a:r>
          </a:p>
        </p:txBody>
      </p:sp>
      <p:sp>
        <p:nvSpPr>
          <p:cNvPr id="31" name="TextBox 30"/>
          <p:cNvSpPr txBox="1"/>
          <p:nvPr/>
        </p:nvSpPr>
        <p:spPr>
          <a:xfrm rot="20142437">
            <a:off x="2923127" y="5101282"/>
            <a:ext cx="411467" cy="1791110"/>
          </a:xfrm>
          <a:prstGeom prst="rect">
            <a:avLst/>
          </a:prstGeom>
          <a:noFill/>
        </p:spPr>
        <p:txBody>
          <a:bodyPr vert="vert" wrap="square" rtlCol="0" anchor="ctr" anchorCtr="0">
            <a:spAutoFit/>
          </a:bodyPr>
          <a:lstStyle/>
          <a:p>
            <a:pPr marL="0" marR="0" lvl="0" indent="0" defTabSz="457133"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464749"/>
                </a:solidFill>
                <a:effectLst/>
                <a:uLnTx/>
                <a:uFillTx/>
              </a:rPr>
              <a:t>Month 2</a:t>
            </a:r>
          </a:p>
        </p:txBody>
      </p:sp>
      <p:sp>
        <p:nvSpPr>
          <p:cNvPr id="55" name="TextBox 54"/>
          <p:cNvSpPr txBox="1"/>
          <p:nvPr/>
        </p:nvSpPr>
        <p:spPr>
          <a:xfrm>
            <a:off x="7553994" y="3981556"/>
            <a:ext cx="1045433" cy="246221"/>
          </a:xfrm>
          <a:prstGeom prst="rect">
            <a:avLst/>
          </a:prstGeom>
          <a:noFill/>
        </p:spPr>
        <p:txBody>
          <a:bodyPr wrap="square" rtlCol="0">
            <a:spAutoFit/>
          </a:bodyPr>
          <a:lstStyle/>
          <a:p>
            <a:r>
              <a:rPr lang="en-US" sz="1000" b="1" dirty="0">
                <a:solidFill>
                  <a:srgbClr val="005374"/>
                </a:solidFill>
              </a:rPr>
              <a:t> </a:t>
            </a:r>
          </a:p>
        </p:txBody>
      </p:sp>
      <p:grpSp>
        <p:nvGrpSpPr>
          <p:cNvPr id="3" name="Group 2"/>
          <p:cNvGrpSpPr/>
          <p:nvPr/>
        </p:nvGrpSpPr>
        <p:grpSpPr>
          <a:xfrm>
            <a:off x="6177309" y="3586792"/>
            <a:ext cx="977637" cy="1163818"/>
            <a:chOff x="7642102" y="3407904"/>
            <a:chExt cx="1133687" cy="1591248"/>
          </a:xfrm>
        </p:grpSpPr>
        <p:pic>
          <p:nvPicPr>
            <p:cNvPr id="2" name="Picture 1" descr="&lt;strong&gt;Clipart&lt;/strong&gt; - Award &lt;strong&gt;Ribbon&lt;/strong&gt;"/>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42102" y="3407904"/>
              <a:ext cx="869219" cy="1591248"/>
            </a:xfrm>
            <a:prstGeom prst="rect">
              <a:avLst/>
            </a:prstGeom>
          </p:spPr>
        </p:pic>
        <p:sp>
          <p:nvSpPr>
            <p:cNvPr id="33" name="TextBox 32"/>
            <p:cNvSpPr txBox="1"/>
            <p:nvPr/>
          </p:nvSpPr>
          <p:spPr>
            <a:xfrm>
              <a:off x="7730356" y="3678845"/>
              <a:ext cx="1045433" cy="336649"/>
            </a:xfrm>
            <a:prstGeom prst="rect">
              <a:avLst/>
            </a:prstGeom>
            <a:noFill/>
          </p:spPr>
          <p:txBody>
            <a:bodyPr wrap="square" rtlCol="0">
              <a:spAutoFit/>
            </a:bodyPr>
            <a:lstStyle/>
            <a:p>
              <a:r>
                <a:rPr lang="en-US" sz="1000" b="1" dirty="0">
                  <a:solidFill>
                    <a:srgbClr val="005374"/>
                  </a:solidFill>
                </a:rPr>
                <a:t>AWARD</a:t>
              </a:r>
              <a:r>
                <a:rPr lang="en-US" sz="1000" b="1" dirty="0">
                  <a:solidFill>
                    <a:srgbClr val="F9963A"/>
                  </a:solidFill>
                </a:rPr>
                <a:t> </a:t>
              </a:r>
            </a:p>
          </p:txBody>
        </p:sp>
      </p:grpSp>
      <p:grpSp>
        <p:nvGrpSpPr>
          <p:cNvPr id="34" name="Group 33"/>
          <p:cNvGrpSpPr/>
          <p:nvPr/>
        </p:nvGrpSpPr>
        <p:grpSpPr>
          <a:xfrm>
            <a:off x="10233953" y="2149436"/>
            <a:ext cx="977637" cy="1163818"/>
            <a:chOff x="7642102" y="3407904"/>
            <a:chExt cx="1133687" cy="1591248"/>
          </a:xfrm>
        </p:grpSpPr>
        <p:pic>
          <p:nvPicPr>
            <p:cNvPr id="35" name="Picture 34" descr="&lt;strong&gt;Clipart&lt;/strong&gt; - Award &lt;strong&gt;Ribbon&lt;/strong&gt;"/>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7642102" y="3407904"/>
              <a:ext cx="869219" cy="1591248"/>
            </a:xfrm>
            <a:prstGeom prst="rect">
              <a:avLst/>
            </a:prstGeom>
          </p:spPr>
        </p:pic>
        <p:sp>
          <p:nvSpPr>
            <p:cNvPr id="36" name="TextBox 35"/>
            <p:cNvSpPr txBox="1"/>
            <p:nvPr/>
          </p:nvSpPr>
          <p:spPr>
            <a:xfrm>
              <a:off x="7730356" y="3693384"/>
              <a:ext cx="1045433" cy="246221"/>
            </a:xfrm>
            <a:prstGeom prst="rect">
              <a:avLst/>
            </a:prstGeom>
            <a:noFill/>
          </p:spPr>
          <p:txBody>
            <a:bodyPr wrap="square" rtlCol="0">
              <a:spAutoFit/>
            </a:bodyPr>
            <a:lstStyle/>
            <a:p>
              <a:r>
                <a:rPr lang="en-US" sz="1000" b="1" dirty="0">
                  <a:solidFill>
                    <a:srgbClr val="005374"/>
                  </a:solidFill>
                </a:rPr>
                <a:t>AWARD </a:t>
              </a:r>
            </a:p>
          </p:txBody>
        </p:sp>
      </p:grpSp>
    </p:spTree>
    <p:extLst>
      <p:ext uri="{BB962C8B-B14F-4D97-AF65-F5344CB8AC3E}">
        <p14:creationId xmlns:p14="http://schemas.microsoft.com/office/powerpoint/2010/main" val="399646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338563" y="6201524"/>
            <a:ext cx="2743200" cy="365125"/>
          </a:xfrm>
        </p:spPr>
        <p:txBody>
          <a:bodyPr/>
          <a:lstStyle/>
          <a:p>
            <a:fld id="{2FE919A1-1381-F046-89FB-70F41382B021}" type="slidenum">
              <a:rPr lang="en-US" smtClean="0"/>
              <a:pPr/>
              <a:t>7</a:t>
            </a:fld>
            <a:endParaRPr lang="en-US" dirty="0"/>
          </a:p>
        </p:txBody>
      </p:sp>
      <p:sp>
        <p:nvSpPr>
          <p:cNvPr id="5" name="Title 1"/>
          <p:cNvSpPr txBox="1">
            <a:spLocks/>
          </p:cNvSpPr>
          <p:nvPr/>
        </p:nvSpPr>
        <p:spPr>
          <a:xfrm>
            <a:off x="3899272" y="1243463"/>
            <a:ext cx="4393456" cy="576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2600" b="1" dirty="0">
                <a:solidFill>
                  <a:srgbClr val="005374"/>
                </a:solidFill>
                <a:latin typeface="+mn-lt"/>
              </a:rPr>
              <a:t>PROGRESS AND NEXT STEPS</a:t>
            </a:r>
          </a:p>
        </p:txBody>
      </p:sp>
      <p:grpSp>
        <p:nvGrpSpPr>
          <p:cNvPr id="6" name="Group 5"/>
          <p:cNvGrpSpPr/>
          <p:nvPr/>
        </p:nvGrpSpPr>
        <p:grpSpPr>
          <a:xfrm>
            <a:off x="0" y="208437"/>
            <a:ext cx="6744929" cy="846386"/>
            <a:chOff x="0" y="916826"/>
            <a:chExt cx="6744929" cy="846386"/>
          </a:xfrm>
        </p:grpSpPr>
        <p:sp>
          <p:nvSpPr>
            <p:cNvPr id="7" name="Rectangle 6"/>
            <p:cNvSpPr/>
            <p:nvPr/>
          </p:nvSpPr>
          <p:spPr>
            <a:xfrm>
              <a:off x="0" y="1081548"/>
              <a:ext cx="6032475" cy="62926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p:cNvSpPr txBox="1"/>
            <p:nvPr/>
          </p:nvSpPr>
          <p:spPr>
            <a:xfrm>
              <a:off x="233277" y="916826"/>
              <a:ext cx="1202233" cy="846386"/>
            </a:xfrm>
            <a:prstGeom prst="rect">
              <a:avLst/>
            </a:prstGeom>
            <a:noFill/>
          </p:spPr>
          <p:txBody>
            <a:bodyPr wrap="square" tIns="91440" rtlCol="0" anchor="t">
              <a:spAutoFit/>
            </a:bodyPr>
            <a:lstStyle/>
            <a:p>
              <a:r>
                <a:rPr lang="en-US" sz="4600" b="1" dirty="0">
                  <a:solidFill>
                    <a:schemeClr val="bg1">
                      <a:lumMod val="95000"/>
                    </a:schemeClr>
                  </a:solidFill>
                  <a:latin typeface="Franklin Gothic Book" panose="020B0503020102020204" pitchFamily="34" charset="0"/>
                  <a:cs typeface="Times New Roman" panose="02020603050405020304" pitchFamily="18" charset="0"/>
                </a:rPr>
                <a:t>FIS</a:t>
              </a:r>
            </a:p>
          </p:txBody>
        </p:sp>
        <p:sp>
          <p:nvSpPr>
            <p:cNvPr id="9" name="TextBox 8"/>
            <p:cNvSpPr txBox="1"/>
            <p:nvPr/>
          </p:nvSpPr>
          <p:spPr>
            <a:xfrm>
              <a:off x="1327355" y="1126875"/>
              <a:ext cx="5417574" cy="538609"/>
            </a:xfrm>
            <a:prstGeom prst="rect">
              <a:avLst/>
            </a:prstGeom>
            <a:noFill/>
          </p:spPr>
          <p:txBody>
            <a:bodyPr wrap="square" rtlCol="0">
              <a:spAutoFit/>
            </a:bodyPr>
            <a:lstStyle/>
            <a:p>
              <a:r>
                <a:rPr lang="en-US" sz="2800" dirty="0">
                  <a:solidFill>
                    <a:schemeClr val="bg1">
                      <a:lumMod val="95000"/>
                    </a:schemeClr>
                  </a:solidFill>
                  <a:latin typeface="Franklin Gothic Book" panose="020B0503020102020204" pitchFamily="34" charset="0"/>
                  <a:cs typeface="Times New Roman" panose="02020603050405020304" pitchFamily="18" charset="0"/>
                </a:rPr>
                <a:t>Financial Information System</a:t>
              </a:r>
              <a:endParaRPr lang="en-US" sz="2800" dirty="0"/>
            </a:p>
          </p:txBody>
        </p:sp>
      </p:grpSp>
      <p:grpSp>
        <p:nvGrpSpPr>
          <p:cNvPr id="22" name="Group 21"/>
          <p:cNvGrpSpPr/>
          <p:nvPr/>
        </p:nvGrpSpPr>
        <p:grpSpPr>
          <a:xfrm>
            <a:off x="834782" y="2106402"/>
            <a:ext cx="10522437" cy="3526985"/>
            <a:chOff x="3864632" y="1870370"/>
            <a:chExt cx="8799871" cy="2781443"/>
          </a:xfrm>
        </p:grpSpPr>
        <p:graphicFrame>
          <p:nvGraphicFramePr>
            <p:cNvPr id="2" name="Diagram 1"/>
            <p:cNvGraphicFramePr/>
            <p:nvPr>
              <p:extLst>
                <p:ext uri="{D42A27DB-BD31-4B8C-83A1-F6EECF244321}">
                  <p14:modId xmlns:p14="http://schemas.microsoft.com/office/powerpoint/2010/main" val="3608400119"/>
                </p:ext>
              </p:extLst>
            </p:nvPr>
          </p:nvGraphicFramePr>
          <p:xfrm>
            <a:off x="3864632" y="1870370"/>
            <a:ext cx="8799871" cy="265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a:xfrm>
              <a:off x="6489818" y="2422371"/>
              <a:ext cx="0" cy="1598375"/>
            </a:xfrm>
            <a:prstGeom prst="line">
              <a:avLst/>
            </a:prstGeom>
            <a:ln w="31750">
              <a:solidFill>
                <a:srgbClr val="585958"/>
              </a:solidFill>
            </a:ln>
          </p:spPr>
          <p:style>
            <a:lnRef idx="1">
              <a:schemeClr val="accent4"/>
            </a:lnRef>
            <a:fillRef idx="0">
              <a:schemeClr val="accent4"/>
            </a:fillRef>
            <a:effectRef idx="0">
              <a:schemeClr val="accent4"/>
            </a:effectRef>
            <a:fontRef idx="minor">
              <a:schemeClr val="tx1"/>
            </a:fontRef>
          </p:style>
        </p:cxnSp>
        <p:sp>
          <p:nvSpPr>
            <p:cNvPr id="15" name="TextBox 14"/>
            <p:cNvSpPr txBox="1"/>
            <p:nvPr/>
          </p:nvSpPr>
          <p:spPr>
            <a:xfrm>
              <a:off x="6489819" y="4020746"/>
              <a:ext cx="2772511" cy="631067"/>
            </a:xfrm>
            <a:prstGeom prst="rect">
              <a:avLst/>
            </a:prstGeom>
            <a:noFill/>
            <a:ln w="15875">
              <a:solidFill>
                <a:srgbClr val="6F6F6F"/>
              </a:solidFill>
              <a:prstDash val="sysDot"/>
            </a:ln>
          </p:spPr>
          <p:txBody>
            <a:bodyPr wrap="square" rtlCol="0">
              <a:spAutoFit/>
            </a:bodyPr>
            <a:lstStyle/>
            <a:p>
              <a:pPr lvl="0" defTabSz="457133">
                <a:defRPr/>
              </a:pPr>
              <a:r>
                <a:rPr lang="en-US" sz="2000" b="1" dirty="0">
                  <a:solidFill>
                    <a:srgbClr val="005374"/>
                  </a:solidFill>
                </a:rPr>
                <a:t> FIS Is Here!</a:t>
              </a:r>
            </a:p>
            <a:p>
              <a:r>
                <a:rPr lang="en-US" sz="1300" dirty="0">
                  <a:solidFill>
                    <a:srgbClr val="585958"/>
                  </a:solidFill>
                </a:rPr>
                <a:t>  Vendor negotiations are complete </a:t>
              </a:r>
            </a:p>
            <a:p>
              <a:r>
                <a:rPr lang="en-US" sz="1300" dirty="0">
                  <a:solidFill>
                    <a:srgbClr val="585958"/>
                  </a:solidFill>
                </a:rPr>
                <a:t>  and Conference Room Pilots are underway! </a:t>
              </a:r>
            </a:p>
          </p:txBody>
        </p:sp>
      </p:grpSp>
    </p:spTree>
    <p:extLst>
      <p:ext uri="{BB962C8B-B14F-4D97-AF65-F5344CB8AC3E}">
        <p14:creationId xmlns:p14="http://schemas.microsoft.com/office/powerpoint/2010/main" val="2696411333"/>
      </p:ext>
    </p:extLst>
  </p:cSld>
  <p:clrMapOvr>
    <a:masterClrMapping/>
  </p:clrMapOvr>
</p:sld>
</file>

<file path=ppt/theme/theme1.xml><?xml version="1.0" encoding="utf-8"?>
<a:theme xmlns:a="http://schemas.openxmlformats.org/drawingml/2006/main" name="ESR Theme">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R Theme" id="{62AE6C6B-CAE8-7340-A8D5-A932F5070A3E}" vid="{5FD217AE-CA14-4E40-9B77-646C481CCA5E}"/>
    </a:ext>
  </a:extLst>
</a:theme>
</file>

<file path=ppt/theme/theme2.xml><?xml version="1.0" encoding="utf-8"?>
<a:theme xmlns:a="http://schemas.openxmlformats.org/drawingml/2006/main" name="1_ESR Theme">
  <a:themeElements>
    <a:clrScheme name="ESR ">
      <a:dk1>
        <a:srgbClr val="05BFD5"/>
      </a:dk1>
      <a:lt1>
        <a:srgbClr val="FFFFFF"/>
      </a:lt1>
      <a:dk2>
        <a:srgbClr val="585958"/>
      </a:dk2>
      <a:lt2>
        <a:srgbClr val="FFFFFF"/>
      </a:lt2>
      <a:accent1>
        <a:srgbClr val="05BFD5"/>
      </a:accent1>
      <a:accent2>
        <a:srgbClr val="006390"/>
      </a:accent2>
      <a:accent3>
        <a:srgbClr val="A5A5A5"/>
      </a:accent3>
      <a:accent4>
        <a:srgbClr val="2E3772"/>
      </a:accent4>
      <a:accent5>
        <a:srgbClr val="FDFFFC"/>
      </a:accent5>
      <a:accent6>
        <a:srgbClr val="F5F6FF"/>
      </a:accent6>
      <a:hlink>
        <a:srgbClr val="2E3772"/>
      </a:hlink>
      <a:folHlink>
        <a:srgbClr val="D3751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R Theme" id="{62AE6C6B-CAE8-7340-A8D5-A932F5070A3E}" vid="{5FD217AE-CA14-4E40-9B77-646C481CCA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ESR Theme</Template>
  <TotalTime>19866</TotalTime>
  <Words>607</Words>
  <Application>Microsoft Macintosh PowerPoint</Application>
  <PresentationFormat>Widescreen</PresentationFormat>
  <Paragraphs>101</Paragraphs>
  <Slides>7</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Franklin Gothic Book</vt:lpstr>
      <vt:lpstr>Times New Roman</vt:lpstr>
      <vt:lpstr>ESR Theme</vt:lpstr>
      <vt:lpstr>1_ESR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Business &amp; Financial Services</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Arlynn Renslow</dc:creator>
  <cp:lastModifiedBy>Elaine Fleming</cp:lastModifiedBy>
  <cp:revision>513</cp:revision>
  <cp:lastPrinted>2018-03-01T00:47:26Z</cp:lastPrinted>
  <dcterms:created xsi:type="dcterms:W3CDTF">2018-02-26T23:24:26Z</dcterms:created>
  <dcterms:modified xsi:type="dcterms:W3CDTF">2018-06-28T22:45:46Z</dcterms:modified>
</cp:coreProperties>
</file>