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07" r:id="rId4"/>
    <p:sldId id="277" r:id="rId5"/>
    <p:sldId id="308" r:id="rId6"/>
    <p:sldId id="279" r:id="rId7"/>
    <p:sldId id="339" r:id="rId8"/>
    <p:sldId id="293" r:id="rId9"/>
    <p:sldId id="316" r:id="rId10"/>
    <p:sldId id="311" r:id="rId11"/>
    <p:sldId id="298" r:id="rId12"/>
    <p:sldId id="287" r:id="rId13"/>
    <p:sldId id="315" r:id="rId14"/>
    <p:sldId id="313" r:id="rId15"/>
    <p:sldId id="349" r:id="rId16"/>
    <p:sldId id="351" r:id="rId17"/>
    <p:sldId id="355" r:id="rId18"/>
    <p:sldId id="350" r:id="rId19"/>
    <p:sldId id="365" r:id="rId20"/>
    <p:sldId id="366" r:id="rId21"/>
    <p:sldId id="367" r:id="rId22"/>
    <p:sldId id="368" r:id="rId23"/>
    <p:sldId id="331" r:id="rId24"/>
    <p:sldId id="333" r:id="rId25"/>
    <p:sldId id="364" r:id="rId26"/>
    <p:sldId id="361" r:id="rId27"/>
    <p:sldId id="346" r:id="rId28"/>
    <p:sldId id="360" r:id="rId29"/>
    <p:sldId id="362" r:id="rId30"/>
    <p:sldId id="363" r:id="rId31"/>
    <p:sldId id="317" r:id="rId32"/>
    <p:sldId id="318" r:id="rId33"/>
    <p:sldId id="320" r:id="rId34"/>
    <p:sldId id="3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0"/>
    <a:srgbClr val="05BFD5"/>
    <a:srgbClr val="000000"/>
    <a:srgbClr val="F5F6FF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5547" autoAdjust="0"/>
  </p:normalViewPr>
  <p:slideViewPr>
    <p:cSldViewPr snapToGrid="0" snapToObjects="1">
      <p:cViewPr varScale="1">
        <p:scale>
          <a:sx n="91" d="100"/>
          <a:sy n="91" d="100"/>
        </p:scale>
        <p:origin x="13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09" d="100"/>
          <a:sy n="109" d="100"/>
        </p:scale>
        <p:origin x="31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E7FC2-6D11-4D6C-A66B-A38690229F6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711AEF-0223-4CB1-93F2-DD56BA06F818}">
      <dgm:prSet phldrT="[Text]"/>
      <dgm:spPr/>
      <dgm:t>
        <a:bodyPr/>
        <a:lstStyle/>
        <a:p>
          <a:r>
            <a:rPr lang="en-US" dirty="0" smtClean="0"/>
            <a:t>Observe</a:t>
          </a:r>
          <a:endParaRPr lang="en-US" dirty="0"/>
        </a:p>
      </dgm:t>
    </dgm:pt>
    <dgm:pt modelId="{B6359553-3E2F-4BBB-BC61-CCFEEE6765D6}" type="parTrans" cxnId="{A7CC9911-9CA7-456F-9C13-57DA553DEB26}">
      <dgm:prSet/>
      <dgm:spPr/>
      <dgm:t>
        <a:bodyPr/>
        <a:lstStyle/>
        <a:p>
          <a:endParaRPr lang="en-US"/>
        </a:p>
      </dgm:t>
    </dgm:pt>
    <dgm:pt modelId="{FBA6F98F-19A8-4331-B9C2-3F6774E8B18D}" type="sibTrans" cxnId="{A7CC9911-9CA7-456F-9C13-57DA553DEB26}">
      <dgm:prSet/>
      <dgm:spPr/>
      <dgm:t>
        <a:bodyPr/>
        <a:lstStyle/>
        <a:p>
          <a:endParaRPr lang="en-US"/>
        </a:p>
      </dgm:t>
    </dgm:pt>
    <dgm:pt modelId="{D62FE8F0-0475-45D1-8A9E-9DF2964FED2B}">
      <dgm:prSet phldrT="[Text]"/>
      <dgm:spPr/>
      <dgm:t>
        <a:bodyPr/>
        <a:lstStyle/>
        <a:p>
          <a:r>
            <a:rPr lang="en-US" dirty="0" smtClean="0"/>
            <a:t>Analyze</a:t>
          </a:r>
          <a:endParaRPr lang="en-US" dirty="0"/>
        </a:p>
      </dgm:t>
    </dgm:pt>
    <dgm:pt modelId="{A2E884A1-6B08-4F51-9605-6F9D8C88DAE5}" type="parTrans" cxnId="{0C94F667-95CA-4519-9319-021B64FEDFD9}">
      <dgm:prSet/>
      <dgm:spPr/>
      <dgm:t>
        <a:bodyPr/>
        <a:lstStyle/>
        <a:p>
          <a:endParaRPr lang="en-US"/>
        </a:p>
      </dgm:t>
    </dgm:pt>
    <dgm:pt modelId="{4D28EE42-14DE-450A-AB91-6B74219FB4A6}" type="sibTrans" cxnId="{0C94F667-95CA-4519-9319-021B64FEDFD9}">
      <dgm:prSet/>
      <dgm:spPr/>
      <dgm:t>
        <a:bodyPr/>
        <a:lstStyle/>
        <a:p>
          <a:endParaRPr lang="en-US"/>
        </a:p>
      </dgm:t>
    </dgm:pt>
    <dgm:pt modelId="{AE0D0BFE-0E3F-4390-B83C-DC9E1B5B24B5}">
      <dgm:prSet phldrT="[Text]"/>
      <dgm:spPr/>
      <dgm:t>
        <a:bodyPr/>
        <a:lstStyle/>
        <a:p>
          <a:r>
            <a:rPr lang="en-US" dirty="0" smtClean="0"/>
            <a:t>Develop Solution</a:t>
          </a:r>
          <a:endParaRPr lang="en-US" dirty="0"/>
        </a:p>
      </dgm:t>
    </dgm:pt>
    <dgm:pt modelId="{7CE039C1-5B48-4B17-A7E8-1E2A781200F1}" type="parTrans" cxnId="{E847C487-FFFD-48EB-9E8D-822A0C0DC96E}">
      <dgm:prSet/>
      <dgm:spPr/>
      <dgm:t>
        <a:bodyPr/>
        <a:lstStyle/>
        <a:p>
          <a:endParaRPr lang="en-US"/>
        </a:p>
      </dgm:t>
    </dgm:pt>
    <dgm:pt modelId="{A82E8D34-41D2-4B50-8890-67B2510014B8}" type="sibTrans" cxnId="{E847C487-FFFD-48EB-9E8D-822A0C0DC96E}">
      <dgm:prSet/>
      <dgm:spPr/>
      <dgm:t>
        <a:bodyPr/>
        <a:lstStyle/>
        <a:p>
          <a:endParaRPr lang="en-US"/>
        </a:p>
      </dgm:t>
    </dgm:pt>
    <dgm:pt modelId="{D5D458AC-4372-4D85-9B24-7ABCA1664A6B}">
      <dgm:prSet phldrT="[Text]"/>
      <dgm:spPr/>
      <dgm:t>
        <a:bodyPr/>
        <a:lstStyle/>
        <a:p>
          <a:r>
            <a:rPr lang="en-US" dirty="0" smtClean="0"/>
            <a:t>Listen &amp;</a:t>
          </a:r>
          <a:br>
            <a:rPr lang="en-US" dirty="0" smtClean="0"/>
          </a:br>
          <a:r>
            <a:rPr lang="en-US" dirty="0" smtClean="0"/>
            <a:t>Feedback</a:t>
          </a:r>
          <a:endParaRPr lang="en-US" dirty="0"/>
        </a:p>
      </dgm:t>
    </dgm:pt>
    <dgm:pt modelId="{9BDA8F4A-1F22-4C40-9D39-15438B6789E6}" type="parTrans" cxnId="{287B207A-2148-4228-82A4-6F486DF253CB}">
      <dgm:prSet/>
      <dgm:spPr/>
      <dgm:t>
        <a:bodyPr/>
        <a:lstStyle/>
        <a:p>
          <a:endParaRPr lang="en-US"/>
        </a:p>
      </dgm:t>
    </dgm:pt>
    <dgm:pt modelId="{61DBBEF0-545F-4DFD-B86C-9AA144BC5498}" type="sibTrans" cxnId="{287B207A-2148-4228-82A4-6F486DF253CB}">
      <dgm:prSet/>
      <dgm:spPr/>
      <dgm:t>
        <a:bodyPr/>
        <a:lstStyle/>
        <a:p>
          <a:endParaRPr lang="en-US"/>
        </a:p>
      </dgm:t>
    </dgm:pt>
    <dgm:pt modelId="{DB4DE26B-21EA-4B1C-8A12-E771FD989482}">
      <dgm:prSet phldrT="[Text]"/>
      <dgm:spPr/>
      <dgm:t>
        <a:bodyPr/>
        <a:lstStyle/>
        <a:p>
          <a:r>
            <a:rPr lang="en-US" dirty="0" smtClean="0"/>
            <a:t>Configure or</a:t>
          </a:r>
          <a:br>
            <a:rPr lang="en-US" dirty="0" smtClean="0"/>
          </a:br>
          <a:r>
            <a:rPr lang="en-US" dirty="0" smtClean="0"/>
            <a:t>Deploy</a:t>
          </a:r>
          <a:endParaRPr lang="en-US" dirty="0"/>
        </a:p>
      </dgm:t>
    </dgm:pt>
    <dgm:pt modelId="{C7F4FC38-6ADB-4D3F-87B3-3806CAE41694}" type="parTrans" cxnId="{EAA489E4-D584-428E-862B-5ADA1B1A8A67}">
      <dgm:prSet/>
      <dgm:spPr/>
      <dgm:t>
        <a:bodyPr/>
        <a:lstStyle/>
        <a:p>
          <a:endParaRPr lang="en-US"/>
        </a:p>
      </dgm:t>
    </dgm:pt>
    <dgm:pt modelId="{B72A7185-9650-4F0F-94AE-FCB8F4726DB6}" type="sibTrans" cxnId="{EAA489E4-D584-428E-862B-5ADA1B1A8A67}">
      <dgm:prSet/>
      <dgm:spPr/>
      <dgm:t>
        <a:bodyPr/>
        <a:lstStyle/>
        <a:p>
          <a:endParaRPr lang="en-US"/>
        </a:p>
      </dgm:t>
    </dgm:pt>
    <dgm:pt modelId="{983BDD5B-798D-4DFC-8295-6F0790C6DBB7}" type="pres">
      <dgm:prSet presAssocID="{24FE7FC2-6D11-4D6C-A66B-A38690229F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AE1FA0-726F-4F07-8E8D-11225DD3CAF5}" type="pres">
      <dgm:prSet presAssocID="{86711AEF-0223-4CB1-93F2-DD56BA06F8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084C4-EC2A-4CA4-B41F-92B169B13835}" type="pres">
      <dgm:prSet presAssocID="{86711AEF-0223-4CB1-93F2-DD56BA06F818}" presName="spNode" presStyleCnt="0"/>
      <dgm:spPr/>
    </dgm:pt>
    <dgm:pt modelId="{4955F7E6-4479-47DC-8F64-628B782B9A45}" type="pres">
      <dgm:prSet presAssocID="{FBA6F98F-19A8-4331-B9C2-3F6774E8B18D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915B166-01F0-4782-AE3C-72974B313E27}" type="pres">
      <dgm:prSet presAssocID="{D62FE8F0-0475-45D1-8A9E-9DF2964FED2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253D9-D747-4C1E-8955-DA881CDC892F}" type="pres">
      <dgm:prSet presAssocID="{D62FE8F0-0475-45D1-8A9E-9DF2964FED2B}" presName="spNode" presStyleCnt="0"/>
      <dgm:spPr/>
    </dgm:pt>
    <dgm:pt modelId="{DF276ACC-CA88-4EB8-9422-A77F0CA7370F}" type="pres">
      <dgm:prSet presAssocID="{4D28EE42-14DE-450A-AB91-6B74219FB4A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E50EE2F2-9FD6-4BD7-9452-8F01AAADC25C}" type="pres">
      <dgm:prSet presAssocID="{AE0D0BFE-0E3F-4390-B83C-DC9E1B5B24B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6ADC6-5973-4E09-BB67-B9E4787EDDA4}" type="pres">
      <dgm:prSet presAssocID="{AE0D0BFE-0E3F-4390-B83C-DC9E1B5B24B5}" presName="spNode" presStyleCnt="0"/>
      <dgm:spPr/>
    </dgm:pt>
    <dgm:pt modelId="{05D3EBC7-23FD-4A08-981B-DE4ED1F10740}" type="pres">
      <dgm:prSet presAssocID="{A82E8D34-41D2-4B50-8890-67B2510014B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69FC70A-9C98-4BA7-B0EE-C5E2849E90A6}" type="pres">
      <dgm:prSet presAssocID="{D5D458AC-4372-4D85-9B24-7ABCA1664A6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0D0C3-9391-4862-A022-F06EBAD12823}" type="pres">
      <dgm:prSet presAssocID="{D5D458AC-4372-4D85-9B24-7ABCA1664A6B}" presName="spNode" presStyleCnt="0"/>
      <dgm:spPr/>
    </dgm:pt>
    <dgm:pt modelId="{BA7144EB-A436-44B5-97D1-347F2700B79C}" type="pres">
      <dgm:prSet presAssocID="{61DBBEF0-545F-4DFD-B86C-9AA144BC5498}" presName="sibTrans" presStyleLbl="sibTrans1D1" presStyleIdx="3" presStyleCnt="5"/>
      <dgm:spPr/>
      <dgm:t>
        <a:bodyPr/>
        <a:lstStyle/>
        <a:p>
          <a:endParaRPr lang="en-US"/>
        </a:p>
      </dgm:t>
    </dgm:pt>
    <dgm:pt modelId="{7A47863F-DFE6-4573-A848-AD3D712FFA1C}" type="pres">
      <dgm:prSet presAssocID="{DB4DE26B-21EA-4B1C-8A12-E771FD98948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C3A37-349F-4F72-A51B-3CCBCB20D628}" type="pres">
      <dgm:prSet presAssocID="{DB4DE26B-21EA-4B1C-8A12-E771FD989482}" presName="spNode" presStyleCnt="0"/>
      <dgm:spPr/>
    </dgm:pt>
    <dgm:pt modelId="{0D3ED7CD-7C7F-4A8D-8EC2-C7376637CA14}" type="pres">
      <dgm:prSet presAssocID="{B72A7185-9650-4F0F-94AE-FCB8F4726DB6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A7CC9911-9CA7-456F-9C13-57DA553DEB26}" srcId="{24FE7FC2-6D11-4D6C-A66B-A38690229F61}" destId="{86711AEF-0223-4CB1-93F2-DD56BA06F818}" srcOrd="0" destOrd="0" parTransId="{B6359553-3E2F-4BBB-BC61-CCFEEE6765D6}" sibTransId="{FBA6F98F-19A8-4331-B9C2-3F6774E8B18D}"/>
    <dgm:cxn modelId="{86B3C51E-F114-4250-96E4-6F754CBD8F9D}" type="presOf" srcId="{4D28EE42-14DE-450A-AB91-6B74219FB4A6}" destId="{DF276ACC-CA88-4EB8-9422-A77F0CA7370F}" srcOrd="0" destOrd="0" presId="urn:microsoft.com/office/officeart/2005/8/layout/cycle5"/>
    <dgm:cxn modelId="{3E64F3CF-F855-4779-ABCB-7835EF6158FD}" type="presOf" srcId="{86711AEF-0223-4CB1-93F2-DD56BA06F818}" destId="{7DAE1FA0-726F-4F07-8E8D-11225DD3CAF5}" srcOrd="0" destOrd="0" presId="urn:microsoft.com/office/officeart/2005/8/layout/cycle5"/>
    <dgm:cxn modelId="{287B207A-2148-4228-82A4-6F486DF253CB}" srcId="{24FE7FC2-6D11-4D6C-A66B-A38690229F61}" destId="{D5D458AC-4372-4D85-9B24-7ABCA1664A6B}" srcOrd="3" destOrd="0" parTransId="{9BDA8F4A-1F22-4C40-9D39-15438B6789E6}" sibTransId="{61DBBEF0-545F-4DFD-B86C-9AA144BC5498}"/>
    <dgm:cxn modelId="{F9BD9C11-BDA2-4A8A-8856-6A5C99143EAF}" type="presOf" srcId="{61DBBEF0-545F-4DFD-B86C-9AA144BC5498}" destId="{BA7144EB-A436-44B5-97D1-347F2700B79C}" srcOrd="0" destOrd="0" presId="urn:microsoft.com/office/officeart/2005/8/layout/cycle5"/>
    <dgm:cxn modelId="{A3B58E6D-494A-4E8D-B84D-5A2A38174E1D}" type="presOf" srcId="{D5D458AC-4372-4D85-9B24-7ABCA1664A6B}" destId="{569FC70A-9C98-4BA7-B0EE-C5E2849E90A6}" srcOrd="0" destOrd="0" presId="urn:microsoft.com/office/officeart/2005/8/layout/cycle5"/>
    <dgm:cxn modelId="{E847C487-FFFD-48EB-9E8D-822A0C0DC96E}" srcId="{24FE7FC2-6D11-4D6C-A66B-A38690229F61}" destId="{AE0D0BFE-0E3F-4390-B83C-DC9E1B5B24B5}" srcOrd="2" destOrd="0" parTransId="{7CE039C1-5B48-4B17-A7E8-1E2A781200F1}" sibTransId="{A82E8D34-41D2-4B50-8890-67B2510014B8}"/>
    <dgm:cxn modelId="{0C94F667-95CA-4519-9319-021B64FEDFD9}" srcId="{24FE7FC2-6D11-4D6C-A66B-A38690229F61}" destId="{D62FE8F0-0475-45D1-8A9E-9DF2964FED2B}" srcOrd="1" destOrd="0" parTransId="{A2E884A1-6B08-4F51-9605-6F9D8C88DAE5}" sibTransId="{4D28EE42-14DE-450A-AB91-6B74219FB4A6}"/>
    <dgm:cxn modelId="{186EE1B5-0F0E-4A12-B1F0-D877122A8FD3}" type="presOf" srcId="{B72A7185-9650-4F0F-94AE-FCB8F4726DB6}" destId="{0D3ED7CD-7C7F-4A8D-8EC2-C7376637CA14}" srcOrd="0" destOrd="0" presId="urn:microsoft.com/office/officeart/2005/8/layout/cycle5"/>
    <dgm:cxn modelId="{35ADC392-383C-4979-806D-B9856D86D2E2}" type="presOf" srcId="{D62FE8F0-0475-45D1-8A9E-9DF2964FED2B}" destId="{2915B166-01F0-4782-AE3C-72974B313E27}" srcOrd="0" destOrd="0" presId="urn:microsoft.com/office/officeart/2005/8/layout/cycle5"/>
    <dgm:cxn modelId="{EAA489E4-D584-428E-862B-5ADA1B1A8A67}" srcId="{24FE7FC2-6D11-4D6C-A66B-A38690229F61}" destId="{DB4DE26B-21EA-4B1C-8A12-E771FD989482}" srcOrd="4" destOrd="0" parTransId="{C7F4FC38-6ADB-4D3F-87B3-3806CAE41694}" sibTransId="{B72A7185-9650-4F0F-94AE-FCB8F4726DB6}"/>
    <dgm:cxn modelId="{4C56939C-B139-4935-B4C5-84BCF26263C9}" type="presOf" srcId="{AE0D0BFE-0E3F-4390-B83C-DC9E1B5B24B5}" destId="{E50EE2F2-9FD6-4BD7-9452-8F01AAADC25C}" srcOrd="0" destOrd="0" presId="urn:microsoft.com/office/officeart/2005/8/layout/cycle5"/>
    <dgm:cxn modelId="{1D1A979E-AD48-4D5A-9A55-DE0AC1A36C08}" type="presOf" srcId="{DB4DE26B-21EA-4B1C-8A12-E771FD989482}" destId="{7A47863F-DFE6-4573-A848-AD3D712FFA1C}" srcOrd="0" destOrd="0" presId="urn:microsoft.com/office/officeart/2005/8/layout/cycle5"/>
    <dgm:cxn modelId="{3E4F246F-1264-4D85-B0C8-3EC8310AA00C}" type="presOf" srcId="{A82E8D34-41D2-4B50-8890-67B2510014B8}" destId="{05D3EBC7-23FD-4A08-981B-DE4ED1F10740}" srcOrd="0" destOrd="0" presId="urn:microsoft.com/office/officeart/2005/8/layout/cycle5"/>
    <dgm:cxn modelId="{F20C3D45-C7A5-4ACD-A04C-218475935FE2}" type="presOf" srcId="{FBA6F98F-19A8-4331-B9C2-3F6774E8B18D}" destId="{4955F7E6-4479-47DC-8F64-628B782B9A45}" srcOrd="0" destOrd="0" presId="urn:microsoft.com/office/officeart/2005/8/layout/cycle5"/>
    <dgm:cxn modelId="{11DF68B2-93B7-4970-9621-E370A348D8A4}" type="presOf" srcId="{24FE7FC2-6D11-4D6C-A66B-A38690229F61}" destId="{983BDD5B-798D-4DFC-8295-6F0790C6DBB7}" srcOrd="0" destOrd="0" presId="urn:microsoft.com/office/officeart/2005/8/layout/cycle5"/>
    <dgm:cxn modelId="{28EC79A2-6598-4250-AB2B-6816404FE660}" type="presParOf" srcId="{983BDD5B-798D-4DFC-8295-6F0790C6DBB7}" destId="{7DAE1FA0-726F-4F07-8E8D-11225DD3CAF5}" srcOrd="0" destOrd="0" presId="urn:microsoft.com/office/officeart/2005/8/layout/cycle5"/>
    <dgm:cxn modelId="{1C6B2F1C-9ABB-4F43-B6ED-FDD4353E02AF}" type="presParOf" srcId="{983BDD5B-798D-4DFC-8295-6F0790C6DBB7}" destId="{CA5084C4-EC2A-4CA4-B41F-92B169B13835}" srcOrd="1" destOrd="0" presId="urn:microsoft.com/office/officeart/2005/8/layout/cycle5"/>
    <dgm:cxn modelId="{121CE7D1-EE97-4A58-A4B3-6DA36484B099}" type="presParOf" srcId="{983BDD5B-798D-4DFC-8295-6F0790C6DBB7}" destId="{4955F7E6-4479-47DC-8F64-628B782B9A45}" srcOrd="2" destOrd="0" presId="urn:microsoft.com/office/officeart/2005/8/layout/cycle5"/>
    <dgm:cxn modelId="{FB78139A-4506-445B-8495-75295B411ACC}" type="presParOf" srcId="{983BDD5B-798D-4DFC-8295-6F0790C6DBB7}" destId="{2915B166-01F0-4782-AE3C-72974B313E27}" srcOrd="3" destOrd="0" presId="urn:microsoft.com/office/officeart/2005/8/layout/cycle5"/>
    <dgm:cxn modelId="{754CBB5C-8013-41E9-AB05-BF3DA38306BB}" type="presParOf" srcId="{983BDD5B-798D-4DFC-8295-6F0790C6DBB7}" destId="{FF0253D9-D747-4C1E-8955-DA881CDC892F}" srcOrd="4" destOrd="0" presId="urn:microsoft.com/office/officeart/2005/8/layout/cycle5"/>
    <dgm:cxn modelId="{667B6FB2-2627-4C37-AD95-3285B670B2C0}" type="presParOf" srcId="{983BDD5B-798D-4DFC-8295-6F0790C6DBB7}" destId="{DF276ACC-CA88-4EB8-9422-A77F0CA7370F}" srcOrd="5" destOrd="0" presId="urn:microsoft.com/office/officeart/2005/8/layout/cycle5"/>
    <dgm:cxn modelId="{CC6AA22A-9488-4FCE-AB65-036592BF26AA}" type="presParOf" srcId="{983BDD5B-798D-4DFC-8295-6F0790C6DBB7}" destId="{E50EE2F2-9FD6-4BD7-9452-8F01AAADC25C}" srcOrd="6" destOrd="0" presId="urn:microsoft.com/office/officeart/2005/8/layout/cycle5"/>
    <dgm:cxn modelId="{A3DEB440-FA97-4EE4-B08F-80205D8BDF69}" type="presParOf" srcId="{983BDD5B-798D-4DFC-8295-6F0790C6DBB7}" destId="{B5E6ADC6-5973-4E09-BB67-B9E4787EDDA4}" srcOrd="7" destOrd="0" presId="urn:microsoft.com/office/officeart/2005/8/layout/cycle5"/>
    <dgm:cxn modelId="{08E5780E-F783-4656-A57E-6D1192E34DFA}" type="presParOf" srcId="{983BDD5B-798D-4DFC-8295-6F0790C6DBB7}" destId="{05D3EBC7-23FD-4A08-981B-DE4ED1F10740}" srcOrd="8" destOrd="0" presId="urn:microsoft.com/office/officeart/2005/8/layout/cycle5"/>
    <dgm:cxn modelId="{9A4B506A-B459-43BD-89AF-4C1101C0394F}" type="presParOf" srcId="{983BDD5B-798D-4DFC-8295-6F0790C6DBB7}" destId="{569FC70A-9C98-4BA7-B0EE-C5E2849E90A6}" srcOrd="9" destOrd="0" presId="urn:microsoft.com/office/officeart/2005/8/layout/cycle5"/>
    <dgm:cxn modelId="{33850F52-30C3-4E3C-B79B-488369AE6CF9}" type="presParOf" srcId="{983BDD5B-798D-4DFC-8295-6F0790C6DBB7}" destId="{AA10D0C3-9391-4862-A022-F06EBAD12823}" srcOrd="10" destOrd="0" presId="urn:microsoft.com/office/officeart/2005/8/layout/cycle5"/>
    <dgm:cxn modelId="{91ED5A2B-71F8-489F-8B76-D0DEB765917B}" type="presParOf" srcId="{983BDD5B-798D-4DFC-8295-6F0790C6DBB7}" destId="{BA7144EB-A436-44B5-97D1-347F2700B79C}" srcOrd="11" destOrd="0" presId="urn:microsoft.com/office/officeart/2005/8/layout/cycle5"/>
    <dgm:cxn modelId="{40CD0500-22AE-40F3-B4D5-766B18303566}" type="presParOf" srcId="{983BDD5B-798D-4DFC-8295-6F0790C6DBB7}" destId="{7A47863F-DFE6-4573-A848-AD3D712FFA1C}" srcOrd="12" destOrd="0" presId="urn:microsoft.com/office/officeart/2005/8/layout/cycle5"/>
    <dgm:cxn modelId="{7116D2C4-EE40-404E-9319-B00EEE5F1F4B}" type="presParOf" srcId="{983BDD5B-798D-4DFC-8295-6F0790C6DBB7}" destId="{457C3A37-349F-4F72-A51B-3CCBCB20D628}" srcOrd="13" destOrd="0" presId="urn:microsoft.com/office/officeart/2005/8/layout/cycle5"/>
    <dgm:cxn modelId="{DD3BC0DC-3CB6-4C10-A753-9CAAF8F53851}" type="presParOf" srcId="{983BDD5B-798D-4DFC-8295-6F0790C6DBB7}" destId="{0D3ED7CD-7C7F-4A8D-8EC2-C7376637CA14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6CAAA3-E073-442B-9A49-997F004ED5DB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438DD31-2440-43DB-83A8-73E9039B5BD4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2"/>
              </a:solidFill>
            </a:rPr>
            <a:t>Reqs &amp; Process Landscape</a:t>
          </a:r>
          <a:endParaRPr lang="en-US" sz="1400" dirty="0">
            <a:solidFill>
              <a:schemeClr val="accent2"/>
            </a:solidFill>
          </a:endParaRPr>
        </a:p>
      </dgm:t>
    </dgm:pt>
    <dgm:pt modelId="{EA37A158-ADDC-4D0F-920E-D0486E8C1527}" type="parTrans" cxnId="{0CA86078-0573-4234-942A-D0671E0AD6B9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4E31D33A-C0F5-4DA6-BA06-D30A58125B15}" type="sibTrans" cxnId="{0CA86078-0573-4234-942A-D0671E0AD6B9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FD109A3C-94FF-418C-983A-41B4CEFFA35B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2"/>
              </a:solidFill>
            </a:rPr>
            <a:t>Design Lead</a:t>
          </a:r>
          <a:endParaRPr lang="en-US" sz="1400" dirty="0">
            <a:solidFill>
              <a:schemeClr val="accent2"/>
            </a:solidFill>
          </a:endParaRPr>
        </a:p>
      </dgm:t>
    </dgm:pt>
    <dgm:pt modelId="{2FA1C7A2-0A46-449A-9260-C1D5D8CC602D}" type="parTrans" cxnId="{E7C635EB-E6CB-4264-BB2B-74D9C07112FA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06761EA5-633E-41BB-B298-03513188D8EE}" type="sibTrans" cxnId="{E7C635EB-E6CB-4264-BB2B-74D9C07112FA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F677B870-9A2E-46B2-8117-130EE67DBE71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2"/>
              </a:solidFill>
            </a:rPr>
            <a:t>Design Team</a:t>
          </a:r>
          <a:endParaRPr lang="en-US" sz="1400" dirty="0">
            <a:solidFill>
              <a:schemeClr val="accent2"/>
            </a:solidFill>
          </a:endParaRPr>
        </a:p>
      </dgm:t>
    </dgm:pt>
    <dgm:pt modelId="{6AC38218-8AF9-4F10-A253-B1BDC7CB9597}" type="parTrans" cxnId="{29AE720A-0168-423A-A6FF-A9DAE2BCA1DA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D138B4EA-7197-4E75-82C9-2C1162B9E815}" type="sibTrans" cxnId="{29AE720A-0168-423A-A6FF-A9DAE2BCA1DA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DE5921A4-B17A-4176-BFF7-E9E2397DFFAB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2"/>
              </a:solidFill>
            </a:rPr>
            <a:t>Testing</a:t>
          </a:r>
          <a:endParaRPr lang="en-US" sz="1400" dirty="0">
            <a:solidFill>
              <a:schemeClr val="accent2"/>
            </a:solidFill>
          </a:endParaRPr>
        </a:p>
      </dgm:t>
    </dgm:pt>
    <dgm:pt modelId="{99BF13BE-54EB-4E34-B04A-81E8BCFAF89A}" type="parTrans" cxnId="{2774C00D-C4BF-405B-BCD6-11CEE1632E99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87229712-4ED7-489E-A8F4-D36202A667B1}" type="sibTrans" cxnId="{2774C00D-C4BF-405B-BCD6-11CEE1632E99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409A7776-0DC0-4893-87C0-41DDD06EDE7F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2"/>
              </a:solidFill>
            </a:rPr>
            <a:t>Training</a:t>
          </a:r>
          <a:endParaRPr lang="en-US" sz="1400" dirty="0">
            <a:solidFill>
              <a:schemeClr val="accent2"/>
            </a:solidFill>
          </a:endParaRPr>
        </a:p>
      </dgm:t>
    </dgm:pt>
    <dgm:pt modelId="{3C4820EA-D50F-4650-BD23-5447AD5B0F09}" type="parTrans" cxnId="{3B739AA2-1A04-4227-BE02-D1502811EB43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CC71E150-C727-4ABF-86E6-81E6F00BF2CB}" type="sibTrans" cxnId="{3B739AA2-1A04-4227-BE02-D1502811EB43}">
      <dgm:prSet/>
      <dgm:spPr/>
      <dgm:t>
        <a:bodyPr/>
        <a:lstStyle/>
        <a:p>
          <a:endParaRPr lang="en-US" sz="3200">
            <a:solidFill>
              <a:schemeClr val="accent2"/>
            </a:solidFill>
          </a:endParaRPr>
        </a:p>
      </dgm:t>
    </dgm:pt>
    <dgm:pt modelId="{19C44E90-3269-4ACE-AC76-ACCDDC502527}" type="pres">
      <dgm:prSet presAssocID="{F86CAAA3-E073-442B-9A49-997F004ED5D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C19E9B-EC6C-4FF6-B1A5-325DD39E0C6F}" type="pres">
      <dgm:prSet presAssocID="{D438DD31-2440-43DB-83A8-73E9039B5BD4}" presName="Accent1" presStyleCnt="0"/>
      <dgm:spPr/>
    </dgm:pt>
    <dgm:pt modelId="{2E523551-364D-4905-A0B0-981C15F75619}" type="pres">
      <dgm:prSet presAssocID="{D438DD31-2440-43DB-83A8-73E9039B5BD4}" presName="Accent" presStyleLbl="node1" presStyleIdx="0" presStyleCnt="5"/>
      <dgm:spPr/>
    </dgm:pt>
    <dgm:pt modelId="{6126999D-CBEA-4AD3-93EB-D9C9A9060241}" type="pres">
      <dgm:prSet presAssocID="{D438DD31-2440-43DB-83A8-73E9039B5BD4}" presName="Parent1" presStyleLbl="revTx" presStyleIdx="0" presStyleCnt="5" custLinFactNeighborX="1884" custLinFactNeighborY="-188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75C46-672F-4C55-883D-5F8E6FB6236C}" type="pres">
      <dgm:prSet presAssocID="{FD109A3C-94FF-418C-983A-41B4CEFFA35B}" presName="Accent2" presStyleCnt="0"/>
      <dgm:spPr/>
    </dgm:pt>
    <dgm:pt modelId="{187ADAFA-5657-4CEC-9413-C3AA0CB872A5}" type="pres">
      <dgm:prSet presAssocID="{FD109A3C-94FF-418C-983A-41B4CEFFA35B}" presName="Accent" presStyleLbl="node1" presStyleIdx="1" presStyleCnt="5"/>
      <dgm:spPr/>
    </dgm:pt>
    <dgm:pt modelId="{D10E1636-720E-4744-872D-C690F0467519}" type="pres">
      <dgm:prSet presAssocID="{FD109A3C-94FF-418C-983A-41B4CEFFA35B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0AA55-FC8F-45C4-92F7-2ABD8802AFCA}" type="pres">
      <dgm:prSet presAssocID="{F677B870-9A2E-46B2-8117-130EE67DBE71}" presName="Accent3" presStyleCnt="0"/>
      <dgm:spPr/>
    </dgm:pt>
    <dgm:pt modelId="{7F74CCFB-6EB5-4017-AC8B-1A15591CCD04}" type="pres">
      <dgm:prSet presAssocID="{F677B870-9A2E-46B2-8117-130EE67DBE71}" presName="Accent" presStyleLbl="node1" presStyleIdx="2" presStyleCnt="5"/>
      <dgm:spPr/>
    </dgm:pt>
    <dgm:pt modelId="{CDA1DCF2-1E81-4BA0-80EC-242A9372CEFD}" type="pres">
      <dgm:prSet presAssocID="{F677B870-9A2E-46B2-8117-130EE67DBE71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2C9A6-384D-451D-98F1-4A7DCB55E2C6}" type="pres">
      <dgm:prSet presAssocID="{DE5921A4-B17A-4176-BFF7-E9E2397DFFAB}" presName="Accent4" presStyleCnt="0"/>
      <dgm:spPr/>
    </dgm:pt>
    <dgm:pt modelId="{B5C13C87-7A38-49CB-9125-32F513253C8D}" type="pres">
      <dgm:prSet presAssocID="{DE5921A4-B17A-4176-BFF7-E9E2397DFFAB}" presName="Accent" presStyleLbl="node1" presStyleIdx="3" presStyleCnt="5"/>
      <dgm:spPr/>
    </dgm:pt>
    <dgm:pt modelId="{7095DBA9-684C-4BBA-A45E-3809D46B1691}" type="pres">
      <dgm:prSet presAssocID="{DE5921A4-B17A-4176-BFF7-E9E2397DFFAB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4AEA7-1202-49C6-818B-BDFEE6822FFA}" type="pres">
      <dgm:prSet presAssocID="{409A7776-0DC0-4893-87C0-41DDD06EDE7F}" presName="Accent5" presStyleCnt="0"/>
      <dgm:spPr/>
    </dgm:pt>
    <dgm:pt modelId="{A615BE84-D96F-47A1-8404-B28C946FFF36}" type="pres">
      <dgm:prSet presAssocID="{409A7776-0DC0-4893-87C0-41DDD06EDE7F}" presName="Accent" presStyleLbl="node1" presStyleIdx="4" presStyleCnt="5"/>
      <dgm:spPr/>
    </dgm:pt>
    <dgm:pt modelId="{78D6B6B9-DC24-4E42-96E0-3FD19A542C83}" type="pres">
      <dgm:prSet presAssocID="{409A7776-0DC0-4893-87C0-41DDD06EDE7F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B6BA03-1649-4C33-AA79-F2BA3EA83B27}" type="presOf" srcId="{F677B870-9A2E-46B2-8117-130EE67DBE71}" destId="{CDA1DCF2-1E81-4BA0-80EC-242A9372CEFD}" srcOrd="0" destOrd="0" presId="urn:microsoft.com/office/officeart/2009/layout/CircleArrowProcess"/>
    <dgm:cxn modelId="{3B739AA2-1A04-4227-BE02-D1502811EB43}" srcId="{F86CAAA3-E073-442B-9A49-997F004ED5DB}" destId="{409A7776-0DC0-4893-87C0-41DDD06EDE7F}" srcOrd="4" destOrd="0" parTransId="{3C4820EA-D50F-4650-BD23-5447AD5B0F09}" sibTransId="{CC71E150-C727-4ABF-86E6-81E6F00BF2CB}"/>
    <dgm:cxn modelId="{E7C635EB-E6CB-4264-BB2B-74D9C07112FA}" srcId="{F86CAAA3-E073-442B-9A49-997F004ED5DB}" destId="{FD109A3C-94FF-418C-983A-41B4CEFFA35B}" srcOrd="1" destOrd="0" parTransId="{2FA1C7A2-0A46-449A-9260-C1D5D8CC602D}" sibTransId="{06761EA5-633E-41BB-B298-03513188D8EE}"/>
    <dgm:cxn modelId="{29AE720A-0168-423A-A6FF-A9DAE2BCA1DA}" srcId="{F86CAAA3-E073-442B-9A49-997F004ED5DB}" destId="{F677B870-9A2E-46B2-8117-130EE67DBE71}" srcOrd="2" destOrd="0" parTransId="{6AC38218-8AF9-4F10-A253-B1BDC7CB9597}" sibTransId="{D138B4EA-7197-4E75-82C9-2C1162B9E815}"/>
    <dgm:cxn modelId="{69CE0B14-8B34-42AD-8F3E-2B87D3C03597}" type="presOf" srcId="{409A7776-0DC0-4893-87C0-41DDD06EDE7F}" destId="{78D6B6B9-DC24-4E42-96E0-3FD19A542C83}" srcOrd="0" destOrd="0" presId="urn:microsoft.com/office/officeart/2009/layout/CircleArrowProcess"/>
    <dgm:cxn modelId="{52411376-1C0B-42E8-A757-FBADF69A535A}" type="presOf" srcId="{F86CAAA3-E073-442B-9A49-997F004ED5DB}" destId="{19C44E90-3269-4ACE-AC76-ACCDDC502527}" srcOrd="0" destOrd="0" presId="urn:microsoft.com/office/officeart/2009/layout/CircleArrowProcess"/>
    <dgm:cxn modelId="{0CA86078-0573-4234-942A-D0671E0AD6B9}" srcId="{F86CAAA3-E073-442B-9A49-997F004ED5DB}" destId="{D438DD31-2440-43DB-83A8-73E9039B5BD4}" srcOrd="0" destOrd="0" parTransId="{EA37A158-ADDC-4D0F-920E-D0486E8C1527}" sibTransId="{4E31D33A-C0F5-4DA6-BA06-D30A58125B15}"/>
    <dgm:cxn modelId="{8FD40C35-7BFC-445E-A406-8E29D52C4279}" type="presOf" srcId="{D438DD31-2440-43DB-83A8-73E9039B5BD4}" destId="{6126999D-CBEA-4AD3-93EB-D9C9A9060241}" srcOrd="0" destOrd="0" presId="urn:microsoft.com/office/officeart/2009/layout/CircleArrowProcess"/>
    <dgm:cxn modelId="{1969F32A-91E2-4D5E-BCF0-02FEC861D98A}" type="presOf" srcId="{FD109A3C-94FF-418C-983A-41B4CEFFA35B}" destId="{D10E1636-720E-4744-872D-C690F0467519}" srcOrd="0" destOrd="0" presId="urn:microsoft.com/office/officeart/2009/layout/CircleArrowProcess"/>
    <dgm:cxn modelId="{D5D45C2E-98E4-4256-8F61-EC8E2AAAD277}" type="presOf" srcId="{DE5921A4-B17A-4176-BFF7-E9E2397DFFAB}" destId="{7095DBA9-684C-4BBA-A45E-3809D46B1691}" srcOrd="0" destOrd="0" presId="urn:microsoft.com/office/officeart/2009/layout/CircleArrowProcess"/>
    <dgm:cxn modelId="{2774C00D-C4BF-405B-BCD6-11CEE1632E99}" srcId="{F86CAAA3-E073-442B-9A49-997F004ED5DB}" destId="{DE5921A4-B17A-4176-BFF7-E9E2397DFFAB}" srcOrd="3" destOrd="0" parTransId="{99BF13BE-54EB-4E34-B04A-81E8BCFAF89A}" sibTransId="{87229712-4ED7-489E-A8F4-D36202A667B1}"/>
    <dgm:cxn modelId="{FD8780D1-70D6-4BC0-B538-426383A69FE9}" type="presParOf" srcId="{19C44E90-3269-4ACE-AC76-ACCDDC502527}" destId="{D9C19E9B-EC6C-4FF6-B1A5-325DD39E0C6F}" srcOrd="0" destOrd="0" presId="urn:microsoft.com/office/officeart/2009/layout/CircleArrowProcess"/>
    <dgm:cxn modelId="{90681237-C762-46C9-BD50-AFE2136304F3}" type="presParOf" srcId="{D9C19E9B-EC6C-4FF6-B1A5-325DD39E0C6F}" destId="{2E523551-364D-4905-A0B0-981C15F75619}" srcOrd="0" destOrd="0" presId="urn:microsoft.com/office/officeart/2009/layout/CircleArrowProcess"/>
    <dgm:cxn modelId="{0403B595-256C-49F7-B787-0887B7221516}" type="presParOf" srcId="{19C44E90-3269-4ACE-AC76-ACCDDC502527}" destId="{6126999D-CBEA-4AD3-93EB-D9C9A9060241}" srcOrd="1" destOrd="0" presId="urn:microsoft.com/office/officeart/2009/layout/CircleArrowProcess"/>
    <dgm:cxn modelId="{1B541E64-68E9-4045-A04B-1E23E5B16062}" type="presParOf" srcId="{19C44E90-3269-4ACE-AC76-ACCDDC502527}" destId="{EE575C46-672F-4C55-883D-5F8E6FB6236C}" srcOrd="2" destOrd="0" presId="urn:microsoft.com/office/officeart/2009/layout/CircleArrowProcess"/>
    <dgm:cxn modelId="{AF87E1FC-E2C4-4576-90D6-6C09D26AC9DA}" type="presParOf" srcId="{EE575C46-672F-4C55-883D-5F8E6FB6236C}" destId="{187ADAFA-5657-4CEC-9413-C3AA0CB872A5}" srcOrd="0" destOrd="0" presId="urn:microsoft.com/office/officeart/2009/layout/CircleArrowProcess"/>
    <dgm:cxn modelId="{A77EC4EF-B9E2-4637-875D-0BFE114440E5}" type="presParOf" srcId="{19C44E90-3269-4ACE-AC76-ACCDDC502527}" destId="{D10E1636-720E-4744-872D-C690F0467519}" srcOrd="3" destOrd="0" presId="urn:microsoft.com/office/officeart/2009/layout/CircleArrowProcess"/>
    <dgm:cxn modelId="{F9830212-F3A1-4533-B9AE-35E0DBB8F83A}" type="presParOf" srcId="{19C44E90-3269-4ACE-AC76-ACCDDC502527}" destId="{70F0AA55-FC8F-45C4-92F7-2ABD8802AFCA}" srcOrd="4" destOrd="0" presId="urn:microsoft.com/office/officeart/2009/layout/CircleArrowProcess"/>
    <dgm:cxn modelId="{C0345E44-AE3D-4D11-84C9-A42853230372}" type="presParOf" srcId="{70F0AA55-FC8F-45C4-92F7-2ABD8802AFCA}" destId="{7F74CCFB-6EB5-4017-AC8B-1A15591CCD04}" srcOrd="0" destOrd="0" presId="urn:microsoft.com/office/officeart/2009/layout/CircleArrowProcess"/>
    <dgm:cxn modelId="{87A362CE-C714-414F-BFCC-4ABEBC3E7CA9}" type="presParOf" srcId="{19C44E90-3269-4ACE-AC76-ACCDDC502527}" destId="{CDA1DCF2-1E81-4BA0-80EC-242A9372CEFD}" srcOrd="5" destOrd="0" presId="urn:microsoft.com/office/officeart/2009/layout/CircleArrowProcess"/>
    <dgm:cxn modelId="{6B7EA315-4B61-461B-A3D4-5B3A957FF747}" type="presParOf" srcId="{19C44E90-3269-4ACE-AC76-ACCDDC502527}" destId="{F832C9A6-384D-451D-98F1-4A7DCB55E2C6}" srcOrd="6" destOrd="0" presId="urn:microsoft.com/office/officeart/2009/layout/CircleArrowProcess"/>
    <dgm:cxn modelId="{B8083D38-AB27-4914-A994-058B57E90FEC}" type="presParOf" srcId="{F832C9A6-384D-451D-98F1-4A7DCB55E2C6}" destId="{B5C13C87-7A38-49CB-9125-32F513253C8D}" srcOrd="0" destOrd="0" presId="urn:microsoft.com/office/officeart/2009/layout/CircleArrowProcess"/>
    <dgm:cxn modelId="{84720D1F-3371-4F50-A796-08A76B1739F6}" type="presParOf" srcId="{19C44E90-3269-4ACE-AC76-ACCDDC502527}" destId="{7095DBA9-684C-4BBA-A45E-3809D46B1691}" srcOrd="7" destOrd="0" presId="urn:microsoft.com/office/officeart/2009/layout/CircleArrowProcess"/>
    <dgm:cxn modelId="{718862BF-541E-47D9-B36C-DCB8CF1E602C}" type="presParOf" srcId="{19C44E90-3269-4ACE-AC76-ACCDDC502527}" destId="{E104AEA7-1202-49C6-818B-BDFEE6822FFA}" srcOrd="8" destOrd="0" presId="urn:microsoft.com/office/officeart/2009/layout/CircleArrowProcess"/>
    <dgm:cxn modelId="{50E01648-0829-478D-8C33-31F0BFCC5301}" type="presParOf" srcId="{E104AEA7-1202-49C6-818B-BDFEE6822FFA}" destId="{A615BE84-D96F-47A1-8404-B28C946FFF36}" srcOrd="0" destOrd="0" presId="urn:microsoft.com/office/officeart/2009/layout/CircleArrowProcess"/>
    <dgm:cxn modelId="{BF448BD1-08FF-48D8-8A63-77501AEC963F}" type="presParOf" srcId="{19C44E90-3269-4ACE-AC76-ACCDDC502527}" destId="{78D6B6B9-DC24-4E42-96E0-3FD19A542C83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E7A593-D179-454A-98AE-B1D27DC9B579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BB5DBC08-70BD-E44D-B14B-51374B77E380}">
      <dgm:prSet phldrT="[Text]" custT="1"/>
      <dgm:spPr>
        <a:solidFill>
          <a:schemeClr val="accent1"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endParaRPr lang="en-US" sz="2800"/>
        </a:p>
      </dgm:t>
    </dgm:pt>
    <dgm:pt modelId="{15B7BE51-1D41-CF4C-99A4-2F7D8AB5A5C0}" type="parTrans" cxnId="{B9CF35F6-2738-E64D-BA62-F2A184A77A5C}">
      <dgm:prSet/>
      <dgm:spPr/>
      <dgm:t>
        <a:bodyPr/>
        <a:lstStyle/>
        <a:p>
          <a:endParaRPr lang="en-US"/>
        </a:p>
      </dgm:t>
    </dgm:pt>
    <dgm:pt modelId="{82F36D53-D71A-9344-9490-273947CB5B91}" type="sibTrans" cxnId="{B9CF35F6-2738-E64D-BA62-F2A184A77A5C}">
      <dgm:prSet/>
      <dgm:spPr/>
      <dgm:t>
        <a:bodyPr/>
        <a:lstStyle/>
        <a:p>
          <a:endParaRPr lang="en-US"/>
        </a:p>
      </dgm:t>
    </dgm:pt>
    <dgm:pt modelId="{05CE0EBC-B88A-A44E-B95B-31732603B1D3}">
      <dgm:prSet phldrT="[Text]" custT="1"/>
      <dgm:spPr>
        <a:solidFill>
          <a:schemeClr val="accent3">
            <a:alpha val="10000"/>
          </a:schemeClr>
        </a:solidFill>
      </dgm:spPr>
      <dgm:t>
        <a:bodyPr/>
        <a:lstStyle/>
        <a:p>
          <a:endParaRPr lang="en-US" sz="2800"/>
        </a:p>
      </dgm:t>
    </dgm:pt>
    <dgm:pt modelId="{5EC8443D-B5F3-3C44-8273-7AF2F62C5E64}" type="parTrans" cxnId="{3D974CE2-BF1C-2841-A888-2AEE7448A0DB}">
      <dgm:prSet/>
      <dgm:spPr/>
      <dgm:t>
        <a:bodyPr/>
        <a:lstStyle/>
        <a:p>
          <a:endParaRPr lang="en-US"/>
        </a:p>
      </dgm:t>
    </dgm:pt>
    <dgm:pt modelId="{D07064AB-B68C-FA48-BB5F-5B5111E02671}" type="sibTrans" cxnId="{3D974CE2-BF1C-2841-A888-2AEE7448A0DB}">
      <dgm:prSet/>
      <dgm:spPr/>
      <dgm:t>
        <a:bodyPr/>
        <a:lstStyle/>
        <a:p>
          <a:endParaRPr lang="en-US"/>
        </a:p>
      </dgm:t>
    </dgm:pt>
    <dgm:pt modelId="{C2D729B0-94D2-184A-94C9-B0560F08DEBE}">
      <dgm:prSet phldrT="[Text]" custT="1"/>
      <dgm:spPr>
        <a:solidFill>
          <a:schemeClr val="accent3">
            <a:alpha val="20000"/>
          </a:schemeClr>
        </a:solidFill>
      </dgm:spPr>
      <dgm:t>
        <a:bodyPr/>
        <a:lstStyle/>
        <a:p>
          <a:endParaRPr lang="en-US" sz="2800"/>
        </a:p>
      </dgm:t>
    </dgm:pt>
    <dgm:pt modelId="{917FC908-65EF-0E4C-8247-9BB0413C5002}" type="parTrans" cxnId="{E12A2A72-D504-724D-AC25-F5B7FF8B392C}">
      <dgm:prSet/>
      <dgm:spPr/>
      <dgm:t>
        <a:bodyPr/>
        <a:lstStyle/>
        <a:p>
          <a:endParaRPr lang="en-US"/>
        </a:p>
      </dgm:t>
    </dgm:pt>
    <dgm:pt modelId="{F940CE9D-6602-4F46-ABF5-13DB73C61E30}" type="sibTrans" cxnId="{E12A2A72-D504-724D-AC25-F5B7FF8B392C}">
      <dgm:prSet/>
      <dgm:spPr/>
      <dgm:t>
        <a:bodyPr/>
        <a:lstStyle/>
        <a:p>
          <a:endParaRPr lang="en-US"/>
        </a:p>
      </dgm:t>
    </dgm:pt>
    <dgm:pt modelId="{A1199037-8F5F-C446-867A-C529AEEBAEF7}" type="pres">
      <dgm:prSet presAssocID="{F7E7A593-D179-454A-98AE-B1D27DC9B579}" presName="compositeShape" presStyleCnt="0">
        <dgm:presLayoutVars>
          <dgm:chMax val="7"/>
          <dgm:dir/>
          <dgm:resizeHandles val="exact"/>
        </dgm:presLayoutVars>
      </dgm:prSet>
      <dgm:spPr/>
    </dgm:pt>
    <dgm:pt modelId="{463C33DB-9608-3B41-A657-3D5B710853CE}" type="pres">
      <dgm:prSet presAssocID="{F7E7A593-D179-454A-98AE-B1D27DC9B579}" presName="wedge1" presStyleLbl="node1" presStyleIdx="0" presStyleCnt="3" custScaleX="103018" custScaleY="98933" custLinFactNeighborX="-24238" custLinFactNeighborY="-2597"/>
      <dgm:spPr/>
      <dgm:t>
        <a:bodyPr/>
        <a:lstStyle/>
        <a:p>
          <a:endParaRPr lang="en-US"/>
        </a:p>
      </dgm:t>
    </dgm:pt>
    <dgm:pt modelId="{A69E057F-B9CC-CC49-8287-972E32300ECA}" type="pres">
      <dgm:prSet presAssocID="{F7E7A593-D179-454A-98AE-B1D27DC9B57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D0E32-EA45-154A-AA91-566B21DE6156}" type="pres">
      <dgm:prSet presAssocID="{F7E7A593-D179-454A-98AE-B1D27DC9B579}" presName="wedge2" presStyleLbl="node1" presStyleIdx="1" presStyleCnt="3" custScaleX="103202" custLinFactNeighborX="-19073" custLinFactNeighborY="-5485"/>
      <dgm:spPr/>
      <dgm:t>
        <a:bodyPr/>
        <a:lstStyle/>
        <a:p>
          <a:endParaRPr lang="en-US"/>
        </a:p>
      </dgm:t>
    </dgm:pt>
    <dgm:pt modelId="{AC5568B7-D3D1-4B44-87A4-9F16100AC817}" type="pres">
      <dgm:prSet presAssocID="{F7E7A593-D179-454A-98AE-B1D27DC9B57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62D24-A98C-5440-A409-C7F3CE151A9F}" type="pres">
      <dgm:prSet presAssocID="{F7E7A593-D179-454A-98AE-B1D27DC9B579}" presName="wedge3" presStyleLbl="node1" presStyleIdx="2" presStyleCnt="3" custLinFactNeighborX="-19481" custLinFactNeighborY="-5584"/>
      <dgm:spPr/>
      <dgm:t>
        <a:bodyPr/>
        <a:lstStyle/>
        <a:p>
          <a:endParaRPr lang="en-US"/>
        </a:p>
      </dgm:t>
    </dgm:pt>
    <dgm:pt modelId="{F5E0DA19-C9A8-0A45-9875-2D9D993318F2}" type="pres">
      <dgm:prSet presAssocID="{F7E7A593-D179-454A-98AE-B1D27DC9B57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1F2ECC-CFBA-434B-9919-6AC89421EC45}" type="presOf" srcId="{F7E7A593-D179-454A-98AE-B1D27DC9B579}" destId="{A1199037-8F5F-C446-867A-C529AEEBAEF7}" srcOrd="0" destOrd="0" presId="urn:microsoft.com/office/officeart/2005/8/layout/chart3"/>
    <dgm:cxn modelId="{E12A2A72-D504-724D-AC25-F5B7FF8B392C}" srcId="{F7E7A593-D179-454A-98AE-B1D27DC9B579}" destId="{C2D729B0-94D2-184A-94C9-B0560F08DEBE}" srcOrd="2" destOrd="0" parTransId="{917FC908-65EF-0E4C-8247-9BB0413C5002}" sibTransId="{F940CE9D-6602-4F46-ABF5-13DB73C61E30}"/>
    <dgm:cxn modelId="{28B83143-EE7A-994E-9A5A-B16CDCA9DBB3}" type="presOf" srcId="{05CE0EBC-B88A-A44E-B95B-31732603B1D3}" destId="{798D0E32-EA45-154A-AA91-566B21DE6156}" srcOrd="0" destOrd="0" presId="urn:microsoft.com/office/officeart/2005/8/layout/chart3"/>
    <dgm:cxn modelId="{702E9C06-08E9-C243-ABFF-0FD7C60B9254}" type="presOf" srcId="{C2D729B0-94D2-184A-94C9-B0560F08DEBE}" destId="{F5E0DA19-C9A8-0A45-9875-2D9D993318F2}" srcOrd="1" destOrd="0" presId="urn:microsoft.com/office/officeart/2005/8/layout/chart3"/>
    <dgm:cxn modelId="{EA5FEA08-B510-AE4A-93C9-C8D5DC9E04D7}" type="presOf" srcId="{BB5DBC08-70BD-E44D-B14B-51374B77E380}" destId="{A69E057F-B9CC-CC49-8287-972E32300ECA}" srcOrd="1" destOrd="0" presId="urn:microsoft.com/office/officeart/2005/8/layout/chart3"/>
    <dgm:cxn modelId="{91BABE2F-7BBD-334F-AAB9-B4BE714DA7FE}" type="presOf" srcId="{05CE0EBC-B88A-A44E-B95B-31732603B1D3}" destId="{AC5568B7-D3D1-4B44-87A4-9F16100AC817}" srcOrd="1" destOrd="0" presId="urn:microsoft.com/office/officeart/2005/8/layout/chart3"/>
    <dgm:cxn modelId="{4E84FA50-8D68-334D-97C9-B0FCF86ED658}" type="presOf" srcId="{C2D729B0-94D2-184A-94C9-B0560F08DEBE}" destId="{62662D24-A98C-5440-A409-C7F3CE151A9F}" srcOrd="0" destOrd="0" presId="urn:microsoft.com/office/officeart/2005/8/layout/chart3"/>
    <dgm:cxn modelId="{B9CF35F6-2738-E64D-BA62-F2A184A77A5C}" srcId="{F7E7A593-D179-454A-98AE-B1D27DC9B579}" destId="{BB5DBC08-70BD-E44D-B14B-51374B77E380}" srcOrd="0" destOrd="0" parTransId="{15B7BE51-1D41-CF4C-99A4-2F7D8AB5A5C0}" sibTransId="{82F36D53-D71A-9344-9490-273947CB5B91}"/>
    <dgm:cxn modelId="{0B0229BE-33EE-2A49-8F2C-99704BC97A9A}" type="presOf" srcId="{BB5DBC08-70BD-E44D-B14B-51374B77E380}" destId="{463C33DB-9608-3B41-A657-3D5B710853CE}" srcOrd="0" destOrd="0" presId="urn:microsoft.com/office/officeart/2005/8/layout/chart3"/>
    <dgm:cxn modelId="{3D974CE2-BF1C-2841-A888-2AEE7448A0DB}" srcId="{F7E7A593-D179-454A-98AE-B1D27DC9B579}" destId="{05CE0EBC-B88A-A44E-B95B-31732603B1D3}" srcOrd="1" destOrd="0" parTransId="{5EC8443D-B5F3-3C44-8273-7AF2F62C5E64}" sibTransId="{D07064AB-B68C-FA48-BB5F-5B5111E02671}"/>
    <dgm:cxn modelId="{E0BED07B-6ACE-7548-BB0F-38CCFED9AB6C}" type="presParOf" srcId="{A1199037-8F5F-C446-867A-C529AEEBAEF7}" destId="{463C33DB-9608-3B41-A657-3D5B710853CE}" srcOrd="0" destOrd="0" presId="urn:microsoft.com/office/officeart/2005/8/layout/chart3"/>
    <dgm:cxn modelId="{0E053D3E-AF8F-1F48-9678-3F12E6BDE612}" type="presParOf" srcId="{A1199037-8F5F-C446-867A-C529AEEBAEF7}" destId="{A69E057F-B9CC-CC49-8287-972E32300ECA}" srcOrd="1" destOrd="0" presId="urn:microsoft.com/office/officeart/2005/8/layout/chart3"/>
    <dgm:cxn modelId="{5D8F623F-FD97-FD44-A7DC-BD9F1F644806}" type="presParOf" srcId="{A1199037-8F5F-C446-867A-C529AEEBAEF7}" destId="{798D0E32-EA45-154A-AA91-566B21DE6156}" srcOrd="2" destOrd="0" presId="urn:microsoft.com/office/officeart/2005/8/layout/chart3"/>
    <dgm:cxn modelId="{380D9EE7-343C-DE4A-A0CC-9D1F06DFD7D3}" type="presParOf" srcId="{A1199037-8F5F-C446-867A-C529AEEBAEF7}" destId="{AC5568B7-D3D1-4B44-87A4-9F16100AC817}" srcOrd="3" destOrd="0" presId="urn:microsoft.com/office/officeart/2005/8/layout/chart3"/>
    <dgm:cxn modelId="{47B6ED8A-DE16-8A4E-981B-45E8492BC551}" type="presParOf" srcId="{A1199037-8F5F-C446-867A-C529AEEBAEF7}" destId="{62662D24-A98C-5440-A409-C7F3CE151A9F}" srcOrd="4" destOrd="0" presId="urn:microsoft.com/office/officeart/2005/8/layout/chart3"/>
    <dgm:cxn modelId="{A869ED8E-D281-CD49-BC63-08EA1F92CC4F}" type="presParOf" srcId="{A1199037-8F5F-C446-867A-C529AEEBAEF7}" destId="{F5E0DA19-C9A8-0A45-9875-2D9D993318F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E7A593-D179-454A-98AE-B1D27DC9B579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BB5DBC08-70BD-E44D-B14B-51374B77E380}">
      <dgm:prSet phldrT="[Text]" custT="1"/>
      <dgm:spPr/>
      <dgm:t>
        <a:bodyPr/>
        <a:lstStyle/>
        <a:p>
          <a:r>
            <a:rPr lang="en-US" sz="2800" dirty="0"/>
            <a:t>Query &amp; Reporting Tools</a:t>
          </a:r>
        </a:p>
      </dgm:t>
    </dgm:pt>
    <dgm:pt modelId="{15B7BE51-1D41-CF4C-99A4-2F7D8AB5A5C0}" type="parTrans" cxnId="{B9CF35F6-2738-E64D-BA62-F2A184A77A5C}">
      <dgm:prSet/>
      <dgm:spPr/>
      <dgm:t>
        <a:bodyPr/>
        <a:lstStyle/>
        <a:p>
          <a:endParaRPr lang="en-US"/>
        </a:p>
      </dgm:t>
    </dgm:pt>
    <dgm:pt modelId="{82F36D53-D71A-9344-9490-273947CB5B91}" type="sibTrans" cxnId="{B9CF35F6-2738-E64D-BA62-F2A184A77A5C}">
      <dgm:prSet/>
      <dgm:spPr/>
      <dgm:t>
        <a:bodyPr/>
        <a:lstStyle/>
        <a:p>
          <a:endParaRPr lang="en-US"/>
        </a:p>
      </dgm:t>
    </dgm:pt>
    <dgm:pt modelId="{05CE0EBC-B88A-A44E-B95B-31732603B1D3}">
      <dgm:prSet phldrT="[Text]" custT="1"/>
      <dgm:spPr>
        <a:solidFill>
          <a:schemeClr val="accent3">
            <a:alpha val="57000"/>
          </a:schemeClr>
        </a:solidFill>
      </dgm:spPr>
      <dgm:t>
        <a:bodyPr/>
        <a:lstStyle/>
        <a:p>
          <a:r>
            <a:rPr lang="en-US" sz="2800" dirty="0"/>
            <a:t>Downstream Processes and Systems</a:t>
          </a:r>
        </a:p>
      </dgm:t>
    </dgm:pt>
    <dgm:pt modelId="{5EC8443D-B5F3-3C44-8273-7AF2F62C5E64}" type="parTrans" cxnId="{3D974CE2-BF1C-2841-A888-2AEE7448A0DB}">
      <dgm:prSet/>
      <dgm:spPr/>
      <dgm:t>
        <a:bodyPr/>
        <a:lstStyle/>
        <a:p>
          <a:endParaRPr lang="en-US"/>
        </a:p>
      </dgm:t>
    </dgm:pt>
    <dgm:pt modelId="{D07064AB-B68C-FA48-BB5F-5B5111E02671}" type="sibTrans" cxnId="{3D974CE2-BF1C-2841-A888-2AEE7448A0DB}">
      <dgm:prSet/>
      <dgm:spPr/>
      <dgm:t>
        <a:bodyPr/>
        <a:lstStyle/>
        <a:p>
          <a:endParaRPr lang="en-US"/>
        </a:p>
      </dgm:t>
    </dgm:pt>
    <dgm:pt modelId="{C2D729B0-94D2-184A-94C9-B0560F08DEBE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800" dirty="0"/>
            <a:t>Enterprise Systems</a:t>
          </a:r>
        </a:p>
      </dgm:t>
    </dgm:pt>
    <dgm:pt modelId="{917FC908-65EF-0E4C-8247-9BB0413C5002}" type="parTrans" cxnId="{E12A2A72-D504-724D-AC25-F5B7FF8B392C}">
      <dgm:prSet/>
      <dgm:spPr/>
      <dgm:t>
        <a:bodyPr/>
        <a:lstStyle/>
        <a:p>
          <a:endParaRPr lang="en-US"/>
        </a:p>
      </dgm:t>
    </dgm:pt>
    <dgm:pt modelId="{F940CE9D-6602-4F46-ABF5-13DB73C61E30}" type="sibTrans" cxnId="{E12A2A72-D504-724D-AC25-F5B7FF8B392C}">
      <dgm:prSet/>
      <dgm:spPr/>
      <dgm:t>
        <a:bodyPr/>
        <a:lstStyle/>
        <a:p>
          <a:endParaRPr lang="en-US"/>
        </a:p>
      </dgm:t>
    </dgm:pt>
    <dgm:pt modelId="{A1199037-8F5F-C446-867A-C529AEEBAEF7}" type="pres">
      <dgm:prSet presAssocID="{F7E7A593-D179-454A-98AE-B1D27DC9B579}" presName="compositeShape" presStyleCnt="0">
        <dgm:presLayoutVars>
          <dgm:chMax val="7"/>
          <dgm:dir/>
          <dgm:resizeHandles val="exact"/>
        </dgm:presLayoutVars>
      </dgm:prSet>
      <dgm:spPr/>
    </dgm:pt>
    <dgm:pt modelId="{463C33DB-9608-3B41-A657-3D5B710853CE}" type="pres">
      <dgm:prSet presAssocID="{F7E7A593-D179-454A-98AE-B1D27DC9B579}" presName="wedge1" presStyleLbl="node1" presStyleIdx="0" presStyleCnt="3" custScaleX="103018" custScaleY="98933" custLinFactNeighborX="-23733" custLinFactNeighborY="-2370"/>
      <dgm:spPr/>
      <dgm:t>
        <a:bodyPr/>
        <a:lstStyle/>
        <a:p>
          <a:endParaRPr lang="en-US"/>
        </a:p>
      </dgm:t>
    </dgm:pt>
    <dgm:pt modelId="{A69E057F-B9CC-CC49-8287-972E32300ECA}" type="pres">
      <dgm:prSet presAssocID="{F7E7A593-D179-454A-98AE-B1D27DC9B57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D0E32-EA45-154A-AA91-566B21DE6156}" type="pres">
      <dgm:prSet presAssocID="{F7E7A593-D179-454A-98AE-B1D27DC9B579}" presName="wedge2" presStyleLbl="node1" presStyleIdx="1" presStyleCnt="3" custLinFactNeighborX="-18228" custLinFactNeighborY="-4471"/>
      <dgm:spPr/>
      <dgm:t>
        <a:bodyPr/>
        <a:lstStyle/>
        <a:p>
          <a:endParaRPr lang="en-US"/>
        </a:p>
      </dgm:t>
    </dgm:pt>
    <dgm:pt modelId="{AC5568B7-D3D1-4B44-87A4-9F16100AC817}" type="pres">
      <dgm:prSet presAssocID="{F7E7A593-D179-454A-98AE-B1D27DC9B57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62D24-A98C-5440-A409-C7F3CE151A9F}" type="pres">
      <dgm:prSet presAssocID="{F7E7A593-D179-454A-98AE-B1D27DC9B579}" presName="wedge3" presStyleLbl="node1" presStyleIdx="2" presStyleCnt="3" custLinFactNeighborX="-18974" custLinFactNeighborY="-4815"/>
      <dgm:spPr/>
      <dgm:t>
        <a:bodyPr/>
        <a:lstStyle/>
        <a:p>
          <a:endParaRPr lang="en-US"/>
        </a:p>
      </dgm:t>
    </dgm:pt>
    <dgm:pt modelId="{F5E0DA19-C9A8-0A45-9875-2D9D993318F2}" type="pres">
      <dgm:prSet presAssocID="{F7E7A593-D179-454A-98AE-B1D27DC9B57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1F2ECC-CFBA-434B-9919-6AC89421EC45}" type="presOf" srcId="{F7E7A593-D179-454A-98AE-B1D27DC9B579}" destId="{A1199037-8F5F-C446-867A-C529AEEBAEF7}" srcOrd="0" destOrd="0" presId="urn:microsoft.com/office/officeart/2005/8/layout/chart3"/>
    <dgm:cxn modelId="{E12A2A72-D504-724D-AC25-F5B7FF8B392C}" srcId="{F7E7A593-D179-454A-98AE-B1D27DC9B579}" destId="{C2D729B0-94D2-184A-94C9-B0560F08DEBE}" srcOrd="2" destOrd="0" parTransId="{917FC908-65EF-0E4C-8247-9BB0413C5002}" sibTransId="{F940CE9D-6602-4F46-ABF5-13DB73C61E30}"/>
    <dgm:cxn modelId="{28B83143-EE7A-994E-9A5A-B16CDCA9DBB3}" type="presOf" srcId="{05CE0EBC-B88A-A44E-B95B-31732603B1D3}" destId="{798D0E32-EA45-154A-AA91-566B21DE6156}" srcOrd="0" destOrd="0" presId="urn:microsoft.com/office/officeart/2005/8/layout/chart3"/>
    <dgm:cxn modelId="{702E9C06-08E9-C243-ABFF-0FD7C60B9254}" type="presOf" srcId="{C2D729B0-94D2-184A-94C9-B0560F08DEBE}" destId="{F5E0DA19-C9A8-0A45-9875-2D9D993318F2}" srcOrd="1" destOrd="0" presId="urn:microsoft.com/office/officeart/2005/8/layout/chart3"/>
    <dgm:cxn modelId="{EA5FEA08-B510-AE4A-93C9-C8D5DC9E04D7}" type="presOf" srcId="{BB5DBC08-70BD-E44D-B14B-51374B77E380}" destId="{A69E057F-B9CC-CC49-8287-972E32300ECA}" srcOrd="1" destOrd="0" presId="urn:microsoft.com/office/officeart/2005/8/layout/chart3"/>
    <dgm:cxn modelId="{91BABE2F-7BBD-334F-AAB9-B4BE714DA7FE}" type="presOf" srcId="{05CE0EBC-B88A-A44E-B95B-31732603B1D3}" destId="{AC5568B7-D3D1-4B44-87A4-9F16100AC817}" srcOrd="1" destOrd="0" presId="urn:microsoft.com/office/officeart/2005/8/layout/chart3"/>
    <dgm:cxn modelId="{4E84FA50-8D68-334D-97C9-B0FCF86ED658}" type="presOf" srcId="{C2D729B0-94D2-184A-94C9-B0560F08DEBE}" destId="{62662D24-A98C-5440-A409-C7F3CE151A9F}" srcOrd="0" destOrd="0" presId="urn:microsoft.com/office/officeart/2005/8/layout/chart3"/>
    <dgm:cxn modelId="{B9CF35F6-2738-E64D-BA62-F2A184A77A5C}" srcId="{F7E7A593-D179-454A-98AE-B1D27DC9B579}" destId="{BB5DBC08-70BD-E44D-B14B-51374B77E380}" srcOrd="0" destOrd="0" parTransId="{15B7BE51-1D41-CF4C-99A4-2F7D8AB5A5C0}" sibTransId="{82F36D53-D71A-9344-9490-273947CB5B91}"/>
    <dgm:cxn modelId="{0B0229BE-33EE-2A49-8F2C-99704BC97A9A}" type="presOf" srcId="{BB5DBC08-70BD-E44D-B14B-51374B77E380}" destId="{463C33DB-9608-3B41-A657-3D5B710853CE}" srcOrd="0" destOrd="0" presId="urn:microsoft.com/office/officeart/2005/8/layout/chart3"/>
    <dgm:cxn modelId="{3D974CE2-BF1C-2841-A888-2AEE7448A0DB}" srcId="{F7E7A593-D179-454A-98AE-B1D27DC9B579}" destId="{05CE0EBC-B88A-A44E-B95B-31732603B1D3}" srcOrd="1" destOrd="0" parTransId="{5EC8443D-B5F3-3C44-8273-7AF2F62C5E64}" sibTransId="{D07064AB-B68C-FA48-BB5F-5B5111E02671}"/>
    <dgm:cxn modelId="{E0BED07B-6ACE-7548-BB0F-38CCFED9AB6C}" type="presParOf" srcId="{A1199037-8F5F-C446-867A-C529AEEBAEF7}" destId="{463C33DB-9608-3B41-A657-3D5B710853CE}" srcOrd="0" destOrd="0" presId="urn:microsoft.com/office/officeart/2005/8/layout/chart3"/>
    <dgm:cxn modelId="{0E053D3E-AF8F-1F48-9678-3F12E6BDE612}" type="presParOf" srcId="{A1199037-8F5F-C446-867A-C529AEEBAEF7}" destId="{A69E057F-B9CC-CC49-8287-972E32300ECA}" srcOrd="1" destOrd="0" presId="urn:microsoft.com/office/officeart/2005/8/layout/chart3"/>
    <dgm:cxn modelId="{5D8F623F-FD97-FD44-A7DC-BD9F1F644806}" type="presParOf" srcId="{A1199037-8F5F-C446-867A-C529AEEBAEF7}" destId="{798D0E32-EA45-154A-AA91-566B21DE6156}" srcOrd="2" destOrd="0" presId="urn:microsoft.com/office/officeart/2005/8/layout/chart3"/>
    <dgm:cxn modelId="{380D9EE7-343C-DE4A-A0CC-9D1F06DFD7D3}" type="presParOf" srcId="{A1199037-8F5F-C446-867A-C529AEEBAEF7}" destId="{AC5568B7-D3D1-4B44-87A4-9F16100AC817}" srcOrd="3" destOrd="0" presId="urn:microsoft.com/office/officeart/2005/8/layout/chart3"/>
    <dgm:cxn modelId="{47B6ED8A-DE16-8A4E-981B-45E8492BC551}" type="presParOf" srcId="{A1199037-8F5F-C446-867A-C529AEEBAEF7}" destId="{62662D24-A98C-5440-A409-C7F3CE151A9F}" srcOrd="4" destOrd="0" presId="urn:microsoft.com/office/officeart/2005/8/layout/chart3"/>
    <dgm:cxn modelId="{A869ED8E-D281-CD49-BC63-08EA1F92CC4F}" type="presParOf" srcId="{A1199037-8F5F-C446-867A-C529AEEBAEF7}" destId="{F5E0DA19-C9A8-0A45-9875-2D9D993318F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E1FA0-726F-4F07-8E8D-11225DD3CAF5}">
      <dsp:nvSpPr>
        <dsp:cNvPr id="0" name=""/>
        <dsp:cNvSpPr/>
      </dsp:nvSpPr>
      <dsp:spPr>
        <a:xfrm>
          <a:off x="2948892" y="2210"/>
          <a:ext cx="1480750" cy="96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Observe</a:t>
          </a:r>
          <a:endParaRPr lang="en-US" sz="1900" kern="1200" dirty="0"/>
        </a:p>
      </dsp:txBody>
      <dsp:txXfrm>
        <a:off x="2995877" y="49195"/>
        <a:ext cx="1386780" cy="868518"/>
      </dsp:txXfrm>
    </dsp:sp>
    <dsp:sp modelId="{4955F7E6-4479-47DC-8F64-628B782B9A45}">
      <dsp:nvSpPr>
        <dsp:cNvPr id="0" name=""/>
        <dsp:cNvSpPr/>
      </dsp:nvSpPr>
      <dsp:spPr>
        <a:xfrm>
          <a:off x="1766295" y="483454"/>
          <a:ext cx="3845944" cy="3845944"/>
        </a:xfrm>
        <a:custGeom>
          <a:avLst/>
          <a:gdLst/>
          <a:ahLst/>
          <a:cxnLst/>
          <a:rect l="0" t="0" r="0" b="0"/>
          <a:pathLst>
            <a:path>
              <a:moveTo>
                <a:pt x="2861724" y="244709"/>
              </a:moveTo>
              <a:arcTo wR="1922972" hR="1922972" stAng="17953252" swAng="121182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5B166-01F0-4782-AE3C-72974B313E27}">
      <dsp:nvSpPr>
        <dsp:cNvPr id="0" name=""/>
        <dsp:cNvSpPr/>
      </dsp:nvSpPr>
      <dsp:spPr>
        <a:xfrm>
          <a:off x="4777747" y="1330951"/>
          <a:ext cx="1480750" cy="96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Analyze</a:t>
          </a:r>
          <a:endParaRPr lang="en-US" sz="1900" kern="1200" dirty="0"/>
        </a:p>
      </dsp:txBody>
      <dsp:txXfrm>
        <a:off x="4824732" y="1377936"/>
        <a:ext cx="1386780" cy="868518"/>
      </dsp:txXfrm>
    </dsp:sp>
    <dsp:sp modelId="{DF276ACC-CA88-4EB8-9422-A77F0CA7370F}">
      <dsp:nvSpPr>
        <dsp:cNvPr id="0" name=""/>
        <dsp:cNvSpPr/>
      </dsp:nvSpPr>
      <dsp:spPr>
        <a:xfrm>
          <a:off x="1766295" y="483454"/>
          <a:ext cx="3845944" cy="3845944"/>
        </a:xfrm>
        <a:custGeom>
          <a:avLst/>
          <a:gdLst/>
          <a:ahLst/>
          <a:cxnLst/>
          <a:rect l="0" t="0" r="0" b="0"/>
          <a:pathLst>
            <a:path>
              <a:moveTo>
                <a:pt x="3841335" y="2056033"/>
              </a:moveTo>
              <a:arcTo wR="1922972" hR="1922972" stAng="21838067" swAng="135995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EE2F2-9FD6-4BD7-9452-8F01AAADC25C}">
      <dsp:nvSpPr>
        <dsp:cNvPr id="0" name=""/>
        <dsp:cNvSpPr/>
      </dsp:nvSpPr>
      <dsp:spPr>
        <a:xfrm>
          <a:off x="4079186" y="3480899"/>
          <a:ext cx="1480750" cy="96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Develop Solution</a:t>
          </a:r>
          <a:endParaRPr lang="en-US" sz="1900" kern="1200" dirty="0"/>
        </a:p>
      </dsp:txBody>
      <dsp:txXfrm>
        <a:off x="4126171" y="3527884"/>
        <a:ext cx="1386780" cy="868518"/>
      </dsp:txXfrm>
    </dsp:sp>
    <dsp:sp modelId="{05D3EBC7-23FD-4A08-981B-DE4ED1F10740}">
      <dsp:nvSpPr>
        <dsp:cNvPr id="0" name=""/>
        <dsp:cNvSpPr/>
      </dsp:nvSpPr>
      <dsp:spPr>
        <a:xfrm>
          <a:off x="1766295" y="483454"/>
          <a:ext cx="3845944" cy="3845944"/>
        </a:xfrm>
        <a:custGeom>
          <a:avLst/>
          <a:gdLst/>
          <a:ahLst/>
          <a:cxnLst/>
          <a:rect l="0" t="0" r="0" b="0"/>
          <a:pathLst>
            <a:path>
              <a:moveTo>
                <a:pt x="2159049" y="3831398"/>
              </a:moveTo>
              <a:arcTo wR="1922972" hR="1922972" stAng="4976891" swAng="8462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FC70A-9C98-4BA7-B0EE-C5E2849E90A6}">
      <dsp:nvSpPr>
        <dsp:cNvPr id="0" name=""/>
        <dsp:cNvSpPr/>
      </dsp:nvSpPr>
      <dsp:spPr>
        <a:xfrm>
          <a:off x="1818597" y="3480899"/>
          <a:ext cx="1480750" cy="96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Listen &amp;</a:t>
          </a:r>
          <a:br>
            <a:rPr lang="en-US" sz="1900" kern="1200" dirty="0" smtClean="0"/>
          </a:br>
          <a:r>
            <a:rPr lang="en-US" sz="1900" kern="1200" dirty="0" smtClean="0"/>
            <a:t>Feedback</a:t>
          </a:r>
          <a:endParaRPr lang="en-US" sz="1900" kern="1200" dirty="0"/>
        </a:p>
      </dsp:txBody>
      <dsp:txXfrm>
        <a:off x="1865582" y="3527884"/>
        <a:ext cx="1386780" cy="868518"/>
      </dsp:txXfrm>
    </dsp:sp>
    <dsp:sp modelId="{BA7144EB-A436-44B5-97D1-347F2700B79C}">
      <dsp:nvSpPr>
        <dsp:cNvPr id="0" name=""/>
        <dsp:cNvSpPr/>
      </dsp:nvSpPr>
      <dsp:spPr>
        <a:xfrm>
          <a:off x="1766295" y="483454"/>
          <a:ext cx="3845944" cy="3845944"/>
        </a:xfrm>
        <a:custGeom>
          <a:avLst/>
          <a:gdLst/>
          <a:ahLst/>
          <a:cxnLst/>
          <a:rect l="0" t="0" r="0" b="0"/>
          <a:pathLst>
            <a:path>
              <a:moveTo>
                <a:pt x="204044" y="2785009"/>
              </a:moveTo>
              <a:arcTo wR="1922972" hR="1922972" stAng="9201982" swAng="135995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7863F-DFE6-4573-A848-AD3D712FFA1C}">
      <dsp:nvSpPr>
        <dsp:cNvPr id="0" name=""/>
        <dsp:cNvSpPr/>
      </dsp:nvSpPr>
      <dsp:spPr>
        <a:xfrm>
          <a:off x="1120036" y="1330951"/>
          <a:ext cx="1480750" cy="962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Configure or</a:t>
          </a:r>
          <a:br>
            <a:rPr lang="en-US" sz="1900" kern="1200" dirty="0" smtClean="0"/>
          </a:br>
          <a:r>
            <a:rPr lang="en-US" sz="1900" kern="1200" dirty="0" smtClean="0"/>
            <a:t>Deploy</a:t>
          </a:r>
          <a:endParaRPr lang="en-US" sz="1900" kern="1200" dirty="0"/>
        </a:p>
      </dsp:txBody>
      <dsp:txXfrm>
        <a:off x="1167021" y="1377936"/>
        <a:ext cx="1386780" cy="868518"/>
      </dsp:txXfrm>
    </dsp:sp>
    <dsp:sp modelId="{0D3ED7CD-7C7F-4A8D-8EC2-C7376637CA14}">
      <dsp:nvSpPr>
        <dsp:cNvPr id="0" name=""/>
        <dsp:cNvSpPr/>
      </dsp:nvSpPr>
      <dsp:spPr>
        <a:xfrm>
          <a:off x="1766295" y="483454"/>
          <a:ext cx="3845944" cy="3845944"/>
        </a:xfrm>
        <a:custGeom>
          <a:avLst/>
          <a:gdLst/>
          <a:ahLst/>
          <a:cxnLst/>
          <a:rect l="0" t="0" r="0" b="0"/>
          <a:pathLst>
            <a:path>
              <a:moveTo>
                <a:pt x="462520" y="672010"/>
              </a:moveTo>
              <a:arcTo wR="1922972" hR="1922972" stAng="13234918" swAng="121182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23551-364D-4905-A0B0-981C15F75619}">
      <dsp:nvSpPr>
        <dsp:cNvPr id="0" name=""/>
        <dsp:cNvSpPr/>
      </dsp:nvSpPr>
      <dsp:spPr>
        <a:xfrm>
          <a:off x="946390" y="174007"/>
          <a:ext cx="1640718" cy="16408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6999D-CBEA-4AD3-93EB-D9C9A9060241}">
      <dsp:nvSpPr>
        <dsp:cNvPr id="0" name=""/>
        <dsp:cNvSpPr/>
      </dsp:nvSpPr>
      <dsp:spPr>
        <a:xfrm>
          <a:off x="1325885" y="681997"/>
          <a:ext cx="915613" cy="45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2"/>
              </a:solidFill>
            </a:rPr>
            <a:t>Reqs &amp; Process Landscape</a:t>
          </a:r>
          <a:endParaRPr lang="en-US" sz="1400" kern="1200" dirty="0">
            <a:solidFill>
              <a:schemeClr val="accent2"/>
            </a:solidFill>
          </a:endParaRPr>
        </a:p>
      </dsp:txBody>
      <dsp:txXfrm>
        <a:off x="1325885" y="681997"/>
        <a:ext cx="915613" cy="457602"/>
      </dsp:txXfrm>
    </dsp:sp>
    <dsp:sp modelId="{187ADAFA-5657-4CEC-9413-C3AA0CB872A5}">
      <dsp:nvSpPr>
        <dsp:cNvPr id="0" name=""/>
        <dsp:cNvSpPr/>
      </dsp:nvSpPr>
      <dsp:spPr>
        <a:xfrm>
          <a:off x="490584" y="1116753"/>
          <a:ext cx="1640718" cy="16408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shade val="80000"/>
            <a:hueOff val="64402"/>
            <a:satOff val="-9528"/>
            <a:lumOff val="87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E1636-720E-4744-872D-C690F0467519}">
      <dsp:nvSpPr>
        <dsp:cNvPr id="0" name=""/>
        <dsp:cNvSpPr/>
      </dsp:nvSpPr>
      <dsp:spPr>
        <a:xfrm>
          <a:off x="850982" y="1713119"/>
          <a:ext cx="915613" cy="45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2"/>
              </a:solidFill>
            </a:rPr>
            <a:t>Design Lead</a:t>
          </a:r>
          <a:endParaRPr lang="en-US" sz="1400" kern="1200" dirty="0">
            <a:solidFill>
              <a:schemeClr val="accent2"/>
            </a:solidFill>
          </a:endParaRPr>
        </a:p>
      </dsp:txBody>
      <dsp:txXfrm>
        <a:off x="850982" y="1713119"/>
        <a:ext cx="915613" cy="457602"/>
      </dsp:txXfrm>
    </dsp:sp>
    <dsp:sp modelId="{7F74CCFB-6EB5-4017-AC8B-1A15591CCD04}">
      <dsp:nvSpPr>
        <dsp:cNvPr id="0" name=""/>
        <dsp:cNvSpPr/>
      </dsp:nvSpPr>
      <dsp:spPr>
        <a:xfrm>
          <a:off x="946390" y="2063736"/>
          <a:ext cx="1640718" cy="164080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shade val="80000"/>
            <a:hueOff val="128805"/>
            <a:satOff val="-19056"/>
            <a:lumOff val="175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1DCF2-1E81-4BA0-80EC-242A9372CEFD}">
      <dsp:nvSpPr>
        <dsp:cNvPr id="0" name=""/>
        <dsp:cNvSpPr/>
      </dsp:nvSpPr>
      <dsp:spPr>
        <a:xfrm>
          <a:off x="1308635" y="2657454"/>
          <a:ext cx="915613" cy="45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2"/>
              </a:solidFill>
            </a:rPr>
            <a:t>Design Team</a:t>
          </a:r>
          <a:endParaRPr lang="en-US" sz="1400" kern="1200" dirty="0">
            <a:solidFill>
              <a:schemeClr val="accent2"/>
            </a:solidFill>
          </a:endParaRPr>
        </a:p>
      </dsp:txBody>
      <dsp:txXfrm>
        <a:off x="1308635" y="2657454"/>
        <a:ext cx="915613" cy="457602"/>
      </dsp:txXfrm>
    </dsp:sp>
    <dsp:sp modelId="{B5C13C87-7A38-49CB-9125-32F513253C8D}">
      <dsp:nvSpPr>
        <dsp:cNvPr id="0" name=""/>
        <dsp:cNvSpPr/>
      </dsp:nvSpPr>
      <dsp:spPr>
        <a:xfrm>
          <a:off x="490584" y="3008070"/>
          <a:ext cx="1640718" cy="16408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shade val="80000"/>
            <a:hueOff val="193207"/>
            <a:satOff val="-28584"/>
            <a:lumOff val="26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5DBA9-684C-4BBA-A45E-3809D46B1691}">
      <dsp:nvSpPr>
        <dsp:cNvPr id="0" name=""/>
        <dsp:cNvSpPr/>
      </dsp:nvSpPr>
      <dsp:spPr>
        <a:xfrm>
          <a:off x="850982" y="3602318"/>
          <a:ext cx="915613" cy="45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2"/>
              </a:solidFill>
            </a:rPr>
            <a:t>Testing</a:t>
          </a:r>
          <a:endParaRPr lang="en-US" sz="1400" kern="1200" dirty="0">
            <a:solidFill>
              <a:schemeClr val="accent2"/>
            </a:solidFill>
          </a:endParaRPr>
        </a:p>
      </dsp:txBody>
      <dsp:txXfrm>
        <a:off x="850982" y="3602318"/>
        <a:ext cx="915613" cy="457602"/>
      </dsp:txXfrm>
    </dsp:sp>
    <dsp:sp modelId="{A615BE84-D96F-47A1-8404-B28C946FFF36}">
      <dsp:nvSpPr>
        <dsp:cNvPr id="0" name=""/>
        <dsp:cNvSpPr/>
      </dsp:nvSpPr>
      <dsp:spPr>
        <a:xfrm>
          <a:off x="1063035" y="4059920"/>
          <a:ext cx="1409583" cy="14104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shade val="80000"/>
            <a:hueOff val="257609"/>
            <a:satOff val="-38112"/>
            <a:lumOff val="350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6B6B9-DC24-4E42-96E0-3FD19A542C83}">
      <dsp:nvSpPr>
        <dsp:cNvPr id="0" name=""/>
        <dsp:cNvSpPr/>
      </dsp:nvSpPr>
      <dsp:spPr>
        <a:xfrm>
          <a:off x="1308635" y="4547182"/>
          <a:ext cx="915613" cy="457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2"/>
              </a:solidFill>
            </a:rPr>
            <a:t>Training</a:t>
          </a:r>
          <a:endParaRPr lang="en-US" sz="1400" kern="1200" dirty="0">
            <a:solidFill>
              <a:schemeClr val="accent2"/>
            </a:solidFill>
          </a:endParaRPr>
        </a:p>
      </dsp:txBody>
      <dsp:txXfrm>
        <a:off x="1308635" y="4547182"/>
        <a:ext cx="915613" cy="457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C33DB-9608-3B41-A657-3D5B710853CE}">
      <dsp:nvSpPr>
        <dsp:cNvPr id="0" name=""/>
        <dsp:cNvSpPr/>
      </dsp:nvSpPr>
      <dsp:spPr>
        <a:xfrm>
          <a:off x="2036147" y="618974"/>
          <a:ext cx="11176222" cy="1073304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8112553" y="2599477"/>
        <a:ext cx="3791932" cy="3577683"/>
      </dsp:txXfrm>
    </dsp:sp>
    <dsp:sp modelId="{798D0E32-EA45-154A-AA91-566B21DE6156}">
      <dsp:nvSpPr>
        <dsp:cNvPr id="0" name=""/>
        <dsp:cNvSpPr/>
      </dsp:nvSpPr>
      <dsp:spPr>
        <a:xfrm>
          <a:off x="2027277" y="570663"/>
          <a:ext cx="11196184" cy="10848805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alpha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092899" y="7415743"/>
        <a:ext cx="5064940" cy="3357963"/>
      </dsp:txXfrm>
    </dsp:sp>
    <dsp:sp modelId="{62662D24-A98C-5440-A409-C7F3CE151A9F}">
      <dsp:nvSpPr>
        <dsp:cNvPr id="0" name=""/>
        <dsp:cNvSpPr/>
      </dsp:nvSpPr>
      <dsp:spPr>
        <a:xfrm>
          <a:off x="2156703" y="559923"/>
          <a:ext cx="10848805" cy="10848805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alpha val="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319075" y="2690939"/>
        <a:ext cx="3680844" cy="3616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C33DB-9608-3B41-A657-3D5B710853CE}">
      <dsp:nvSpPr>
        <dsp:cNvPr id="0" name=""/>
        <dsp:cNvSpPr/>
      </dsp:nvSpPr>
      <dsp:spPr>
        <a:xfrm>
          <a:off x="805578" y="274902"/>
          <a:ext cx="4773722" cy="4584428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Query &amp; Reporting Tools</a:t>
          </a:r>
        </a:p>
      </dsp:txBody>
      <dsp:txXfrm>
        <a:off x="3401005" y="1120838"/>
        <a:ext cx="1619655" cy="1528142"/>
      </dsp:txXfrm>
    </dsp:sp>
    <dsp:sp modelId="{798D0E32-EA45-154A-AA91-566B21DE6156}">
      <dsp:nvSpPr>
        <dsp:cNvPr id="0" name=""/>
        <dsp:cNvSpPr/>
      </dsp:nvSpPr>
      <dsp:spPr>
        <a:xfrm>
          <a:off x="891732" y="290736"/>
          <a:ext cx="4633871" cy="463387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alpha val="5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Downstream Processes and Systems</a:t>
          </a:r>
        </a:p>
      </dsp:txBody>
      <dsp:txXfrm>
        <a:off x="2160531" y="3214488"/>
        <a:ext cx="2096275" cy="1434293"/>
      </dsp:txXfrm>
    </dsp:sp>
    <dsp:sp modelId="{62662D24-A98C-5440-A409-C7F3CE151A9F}">
      <dsp:nvSpPr>
        <dsp:cNvPr id="0" name=""/>
        <dsp:cNvSpPr/>
      </dsp:nvSpPr>
      <dsp:spPr>
        <a:xfrm>
          <a:off x="857164" y="274795"/>
          <a:ext cx="4633871" cy="4633871"/>
        </a:xfrm>
        <a:prstGeom prst="pie">
          <a:avLst>
            <a:gd name="adj1" fmla="val 9000000"/>
            <a:gd name="adj2" fmla="val 1620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Enterprise Systems</a:t>
          </a:r>
        </a:p>
      </dsp:txBody>
      <dsp:txXfrm>
        <a:off x="1353650" y="1185020"/>
        <a:ext cx="1572206" cy="1544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67AB6-61F7-E749-ABBC-9D8DE83F37B6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AB629-806D-4142-ACC6-FA4EEC1D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63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D4BD-CD72-9942-BD7D-EE14B65EC974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F0A00-B775-CF4D-84AF-24C7CD9CC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3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Kevin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minutes)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~4</a:t>
            </a:r>
            <a:r>
              <a:rPr lang="en-US" baseline="0" dirty="0" smtClean="0"/>
              <a:t> minutes)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endParaRPr lang="en-US" b="0" baseline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9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~7</a:t>
            </a:r>
            <a:r>
              <a:rPr lang="en-US" baseline="0" dirty="0" smtClean="0"/>
              <a:t> minutes)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sz="12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</a:br>
            <a:endParaRPr lang="en-US" sz="1300" b="1" dirty="0">
              <a:solidFill>
                <a:srgbClr val="FF0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5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sz="1200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</a:br>
            <a:endParaRPr lang="en-US" sz="1200" b="1" dirty="0" smtClean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endParaRPr lang="en-US" sz="1200" b="1" dirty="0" smtClean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endParaRPr lang="en-US" sz="1200" dirty="0" smtClean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baseline="0" dirty="0" smtClean="0"/>
              <a:t> minutes)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2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Erin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</a:p>
          <a:p>
            <a:endParaRPr lang="en-US" b="1" dirty="0" smtClean="0"/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Erin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6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Erin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Erin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  <a:br>
              <a:rPr lang="en-US" baseline="0" dirty="0" smtClean="0"/>
            </a:b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4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Bernadette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~30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seconds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4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Kevin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minutes)</a:t>
            </a:r>
            <a:endParaRPr lang="en-U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Vision/Introduce sponsors/turnover to Pierre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Bernadette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baseline="0" dirty="0" smtClean="0"/>
              <a:t> minutes)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7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Bernadette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 smtClean="0"/>
              <a:t>minutes)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5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Bernadette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66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Arylnn and Adam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85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Adam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~4</a:t>
            </a:r>
            <a:r>
              <a:rPr lang="en-US" baseline="0" dirty="0" smtClean="0"/>
              <a:t> minutes)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29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Adam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3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 smtClean="0"/>
              <a:t>Bill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 Questions 1 and 2</a:t>
            </a:r>
            <a:br>
              <a:rPr lang="en-US" baseline="0" dirty="0" smtClean="0"/>
            </a:br>
            <a:endParaRPr lang="en-US" baseline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 smtClean="0"/>
              <a:t>Lori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</a:t>
            </a:r>
            <a:r>
              <a:rPr lang="en-US" baseline="0" dirty="0" smtClean="0"/>
              <a:t> minutes) Question 3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3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Kevin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minute)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6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 smtClean="0"/>
              <a:t>Adam</a:t>
            </a:r>
            <a:r>
              <a:rPr lang="en-US" b="1" baseline="0" dirty="0" smtClean="0"/>
              <a:t>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baseline="0" dirty="0" smtClean="0"/>
              <a:t> minute)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0" lv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02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 smtClean="0"/>
              <a:t>Erin</a:t>
            </a:r>
            <a:r>
              <a:rPr lang="en-US" b="1" baseline="0" dirty="0" smtClean="0"/>
              <a:t>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</a:t>
            </a:r>
            <a:r>
              <a:rPr lang="en-US" baseline="0" dirty="0" smtClean="0"/>
              <a:t> minute)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1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Pierre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~6</a:t>
            </a:r>
            <a:r>
              <a:rPr lang="en-US" baseline="0" dirty="0" smtClean="0"/>
              <a:t> minutes)</a:t>
            </a:r>
            <a:br>
              <a:rPr lang="en-US" baseline="0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914400" lvl="2" indent="0" algn="l" defTabSz="914400" rtl="0" eaLnBrk="1" latinLnBrk="0" hangingPunct="1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2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Kevin</a:t>
            </a:r>
            <a:r>
              <a:rPr lang="en-US" b="1" baseline="0" dirty="0" smtClean="0"/>
              <a:t>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~6</a:t>
            </a:r>
            <a:r>
              <a:rPr lang="en-US" baseline="0" dirty="0" smtClean="0"/>
              <a:t> minutes for next 5 slides)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06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b="1" dirty="0" smtClean="0">
                <a:latin typeface="Roboto" pitchFamily="2" charset="0"/>
                <a:ea typeface="Roboto" pitchFamily="2" charset="0"/>
              </a:rPr>
              <a:t>Kevin</a:t>
            </a:r>
            <a:r>
              <a:rPr lang="en-US" sz="3600" dirty="0" smtClean="0">
                <a:latin typeface="Roboto" pitchFamily="2" charset="0"/>
                <a:ea typeface="Roboto" pitchFamily="2" charset="0"/>
              </a:rPr>
              <a:t/>
            </a:r>
            <a:br>
              <a:rPr lang="en-US" sz="3600" dirty="0" smtClean="0">
                <a:latin typeface="Roboto" pitchFamily="2" charset="0"/>
                <a:ea typeface="Roboto" pitchFamily="2" charset="0"/>
              </a:rPr>
            </a:br>
            <a:endParaRPr lang="en-US" sz="360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79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Kevin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36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Kevin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43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Kevin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Pierre</a:t>
            </a:r>
            <a:r>
              <a:rPr lang="en-US" dirty="0" smtClean="0"/>
              <a:t> 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~5</a:t>
            </a:r>
            <a:r>
              <a:rPr lang="en-US" baseline="0" dirty="0" smtClean="0"/>
              <a:t> minutes)</a:t>
            </a:r>
            <a:br>
              <a:rPr lang="en-US" baseline="0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5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Lori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r>
              <a:rPr lang="en-US" baseline="0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Lori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r>
              <a:rPr lang="en-US" baseline="0" dirty="0" smtClean="0"/>
              <a:t>)</a:t>
            </a:r>
            <a:br>
              <a:rPr lang="en-US" baseline="0" dirty="0" smtClean="0"/>
            </a:br>
            <a:endParaRPr lang="en-US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4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Lori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r>
              <a:rPr lang="en-US" baseline="0" dirty="0" smtClean="0"/>
              <a:t>)</a:t>
            </a:r>
            <a:br>
              <a:rPr lang="en-US" baseline="0" dirty="0" smtClean="0"/>
            </a:br>
            <a:endParaRPr lang="en-US" sz="1200" dirty="0" smtClean="0">
              <a:latin typeface="Roboto" pitchFamily="2" charset="0"/>
              <a:ea typeface="Roboto" pitchFamily="2" charset="0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9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Cheryl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~5</a:t>
            </a:r>
            <a:r>
              <a:rPr lang="en-US" baseline="0" dirty="0" smtClean="0"/>
              <a:t> minutes)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indent="0">
              <a:buNone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61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Cheryl </a:t>
            </a:r>
            <a:r>
              <a:rPr lang="en-US" dirty="0" smtClean="0"/>
              <a:t>(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</a:t>
            </a:r>
            <a:r>
              <a:rPr lang="en-US" baseline="0" dirty="0" smtClean="0"/>
              <a:t> minutes)</a:t>
            </a:r>
          </a:p>
          <a:p>
            <a:endParaRPr lang="en-US" b="0" dirty="0" smtClean="0"/>
          </a:p>
          <a:p>
            <a:pPr rtl="0" eaLnBrk="1" fontAlgn="t" latinLnBrk="0" hangingPunct="1"/>
            <a:endParaRPr lang="en-US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F0A00-B775-CF4D-84AF-24C7CD9CCF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resentation Titl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60775" y="2894525"/>
            <a:ext cx="11431019" cy="1995456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6000" b="0" cap="none" baseline="0">
                <a:solidFill>
                  <a:schemeClr val="accent1"/>
                </a:solidFill>
                <a:latin typeface="calibri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60776" y="4904216"/>
            <a:ext cx="11431019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604" y="1485900"/>
            <a:ext cx="11145795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18" y="3928504"/>
            <a:ext cx="1112108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 dirty="0" smtClean="0"/>
              <a:t>Click to edit Master Subhead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496" y="1687068"/>
            <a:ext cx="11308491" cy="447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496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 dirty="0" smtClean="0"/>
              <a:t>Click to edit Master Subhead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55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 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485899"/>
            <a:ext cx="5181600" cy="45689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485899"/>
            <a:ext cx="5181600" cy="45689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278" y="643783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269076-0E24-6A49-9E99-48290E2F7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776" y="4154408"/>
            <a:ext cx="11253272" cy="19537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 baseline="0">
                <a:solidFill>
                  <a:schemeClr val="tx2"/>
                </a:solidFill>
                <a:latin typeface="Calibri" charset="0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contact information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E919A1-1381-F046-89FB-70F41382B0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875520" y="2834640"/>
            <a:ext cx="200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2"/>
                </a:solidFill>
              </a:rPr>
              <a:t>esr.ucsd.edu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Source Notes -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4902"/>
            <a:ext cx="11582400" cy="4632324"/>
          </a:xfrm>
        </p:spPr>
        <p:txBody>
          <a:bodyPr/>
          <a:lstStyle>
            <a:lvl1pPr>
              <a:spcBef>
                <a:spcPts val="1200"/>
              </a:spcBef>
              <a:defRPr sz="22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 sz="1600"/>
            </a:lvl4pPr>
            <a:lvl5pPr>
              <a:spcBef>
                <a:spcPts val="1200"/>
              </a:spcBef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04800" y="5835875"/>
            <a:ext cx="11582400" cy="447675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accent4"/>
                </a:solidFill>
              </a:defRPr>
            </a:lvl1pPr>
            <a:lvl2pPr marL="274313" indent="0">
              <a:spcBef>
                <a:spcPts val="0"/>
              </a:spcBef>
              <a:buNone/>
              <a:defRPr sz="800"/>
            </a:lvl2pPr>
            <a:lvl3pPr marL="548626" indent="0">
              <a:spcBef>
                <a:spcPts val="0"/>
              </a:spcBef>
              <a:buNone/>
              <a:defRPr sz="800"/>
            </a:lvl3pPr>
            <a:lvl4pPr marL="822939" indent="0">
              <a:spcBef>
                <a:spcPts val="0"/>
              </a:spcBef>
              <a:buNone/>
              <a:defRPr sz="800"/>
            </a:lvl4pPr>
            <a:lvl5pPr marL="1097253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439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96" y="333632"/>
            <a:ext cx="11296135" cy="75376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16" y="1687068"/>
            <a:ext cx="11308491" cy="447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232" y="622957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F648D41-9E2F-4A37-8E87-1B8CECBC69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4221" y="1070610"/>
            <a:ext cx="8293100" cy="630238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pPr lvl="0"/>
            <a:r>
              <a:rPr lang="en-US" dirty="0" smtClean="0"/>
              <a:t>Click to edit Master Subhead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32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497" y="0"/>
            <a:ext cx="11308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497" y="1183074"/>
            <a:ext cx="11308492" cy="50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65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F7FAD77-28B8-3A4C-BC88-37C6E2B21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86" r:id="rId4"/>
    <p:sldLayoutId id="2147483676" r:id="rId5"/>
    <p:sldLayoutId id="2147483687" r:id="rId6"/>
    <p:sldLayoutId id="2147483685" r:id="rId7"/>
    <p:sldLayoutId id="2147483688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04" userDrawn="1">
          <p15:clr>
            <a:srgbClr val="F26B43"/>
          </p15:clr>
        </p15:guide>
        <p15:guide id="2" orient="horz" pos="936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sr.ucsd.edu/projects/fis/ccoa/index.html#Redesigned-Common-Chart-of-Acc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sr.ucsd.edu/projects/fis/ccoa/index.html#Phase-One:-VC/Department-Ac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sr.ucsd.edu/projects/fis/index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sr.ucsd.edu/projects/fis/about/index.html#Guiding-Principl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45" y="2926609"/>
            <a:ext cx="11431019" cy="1995456"/>
          </a:xfrm>
        </p:spPr>
        <p:txBody>
          <a:bodyPr/>
          <a:lstStyle/>
          <a:p>
            <a:r>
              <a:rPr lang="en-US" dirty="0" smtClean="0"/>
              <a:t>Financial Information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146" y="4936300"/>
            <a:ext cx="11431019" cy="1953784"/>
          </a:xfrm>
        </p:spPr>
        <p:txBody>
          <a:bodyPr/>
          <a:lstStyle/>
          <a:p>
            <a:r>
              <a:rPr lang="en-US" dirty="0" smtClean="0"/>
              <a:t>Town Hall |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January 31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2019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74" y="185612"/>
            <a:ext cx="11100193" cy="625221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37720" y="4446725"/>
            <a:ext cx="3657600" cy="753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Design Process and Module Scope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4358" y="6511853"/>
            <a:ext cx="41243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66" y="118335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 smtClean="0"/>
              <a:t>Design and Iterate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716501153"/>
              </p:ext>
            </p:extLst>
          </p:nvPr>
        </p:nvGraphicFramePr>
        <p:xfrm>
          <a:off x="2489859" y="1413165"/>
          <a:ext cx="7378535" cy="450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tangle 20"/>
          <p:cNvSpPr/>
          <p:nvPr/>
        </p:nvSpPr>
        <p:spPr>
          <a:xfrm>
            <a:off x="5198729" y="927188"/>
            <a:ext cx="1960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Design 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Teams</a:t>
            </a:r>
            <a:endParaRPr lang="en-US" sz="2200" b="1" dirty="0">
              <a:solidFill>
                <a:schemeClr val="tx2">
                  <a:lumMod val="75000"/>
                </a:schemeClr>
              </a:solidFill>
              <a:latin typeface="Roboto" pitchFamily="2" charset="0"/>
              <a:ea typeface="Roboto" pitchFamily="2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44862" y="5888156"/>
            <a:ext cx="26019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Stakeholder Vetting</a:t>
            </a:r>
            <a:endParaRPr lang="en-US" sz="2200" b="1" dirty="0">
              <a:solidFill>
                <a:schemeClr val="tx2">
                  <a:lumMod val="75000"/>
                </a:schemeClr>
              </a:solidFill>
              <a:latin typeface="Roboto" pitchFamily="2" charset="0"/>
              <a:ea typeface="Roboto" pitchFamily="2" charset="0"/>
              <a:cs typeface="Verdana" panose="020B0604030504040204" pitchFamily="34" charset="0"/>
            </a:endParaRPr>
          </a:p>
        </p:txBody>
      </p:sp>
      <p:pic>
        <p:nvPicPr>
          <p:cNvPr id="4" name="Picture 3" descr="Proceso administrativo: Imagenes de cabecer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84" y="4224289"/>
            <a:ext cx="2222949" cy="2067860"/>
          </a:xfrm>
          <a:prstGeom prst="rect">
            <a:avLst/>
          </a:prstGeom>
        </p:spPr>
      </p:pic>
      <p:pic>
        <p:nvPicPr>
          <p:cNvPr id="5" name="Picture 4" descr="Stir Your Souls: When H And O Got Talking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2" y="366194"/>
            <a:ext cx="2645014" cy="198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27" y="351568"/>
            <a:ext cx="11296135" cy="753763"/>
          </a:xfrm>
        </p:spPr>
        <p:txBody>
          <a:bodyPr/>
          <a:lstStyle/>
          <a:p>
            <a:r>
              <a:rPr lang="en-US" dirty="0" smtClean="0"/>
              <a:t>New Common Chart of Accounts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5328" y="2013943"/>
            <a:ext cx="1261907" cy="43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HOW?</a:t>
            </a:r>
          </a:p>
        </p:txBody>
      </p:sp>
      <p:pic>
        <p:nvPicPr>
          <p:cNvPr id="21" name="Picture 2" descr="http://esr.ucsd.edu/_images/fis-ccoa-9.28.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0" y="1309710"/>
            <a:ext cx="11728490" cy="44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4607" y="5872401"/>
            <a:ext cx="851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Visit </a:t>
            </a: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  <a:hlinkClick r:id="rId4"/>
              </a:rPr>
              <a:t>Redesigned CCoA </a:t>
            </a: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to </a:t>
            </a:r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review </a:t>
            </a: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final drafts of new chart elements.</a:t>
            </a:r>
            <a:endParaRPr lang="en-US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27" y="351568"/>
            <a:ext cx="11296135" cy="753763"/>
          </a:xfrm>
        </p:spPr>
        <p:txBody>
          <a:bodyPr/>
          <a:lstStyle/>
          <a:p>
            <a:r>
              <a:rPr lang="en-US" dirty="0"/>
              <a:t>IFIS Chart of Accounts Clean Up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5328" y="2013943"/>
            <a:ext cx="1261907" cy="43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616" y="1042271"/>
            <a:ext cx="1143895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endParaRPr lang="en-US" sz="20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  <a:p>
            <a:r>
              <a:rPr lang="en-US" sz="22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Clean-up and inactivations have been ongoing.  Comparing last June 2018 to this December 2018 we have</a:t>
            </a:r>
            <a:r>
              <a:rPr lang="en-US" sz="22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:</a:t>
            </a:r>
            <a:r>
              <a:rPr lang="en-US" sz="2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</a:br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</a:br>
            <a:r>
              <a:rPr lang="en-US" sz="24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	</a:t>
            </a:r>
            <a: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  <a:t>1,767 reduction (11%) in # of active funds—should be more to come</a:t>
            </a:r>
            <a:b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</a:br>
            <a: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  <a:t>	2,535 reduction (39%) in # of active orgs</a:t>
            </a:r>
            <a:b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</a:br>
            <a: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  <a:t>	2,055 reduction (36%) in # of active accounts</a:t>
            </a:r>
            <a:b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</a:br>
            <a: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  <a:t>	4,717 reduction (87%) in # of active program codes</a:t>
            </a:r>
            <a:b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</a:br>
            <a: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  <a:t>	25,932 reduction (28%) in # of active indexes</a:t>
            </a:r>
            <a:br>
              <a:rPr lang="en-US" sz="2500" b="1" dirty="0">
                <a:solidFill>
                  <a:srgbClr val="05BFD5"/>
                </a:solidFill>
                <a:latin typeface="Roboto" pitchFamily="2" charset="0"/>
                <a:ea typeface="Roboto" pitchFamily="2" charset="0"/>
              </a:rPr>
            </a:br>
            <a:r>
              <a:rPr lang="en-US" sz="25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sz="25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</a:br>
            <a:r>
              <a:rPr lang="en-US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</a:br>
            <a:r>
              <a:rPr lang="en-US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</a:b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Visit </a:t>
            </a:r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  <a:hlinkClick r:id="rId3"/>
              </a:rPr>
              <a:t>CoA clean up</a:t>
            </a:r>
            <a:r>
              <a:rPr lang="en-US" u="sng" dirty="0">
                <a:solidFill>
                  <a:schemeClr val="tx2"/>
                </a:solidFill>
                <a:latin typeface="Roboto" pitchFamily="2" charset="0"/>
                <a:ea typeface="Roboto" pitchFamily="2" charset="0"/>
                <a:hlinkClick r:id="rId3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to </a:t>
            </a:r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review reports to assist you in your </a:t>
            </a:r>
            <a:r>
              <a:rPr lang="en-US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clean up</a:t>
            </a:r>
            <a:r>
              <a:rPr lang="en-US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3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013" y="335509"/>
            <a:ext cx="6494354" cy="753763"/>
          </a:xfrm>
        </p:spPr>
        <p:txBody>
          <a:bodyPr>
            <a:normAutofit/>
          </a:bodyPr>
          <a:lstStyle/>
          <a:p>
            <a:r>
              <a:rPr lang="en-US" dirty="0" smtClean="0"/>
              <a:t>Oracle Launch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345792" y="1547721"/>
            <a:ext cx="10026401" cy="4372755"/>
            <a:chOff x="924905" y="1547721"/>
            <a:chExt cx="10026401" cy="4372755"/>
          </a:xfrm>
        </p:grpSpPr>
        <p:sp>
          <p:nvSpPr>
            <p:cNvPr id="31" name="TextBox 30"/>
            <p:cNvSpPr txBox="1"/>
            <p:nvPr/>
          </p:nvSpPr>
          <p:spPr>
            <a:xfrm>
              <a:off x="924905" y="4694743"/>
              <a:ext cx="9742622" cy="102155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24905" y="3223326"/>
              <a:ext cx="9742622" cy="102155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905" y="1547721"/>
              <a:ext cx="9742622" cy="102155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</p:txBody>
        </p:sp>
        <p:pic>
          <p:nvPicPr>
            <p:cNvPr id="6156" name="Picture 12" descr="Image result for Clipart oracle modu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971" y="4763378"/>
              <a:ext cx="8229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Image result for Clipart oracle module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668" y="3372287"/>
              <a:ext cx="93259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343797" y="3674057"/>
              <a:ext cx="691580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All remaining </a:t>
              </a:r>
              <a:r>
                <a:rPr lang="en-US" sz="2200" b="1" dirty="0" smtClean="0">
                  <a:solidFill>
                    <a:srgbClr val="006390"/>
                  </a:solidFill>
                  <a:latin typeface="Roboto" pitchFamily="2" charset="0"/>
                  <a:ea typeface="Roboto" pitchFamily="2" charset="0"/>
                </a:rPr>
                <a:t>Oracle ERP Cloud Modules</a:t>
              </a:r>
              <a:r>
                <a:rPr lang="en-US" sz="2200" b="1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/>
              </a:r>
              <a:br>
                <a:rPr lang="en-US" sz="2200" b="1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</a:br>
              <a:endParaRPr lang="en-US" sz="22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43797" y="3295970"/>
              <a:ext cx="163057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b="1" dirty="0" smtClean="0">
                  <a:solidFill>
                    <a:srgbClr val="05BFD5"/>
                  </a:solidFill>
                  <a:latin typeface="Roboto" pitchFamily="2" charset="0"/>
                  <a:ea typeface="Roboto" pitchFamily="2" charset="0"/>
                  <a:cs typeface="Verdana" panose="020B0604030504040204" pitchFamily="34" charset="0"/>
                </a:rPr>
                <a:t>July </a:t>
              </a:r>
              <a:r>
                <a:rPr lang="en-US" sz="2500" b="1" dirty="0">
                  <a:solidFill>
                    <a:srgbClr val="05BFD5"/>
                  </a:solidFill>
                  <a:latin typeface="Roboto" pitchFamily="2" charset="0"/>
                  <a:ea typeface="Roboto" pitchFamily="2" charset="0"/>
                  <a:cs typeface="Verdana" panose="020B0604030504040204" pitchFamily="34" charset="0"/>
                </a:rPr>
                <a:t>2020 </a:t>
              </a:r>
              <a:endParaRPr lang="en-US" sz="25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797" y="5151035"/>
              <a:ext cx="860750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Oracle </a:t>
              </a:r>
              <a:r>
                <a:rPr lang="en-US" sz="2200" dirty="0" smtClean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Fusion Advanced </a:t>
              </a:r>
              <a:r>
                <a:rPr lang="en-US" sz="2200" b="1" dirty="0" smtClean="0">
                  <a:solidFill>
                    <a:srgbClr val="006390"/>
                  </a:solidFill>
                  <a:latin typeface="Roboto" pitchFamily="2" charset="0"/>
                  <a:ea typeface="Roboto" pitchFamily="2" charset="0"/>
                </a:rPr>
                <a:t>Financial Controls </a:t>
              </a:r>
              <a:r>
                <a:rPr lang="en-US" sz="2200" dirty="0" smtClean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Cloud Service Module</a:t>
              </a:r>
              <a: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/>
              </a:r>
              <a:b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</a:br>
              <a:endParaRPr lang="en-US" sz="2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43797" y="4772948"/>
              <a:ext cx="395813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b="1" dirty="0" smtClean="0">
                  <a:solidFill>
                    <a:srgbClr val="05BFD5"/>
                  </a:solidFill>
                  <a:latin typeface="Roboto" pitchFamily="2" charset="0"/>
                  <a:ea typeface="Roboto" pitchFamily="2" charset="0"/>
                  <a:cs typeface="Verdana" panose="020B0604030504040204" pitchFamily="34" charset="0"/>
                </a:rPr>
                <a:t>Post Launch Enhancement</a:t>
              </a:r>
              <a:endParaRPr lang="en-US" sz="2500" dirty="0"/>
            </a:p>
          </p:txBody>
        </p:sp>
        <p:pic>
          <p:nvPicPr>
            <p:cNvPr id="27" name="Picture 6" descr="Image result for clipart calculator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829" y="1684729"/>
              <a:ext cx="575385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343797" y="2058499"/>
              <a:ext cx="799790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Oracle Enterprise </a:t>
              </a:r>
              <a:r>
                <a:rPr lang="en-US" sz="2200" b="1" dirty="0">
                  <a:solidFill>
                    <a:srgbClr val="006390"/>
                  </a:solidFill>
                  <a:latin typeface="Roboto" pitchFamily="2" charset="0"/>
                  <a:ea typeface="Roboto" pitchFamily="2" charset="0"/>
                </a:rPr>
                <a:t>Planning and Budgeting </a:t>
              </a:r>
              <a: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  <a:t>Cloud Service Module</a:t>
              </a:r>
              <a:br>
                <a:rPr lang="en-US" sz="2200" dirty="0">
                  <a:solidFill>
                    <a:schemeClr val="tx2"/>
                  </a:solidFill>
                  <a:latin typeface="Roboto" pitchFamily="2" charset="0"/>
                  <a:ea typeface="Roboto" pitchFamily="2" charset="0"/>
                </a:rPr>
              </a:br>
              <a:endParaRPr lang="en-US" sz="22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33287" y="1648882"/>
              <a:ext cx="218521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b="1" dirty="0">
                  <a:solidFill>
                    <a:srgbClr val="05BFD5"/>
                  </a:solidFill>
                  <a:latin typeface="Roboto" pitchFamily="2" charset="0"/>
                  <a:ea typeface="Roboto" pitchFamily="2" charset="0"/>
                  <a:cs typeface="Verdana" panose="020B0604030504040204" pitchFamily="34" charset="0"/>
                </a:rPr>
                <a:t>January 2020 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4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Structure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91" y="1069810"/>
            <a:ext cx="11626619" cy="52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270115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 smtClean="0"/>
              <a:t>Decision and Escalation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14" y="1625295"/>
            <a:ext cx="8880013" cy="462319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93825024"/>
              </p:ext>
            </p:extLst>
          </p:nvPr>
        </p:nvGraphicFramePr>
        <p:xfrm>
          <a:off x="-110511" y="864525"/>
          <a:ext cx="3077694" cy="5644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60805" y="1109143"/>
            <a:ext cx="6703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How are decisions made and feedback incorporated?</a:t>
            </a:r>
            <a:endParaRPr lang="en-US" sz="22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flipH="1" flipV="1">
            <a:off x="7807321" y="3628644"/>
            <a:ext cx="3466533" cy="510733"/>
          </a:xfrm>
          <a:prstGeom prst="triangle">
            <a:avLst/>
          </a:prstGeom>
          <a:solidFill>
            <a:srgbClr val="FFC000">
              <a:alpha val="65098"/>
            </a:srgbClr>
          </a:solidFill>
          <a:ln w="76200">
            <a:noFill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9" t="1767" r="323" b="1637"/>
          <a:stretch/>
        </p:blipFill>
        <p:spPr>
          <a:xfrm>
            <a:off x="2611035" y="4164730"/>
            <a:ext cx="9415309" cy="1946259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7" t="1628" r="390" b="1867"/>
          <a:stretch/>
        </p:blipFill>
        <p:spPr>
          <a:xfrm>
            <a:off x="172576" y="195943"/>
            <a:ext cx="11874755" cy="3432702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95893"/>
              </p:ext>
            </p:extLst>
          </p:nvPr>
        </p:nvGraphicFramePr>
        <p:xfrm>
          <a:off x="172576" y="4134703"/>
          <a:ext cx="2328195" cy="1999580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328195">
                  <a:extLst>
                    <a:ext uri="{9D8B030D-6E8A-4147-A177-3AD203B41FA5}">
                      <a16:colId xmlns:a16="http://schemas.microsoft.com/office/drawing/2014/main" val="3464748114"/>
                    </a:ext>
                  </a:extLst>
                </a:gridCol>
              </a:tblGrid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1. Identification and Initiation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32009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2. Concept and Business Case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370357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3. Requirements and Analysis 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127819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4. Preliminary Design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959144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5. Detailed Design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96083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6. Implementation and Configuration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753234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7. Validation and Test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604876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8. Transition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255638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9. Operations and Maintenance </a:t>
                      </a:r>
                      <a:endParaRPr lang="en-US" sz="12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154848"/>
                  </a:ext>
                </a:extLst>
              </a:tr>
              <a:tr h="199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10. Decommission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62902"/>
                  </a:ext>
                </a:extLst>
              </a:tr>
            </a:tbl>
          </a:graphicData>
        </a:graphic>
      </p:graphicFrame>
      <p:sp>
        <p:nvSpPr>
          <p:cNvPr id="13" name="5-Point Star 12"/>
          <p:cNvSpPr/>
          <p:nvPr/>
        </p:nvSpPr>
        <p:spPr>
          <a:xfrm>
            <a:off x="7452480" y="3971489"/>
            <a:ext cx="491320" cy="461594"/>
          </a:xfrm>
          <a:prstGeom prst="star5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8735" y="3723126"/>
            <a:ext cx="189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We Are Here</a:t>
            </a:r>
            <a:endParaRPr lang="en-US" sz="2000" b="1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514" y="3771434"/>
            <a:ext cx="232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Phases</a:t>
            </a:r>
            <a:endParaRPr lang="en-US" sz="20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90 Day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35508"/>
              </p:ext>
            </p:extLst>
          </p:nvPr>
        </p:nvGraphicFramePr>
        <p:xfrm>
          <a:off x="187478" y="1602117"/>
          <a:ext cx="57607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750">
                  <a:extLst>
                    <a:ext uri="{9D8B030D-6E8A-4147-A177-3AD203B41FA5}">
                      <a16:colId xmlns:a16="http://schemas.microsoft.com/office/drawing/2014/main" val="3378306989"/>
                    </a:ext>
                  </a:extLst>
                </a:gridCol>
                <a:gridCol w="1604970">
                  <a:extLst>
                    <a:ext uri="{9D8B030D-6E8A-4147-A177-3AD203B41FA5}">
                      <a16:colId xmlns:a16="http://schemas.microsoft.com/office/drawing/2014/main" val="3574388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Roboto" pitchFamily="2" charset="0"/>
                          <a:ea typeface="Roboto" pitchFamily="2" charset="0"/>
                        </a:rPr>
                        <a:t>Project Deliverable</a:t>
                      </a:r>
                      <a:endParaRPr lang="en-US" sz="28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Roboto" pitchFamily="2" charset="0"/>
                          <a:ea typeface="Roboto" pitchFamily="2" charset="0"/>
                        </a:rPr>
                        <a:t>Date</a:t>
                      </a:r>
                      <a:endParaRPr lang="en-US" sz="28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38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Functional Implementation Certification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February-</a:t>
                      </a:r>
                      <a:br>
                        <a:rPr lang="en-US" sz="2400" dirty="0" smtClean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April 29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th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464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Travel Tool Decision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March 1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st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825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Chart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of Accounts Complete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March 31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st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67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Procurement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Tool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April 1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st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796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Integration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Inventory Decisions</a:t>
                      </a:r>
                    </a:p>
                    <a:p>
                      <a:pPr lvl="1"/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(300+ apps, custom data processes!)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April 30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th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77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Training Plan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April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30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th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18787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839683"/>
              </p:ext>
            </p:extLst>
          </p:nvPr>
        </p:nvGraphicFramePr>
        <p:xfrm>
          <a:off x="6115563" y="1602117"/>
          <a:ext cx="5930037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931">
                  <a:extLst>
                    <a:ext uri="{9D8B030D-6E8A-4147-A177-3AD203B41FA5}">
                      <a16:colId xmlns:a16="http://schemas.microsoft.com/office/drawing/2014/main" val="3378306989"/>
                    </a:ext>
                  </a:extLst>
                </a:gridCol>
                <a:gridCol w="1503106">
                  <a:extLst>
                    <a:ext uri="{9D8B030D-6E8A-4147-A177-3AD203B41FA5}">
                      <a16:colId xmlns:a16="http://schemas.microsoft.com/office/drawing/2014/main" val="3574388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Roboto" pitchFamily="2" charset="0"/>
                          <a:ea typeface="Roboto" pitchFamily="2" charset="0"/>
                        </a:rPr>
                        <a:t>Learning</a:t>
                      </a:r>
                      <a:r>
                        <a:rPr lang="en-US" sz="2800" baseline="0" dirty="0" smtClean="0">
                          <a:latin typeface="Roboto" pitchFamily="2" charset="0"/>
                          <a:ea typeface="Roboto" pitchFamily="2" charset="0"/>
                        </a:rPr>
                        <a:t> Deliverable</a:t>
                      </a:r>
                      <a:endParaRPr lang="en-US" sz="28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Roboto" pitchFamily="2" charset="0"/>
                          <a:ea typeface="Roboto" pitchFamily="2" charset="0"/>
                        </a:rPr>
                        <a:t>Date</a:t>
                      </a:r>
                      <a:endParaRPr lang="en-US" sz="28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38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Analytic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s Community of Practice </a:t>
                      </a:r>
                      <a:b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2400" kern="1200" baseline="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Financial Activity Hub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</a:rPr>
                        <a:t>Triton 1 &amp; 2 (TPCS 3</a:t>
                      </a:r>
                      <a:r>
                        <a:rPr lang="en-US" sz="2000" b="0" baseline="3000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</a:rPr>
                        <a:t>rd</a:t>
                      </a:r>
                      <a:r>
                        <a:rPr lang="en-US" sz="2000" b="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</a:rPr>
                        <a:t> Floor)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Today@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400" kern="1200" baseline="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1:30-2:30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464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People Manager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Workshops</a:t>
                      </a:r>
                      <a:b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2000" kern="120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Price Center (West Ballroom A and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Feb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. 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25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th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825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Chart</a:t>
                      </a:r>
                      <a: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  <a:t> of Accounts Q&amp;A</a:t>
                      </a:r>
                      <a:br>
                        <a:rPr lang="en-US" sz="2400" baseline="0" dirty="0" smtClean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2000" kern="120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Zoom</a:t>
                      </a:r>
                      <a:r>
                        <a:rPr lang="en-US" sz="2000" kern="1200" baseline="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(</a:t>
                      </a:r>
                      <a:r>
                        <a:rPr lang="en-US" sz="2000" kern="1200" dirty="0" smtClean="0">
                          <a:solidFill>
                            <a:schemeClr val="tx2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campus wide); 2 hour session</a:t>
                      </a:r>
                      <a:endParaRPr lang="en-US" sz="2000" kern="1200" dirty="0">
                        <a:solidFill>
                          <a:schemeClr val="tx2"/>
                        </a:solidFill>
                        <a:latin typeface="Roboto" pitchFamily="2" charset="0"/>
                        <a:ea typeface="Roboto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April 3</a:t>
                      </a:r>
                      <a:r>
                        <a:rPr lang="en-US" sz="2400" baseline="30000" dirty="0" smtClean="0">
                          <a:solidFill>
                            <a:schemeClr val="accent2"/>
                          </a:solidFill>
                        </a:rPr>
                        <a:t>rd</a:t>
                      </a:r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6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0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6713" y="1764056"/>
            <a:ext cx="2835287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Prosci® Change Management Maturity Model™</a:t>
            </a:r>
            <a:endParaRPr lang="en-US" sz="3200" dirty="0"/>
          </a:p>
        </p:txBody>
      </p:sp>
      <p:pic>
        <p:nvPicPr>
          <p:cNvPr id="8" name="Picture 2" descr="S:\4 - EMPLOYEE FOLDERS\Matt\Little D\Graphs - Flattened\Maturity-model-slide3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/>
          <a:stretch/>
        </p:blipFill>
        <p:spPr bwMode="auto">
          <a:xfrm>
            <a:off x="1148558" y="1257321"/>
            <a:ext cx="8180388" cy="5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56216" y="3508019"/>
            <a:ext cx="972465" cy="6866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808B1CA4-5A33-43F8-9BC9-EBB94E0BAE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895" y="6478678"/>
            <a:ext cx="6969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6094" y="250874"/>
            <a:ext cx="11705713" cy="753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900" dirty="0" smtClean="0"/>
              <a:t>ESR Change </a:t>
            </a:r>
            <a:r>
              <a:rPr lang="en-US" sz="3900" dirty="0"/>
              <a:t>Management </a:t>
            </a:r>
            <a:r>
              <a:rPr lang="en-US" sz="3900" dirty="0" smtClean="0"/>
              <a:t>Approach: Strategic and Unified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9551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32" y="337348"/>
            <a:ext cx="11296135" cy="75376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25653" y="915783"/>
            <a:ext cx="6797894" cy="5026433"/>
            <a:chOff x="3441025" y="1565701"/>
            <a:chExt cx="5454322" cy="3942328"/>
          </a:xfrm>
        </p:grpSpPr>
        <p:sp>
          <p:nvSpPr>
            <p:cNvPr id="5" name="TextBox 4"/>
            <p:cNvSpPr txBox="1"/>
            <p:nvPr/>
          </p:nvSpPr>
          <p:spPr>
            <a:xfrm>
              <a:off x="3457070" y="2397011"/>
              <a:ext cx="5212080" cy="731520"/>
            </a:xfrm>
            <a:prstGeom prst="rect">
              <a:avLst/>
            </a:prstGeom>
            <a:solidFill>
              <a:srgbClr val="05BFD5">
                <a:alpha val="65098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57070" y="3183350"/>
              <a:ext cx="5212080" cy="731520"/>
            </a:xfrm>
            <a:prstGeom prst="rect">
              <a:avLst/>
            </a:prstGeom>
            <a:solidFill>
              <a:srgbClr val="05BFD5">
                <a:alpha val="65098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7070" y="3973206"/>
              <a:ext cx="5212080" cy="731520"/>
            </a:xfrm>
            <a:prstGeom prst="rect">
              <a:avLst/>
            </a:prstGeom>
            <a:solidFill>
              <a:srgbClr val="05BFD5">
                <a:alpha val="65098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57074" y="4776509"/>
              <a:ext cx="5212080" cy="731520"/>
            </a:xfrm>
            <a:prstGeom prst="rect">
              <a:avLst/>
            </a:prstGeom>
            <a:solidFill>
              <a:srgbClr val="05BFD5">
                <a:alpha val="65098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57071" y="1580261"/>
              <a:ext cx="5212080" cy="731520"/>
            </a:xfrm>
            <a:prstGeom prst="rect">
              <a:avLst/>
            </a:prstGeom>
            <a:solidFill>
              <a:schemeClr val="tx1">
                <a:alpha val="65098"/>
              </a:schemeClr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7070" y="1565701"/>
              <a:ext cx="3737811" cy="43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Future with Oracle</a:t>
              </a:r>
              <a:endPara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57074" y="3210244"/>
              <a:ext cx="4331368" cy="43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Day Plan</a:t>
              </a:r>
              <a:endPara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57074" y="4775414"/>
              <a:ext cx="5134476" cy="43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Managing Change</a:t>
              </a:r>
              <a:endPara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57074" y="2415528"/>
              <a:ext cx="373781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57074" y="3973206"/>
              <a:ext cx="5277852" cy="43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ESR Change Resources</a:t>
              </a:r>
              <a:endPara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65095" y="4396898"/>
              <a:ext cx="3737811" cy="28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accent3">
                      <a:lumMod val="50000"/>
                    </a:schemeClr>
                  </a:solidFill>
                  <a:latin typeface="Roboto" pitchFamily="2" charset="0"/>
                  <a:ea typeface="Roboto" pitchFamily="2" charset="0"/>
                  <a:cs typeface="Arial" panose="020B0604020202020204" pitchFamily="34" charset="0"/>
                </a:rPr>
                <a:t>Bernadette Han</a:t>
              </a:r>
              <a:endParaRPr lang="en-US" b="1" i="1" dirty="0">
                <a:solidFill>
                  <a:schemeClr val="accent3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65095" y="3615256"/>
              <a:ext cx="3737811" cy="28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accent3">
                      <a:lumMod val="50000"/>
                    </a:schemeClr>
                  </a:solidFill>
                  <a:latin typeface="Roboto" pitchFamily="2" charset="0"/>
                  <a:ea typeface="Roboto" pitchFamily="2" charset="0"/>
                  <a:cs typeface="Verdana" panose="020B0604030504040204" pitchFamily="34" charset="0"/>
                </a:rPr>
                <a:t>Erin Kilburn</a:t>
              </a:r>
              <a:endParaRPr lang="en-US" b="1" i="1" dirty="0">
                <a:solidFill>
                  <a:schemeClr val="accent3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57069" y="5211003"/>
              <a:ext cx="5134481" cy="28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accent3">
                      <a:lumMod val="50000"/>
                    </a:schemeClr>
                  </a:solidFill>
                  <a:latin typeface="Roboto" pitchFamily="2" charset="0"/>
                  <a:ea typeface="Roboto" pitchFamily="2" charset="0"/>
                  <a:cs typeface="Arial" panose="020B0604020202020204" pitchFamily="34" charset="0"/>
                </a:rPr>
                <a:t>Adam DiProfio and Arlynn Renslow</a:t>
              </a:r>
              <a:endParaRPr lang="en-US" b="1" i="1" dirty="0">
                <a:solidFill>
                  <a:schemeClr val="accent3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41025" y="2009327"/>
              <a:ext cx="5454322" cy="28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accent3">
                      <a:lumMod val="50000"/>
                    </a:schemeClr>
                  </a:solidFill>
                  <a:latin typeface="Roboto" pitchFamily="2" charset="0"/>
                  <a:ea typeface="Roboto" pitchFamily="2" charset="0"/>
                  <a:cs typeface="Arial" panose="020B0604020202020204" pitchFamily="34" charset="0"/>
                </a:rPr>
                <a:t>Pierre Ouillet and Lori Donaldson</a:t>
              </a:r>
              <a:endParaRPr lang="en-US" b="1" i="1" dirty="0">
                <a:solidFill>
                  <a:schemeClr val="accent3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55721" y="2400369"/>
              <a:ext cx="4331368" cy="43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Preparing for Oracle</a:t>
              </a:r>
              <a:endPara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61337" y="2830316"/>
              <a:ext cx="3737811" cy="28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accent3">
                      <a:lumMod val="50000"/>
                    </a:schemeClr>
                  </a:solidFill>
                  <a:latin typeface="Roboto" pitchFamily="2" charset="0"/>
                  <a:ea typeface="Roboto" pitchFamily="2" charset="0"/>
                  <a:cs typeface="Arial" panose="020B0604020202020204" pitchFamily="34" charset="0"/>
                </a:rPr>
                <a:t>Cheryl Ross and Bill McCarroll</a:t>
              </a:r>
              <a:endParaRPr lang="en-US" b="1" i="1" dirty="0">
                <a:solidFill>
                  <a:schemeClr val="accent3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5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0" y="-79808"/>
            <a:ext cx="11839986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Top </a:t>
            </a:r>
            <a:r>
              <a:rPr lang="en-US" sz="4000" dirty="0"/>
              <a:t>Contributors to </a:t>
            </a:r>
            <a:r>
              <a:rPr lang="en-US" sz="4000" dirty="0" smtClean="0"/>
              <a:t>Success</a:t>
            </a:r>
            <a:endParaRPr lang="en-US" sz="4000" dirty="0"/>
          </a:p>
        </p:txBody>
      </p:sp>
      <p:sp>
        <p:nvSpPr>
          <p:cNvPr id="43" name="TextBox 42"/>
          <p:cNvSpPr txBox="1"/>
          <p:nvPr/>
        </p:nvSpPr>
        <p:spPr>
          <a:xfrm>
            <a:off x="1752599" y="6034280"/>
            <a:ext cx="8686801" cy="527661"/>
          </a:xfrm>
          <a:prstGeom prst="rect">
            <a:avLst/>
          </a:prstGeom>
          <a:noFill/>
          <a:ln w="6350">
            <a:solidFill>
              <a:schemeClr val="accent5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Insights and learnings from variety of organizations across globe 20+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years</a:t>
            </a:r>
            <a:endParaRPr lang="en-US" sz="25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3118" y="1428028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Active and visible </a:t>
            </a:r>
            <a:b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</a:b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executive sponsorship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537394" y="1431603"/>
            <a:ext cx="700735" cy="700735"/>
            <a:chOff x="741792" y="1610058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8" name="Oval 7"/>
            <p:cNvSpPr/>
            <p:nvPr/>
          </p:nvSpPr>
          <p:spPr>
            <a:xfrm>
              <a:off x="741792" y="1610058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365" y="1781631"/>
              <a:ext cx="461039" cy="461039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grpSp>
        <p:nvGrpSpPr>
          <p:cNvPr id="61" name="Group 60"/>
          <p:cNvGrpSpPr/>
          <p:nvPr/>
        </p:nvGrpSpPr>
        <p:grpSpPr>
          <a:xfrm>
            <a:off x="1537394" y="2612951"/>
            <a:ext cx="700735" cy="700735"/>
            <a:chOff x="2501724" y="1610058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65" name="Oval 64"/>
            <p:cNvSpPr/>
            <p:nvPr/>
          </p:nvSpPr>
          <p:spPr>
            <a:xfrm>
              <a:off x="2501724" y="1610058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6641" y="1773802"/>
              <a:ext cx="494351" cy="476696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sp>
        <p:nvSpPr>
          <p:cNvPr id="77" name="TextBox 76"/>
          <p:cNvSpPr txBox="1"/>
          <p:nvPr/>
        </p:nvSpPr>
        <p:spPr>
          <a:xfrm>
            <a:off x="2373118" y="2609375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2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Dedicated change management resources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537394" y="3740483"/>
            <a:ext cx="700735" cy="700735"/>
            <a:chOff x="4261656" y="1610058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70" name="Oval 69"/>
            <p:cNvSpPr/>
            <p:nvPr/>
          </p:nvSpPr>
          <p:spPr>
            <a:xfrm>
              <a:off x="4261656" y="1610058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674" y="1796743"/>
              <a:ext cx="358148" cy="430815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sp>
        <p:nvSpPr>
          <p:cNvPr id="78" name="TextBox 77"/>
          <p:cNvSpPr txBox="1"/>
          <p:nvPr/>
        </p:nvSpPr>
        <p:spPr>
          <a:xfrm>
            <a:off x="2373118" y="3741711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3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Structured change management approach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251552" y="1435226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5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Frequent and open communication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6420905" y="1438802"/>
            <a:ext cx="700735" cy="700735"/>
            <a:chOff x="347889" y="3820410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97" name="Oval 96"/>
            <p:cNvSpPr/>
            <p:nvPr/>
          </p:nvSpPr>
          <p:spPr>
            <a:xfrm>
              <a:off x="347889" y="3820410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591" y="4007490"/>
              <a:ext cx="526780" cy="430024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grpSp>
        <p:nvGrpSpPr>
          <p:cNvPr id="87" name="Group 86"/>
          <p:cNvGrpSpPr/>
          <p:nvPr/>
        </p:nvGrpSpPr>
        <p:grpSpPr>
          <a:xfrm>
            <a:off x="6420905" y="2624256"/>
            <a:ext cx="700735" cy="700735"/>
            <a:chOff x="3323116" y="3872534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88" name="Oval 87"/>
            <p:cNvSpPr/>
            <p:nvPr/>
          </p:nvSpPr>
          <p:spPr>
            <a:xfrm>
              <a:off x="3323116" y="3872534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4988" y="4046387"/>
              <a:ext cx="420440" cy="456478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7251552" y="2455487"/>
            <a:ext cx="3370308" cy="1015663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6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Integration and engagement with project management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537394" y="4896491"/>
            <a:ext cx="700735" cy="700735"/>
            <a:chOff x="6300066" y="3996656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93" name="Oval 92"/>
            <p:cNvSpPr/>
            <p:nvPr/>
          </p:nvSpPr>
          <p:spPr>
            <a:xfrm>
              <a:off x="6300066" y="3996656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7502" y="4174809"/>
              <a:ext cx="589313" cy="447878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sp>
        <p:nvSpPr>
          <p:cNvPr id="100" name="TextBox 99"/>
          <p:cNvSpPr txBox="1"/>
          <p:nvPr/>
        </p:nvSpPr>
        <p:spPr>
          <a:xfrm>
            <a:off x="2368041" y="4892915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4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Employee engagement and participation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7EC523-657E-4338-B605-EBECB2DB9639}"/>
              </a:ext>
            </a:extLst>
          </p:cNvPr>
          <p:cNvGrpSpPr/>
          <p:nvPr/>
        </p:nvGrpSpPr>
        <p:grpSpPr>
          <a:xfrm>
            <a:off x="6420905" y="3754316"/>
            <a:ext cx="700735" cy="700735"/>
            <a:chOff x="7780048" y="1610060"/>
            <a:chExt cx="804184" cy="804184"/>
          </a:xfrm>
          <a:solidFill>
            <a:srgbClr val="05BFD5">
              <a:alpha val="60000"/>
            </a:srgb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0C60BA-F149-464A-A180-313E26EC6B6E}"/>
                </a:ext>
              </a:extLst>
            </p:cNvPr>
            <p:cNvSpPr/>
            <p:nvPr/>
          </p:nvSpPr>
          <p:spPr>
            <a:xfrm>
              <a:off x="7780048" y="1610060"/>
              <a:ext cx="804184" cy="804184"/>
            </a:xfrm>
            <a:prstGeom prst="ellipse">
              <a:avLst/>
            </a:prstGeom>
            <a:grp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E9234F9-DD4E-42D1-AFB7-83F2D009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6213" y="1776225"/>
              <a:ext cx="471854" cy="471854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51A07CD-5E67-492B-B6C3-7703D6B68E1D}"/>
              </a:ext>
            </a:extLst>
          </p:cNvPr>
          <p:cNvSpPr txBox="1"/>
          <p:nvPr/>
        </p:nvSpPr>
        <p:spPr>
          <a:xfrm>
            <a:off x="7256629" y="3750740"/>
            <a:ext cx="3370308" cy="707886"/>
          </a:xfrm>
          <a:prstGeom prst="rect">
            <a:avLst/>
          </a:prstGeom>
          <a:solidFill>
            <a:srgbClr val="05BFD5">
              <a:alpha val="60000"/>
            </a:srgbClr>
          </a:solidFill>
          <a:ln>
            <a:solidFill>
              <a:schemeClr val="accent4"/>
            </a:solidFill>
          </a:ln>
        </p:spPr>
        <p:txBody>
          <a:bodyPr wrap="square" lIns="45720" rIns="0" rtlCol="0" anchor="ctr">
            <a:spAutoFit/>
          </a:bodyPr>
          <a:lstStyle/>
          <a:p>
            <a:pPr marL="342891" indent="-342891">
              <a:buFont typeface="+mj-lt"/>
              <a:buAutoNum type="arabicPeriod" startAt="7"/>
            </a:pPr>
            <a:r>
              <a:rPr lang="en-US" sz="20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Engagement with middle managers</a:t>
            </a:r>
          </a:p>
        </p:txBody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808B1CA4-5A33-43F8-9BC9-EBB94E0BAE4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895" y="6478678"/>
            <a:ext cx="6969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7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72" y="-102176"/>
            <a:ext cx="11263845" cy="1143000"/>
          </a:xfrm>
        </p:spPr>
        <p:txBody>
          <a:bodyPr/>
          <a:lstStyle/>
          <a:p>
            <a:r>
              <a:rPr lang="en-US" dirty="0" smtClean="0"/>
              <a:t>Project Plans Account for the Psychology of Change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8809" y="6361544"/>
            <a:ext cx="7326218" cy="307777"/>
          </a:xfrm>
          <a:prstGeom prst="rect">
            <a:avLst/>
          </a:prstGeom>
        </p:spPr>
        <p:txBody>
          <a:bodyPr wrap="square" tIns="0" bIns="0" anchor="t">
            <a:spAutoFit/>
          </a:bodyPr>
          <a:lstStyle/>
          <a:p>
            <a:pPr defTabSz="914377"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Set Change Management Plans </a:t>
            </a:r>
            <a:r>
              <a:rPr lang="en-US" sz="2000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&amp; </a:t>
            </a:r>
            <a:r>
              <a:rPr lang="en-US" sz="2000" b="1" dirty="0" smtClean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Deliverables over time</a:t>
            </a:r>
            <a:endParaRPr lang="en-US" sz="2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11188" y="2179771"/>
            <a:ext cx="10659886" cy="648436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Communications Plan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611189" y="2920427"/>
            <a:ext cx="4135977" cy="70268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Sponsor Roadmap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826975" y="5478511"/>
            <a:ext cx="4234273" cy="70268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111123" algn="ctr"/>
            <a:r>
              <a:rPr lang="en-US" b="1" dirty="0">
                <a:latin typeface="Roboto" pitchFamily="2" charset="0"/>
                <a:ea typeface="Roboto" pitchFamily="2" charset="0"/>
              </a:rPr>
              <a:t>Training Plan</a:t>
            </a:r>
            <a:endParaRPr lang="en-US" b="1" baseline="30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11188" y="3789839"/>
            <a:ext cx="10659885" cy="722065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Coaching Plan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679178" y="4595436"/>
            <a:ext cx="2067988" cy="827645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Resistance </a:t>
            </a:r>
            <a:endParaRPr lang="en-US" b="1" dirty="0" smtClean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b="1" dirty="0" smtClean="0">
                <a:latin typeface="Roboto" pitchFamily="2" charset="0"/>
                <a:ea typeface="Roboto" pitchFamily="2" charset="0"/>
              </a:rPr>
              <a:t>Management</a:t>
            </a:r>
          </a:p>
          <a:p>
            <a:pPr algn="ctr"/>
            <a:r>
              <a:rPr lang="en-US" b="1" dirty="0" smtClean="0">
                <a:latin typeface="Roboto" pitchFamily="2" charset="0"/>
                <a:ea typeface="Roboto" pitchFamily="2" charset="0"/>
              </a:rPr>
              <a:t>Plan</a:t>
            </a:r>
            <a:endParaRPr lang="en-US" b="1" dirty="0"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1188" y="1375285"/>
            <a:ext cx="10659885" cy="705869"/>
            <a:chOff x="-912809" y="641484"/>
            <a:chExt cx="10659882" cy="705869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-912809" y="641485"/>
              <a:ext cx="1988793" cy="69467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Awareness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1155180" y="641484"/>
              <a:ext cx="2067987" cy="702681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Desire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7608984" y="644672"/>
              <a:ext cx="2138089" cy="702681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111123" algn="ctr"/>
              <a:r>
                <a:rPr lang="en-US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Reinforcement®</a:t>
              </a:r>
              <a:endParaRPr lang="en-US" b="1" baseline="30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3302977" y="644672"/>
              <a:ext cx="2067992" cy="691489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Knowledge</a:t>
              </a:r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5450778" y="644672"/>
              <a:ext cx="2086470" cy="702681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Ability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11188" y="957789"/>
            <a:ext cx="10659886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0" tIns="0" rIns="0" bIns="0" anchor="t">
            <a:spAutoFit/>
          </a:bodyPr>
          <a:lstStyle/>
          <a:p>
            <a:pPr algn="ctr" defTabSz="914377"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Roboto" pitchFamily="2" charset="0"/>
                <a:ea typeface="Roboto" pitchFamily="2" charset="0"/>
              </a:rPr>
              <a:t>Organizational Plans and Community Effort Will Achieve Individual Outcomes</a:t>
            </a:r>
            <a:endParaRPr lang="en-US" sz="2000" b="1" dirty="0">
              <a:solidFill>
                <a:schemeClr val="accent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9132983" y="2930533"/>
            <a:ext cx="2138091" cy="70268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Sponsor Roadmap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11188" y="6242447"/>
            <a:ext cx="105819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919A1-1381-F046-89FB-70F41382B02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920" y="820234"/>
            <a:ext cx="11062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itchFamily="2" charset="0"/>
                <a:ea typeface="Roboto" pitchFamily="2" charset="0"/>
              </a:rPr>
              <a:t>ESR </a:t>
            </a:r>
            <a:r>
              <a:rPr lang="en-US" b="1" dirty="0" smtClean="0">
                <a:latin typeface="Roboto" pitchFamily="2" charset="0"/>
                <a:ea typeface="Roboto" pitchFamily="2" charset="0"/>
              </a:rPr>
              <a:t>Governance - Enterprise </a:t>
            </a:r>
            <a:r>
              <a:rPr lang="en-US" b="1" dirty="0">
                <a:latin typeface="Roboto" pitchFamily="2" charset="0"/>
                <a:ea typeface="Roboto" pitchFamily="2" charset="0"/>
              </a:rPr>
              <a:t>Information Services Committee (EISC</a:t>
            </a:r>
            <a:r>
              <a:rPr lang="en-US" b="1" dirty="0" smtClean="0">
                <a:latin typeface="Roboto" pitchFamily="2" charset="0"/>
                <a:ea typeface="Roboto" pitchFamily="2" charset="0"/>
              </a:rPr>
              <a:t>)</a:t>
            </a:r>
          </a:p>
          <a:p>
            <a:endParaRPr lang="en-US" b="1" dirty="0">
              <a:latin typeface="Roboto" pitchFamily="2" charset="0"/>
              <a:ea typeface="Roboto" pitchFamily="2" charset="0"/>
            </a:endParaRP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Laurie Owen - 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AVC, Research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Daric Brummett - 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Executive Director, Advancement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Nancy Resnick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Chief HR Officer, Campus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Janet Kamerman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Chief HR Officer, Health 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Cheryl Ross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AVC, Controller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Hemlata Jhaveri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Executive Director, Housing Dining Hospitality</a:t>
            </a:r>
          </a:p>
          <a:p>
            <a:r>
              <a:rPr lang="en-US" sz="1300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Alysson Satterlund- </a:t>
            </a:r>
            <a:r>
              <a:rPr lang="en-US" sz="13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VC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, Student Affairs 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Gene Hasegawa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COO, Health </a:t>
            </a:r>
            <a:r>
              <a:rPr lang="en-US" sz="13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Sciences</a:t>
            </a:r>
            <a:endParaRPr lang="en-US" sz="13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3340" y="1375284"/>
            <a:ext cx="49340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Robert Continetti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Senior AVC, Academic Affairs</a:t>
            </a:r>
          </a:p>
          <a:p>
            <a:r>
              <a:rPr lang="en-US" sz="1300" b="1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Anne </a:t>
            </a:r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Footer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Interim AVC, Scripps Institution of Oceanography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Gary Matthews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VC, Resource Management &amp; Planning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Steve Ross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AVC, Academic Resources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Adele Brumfield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AVC, Enrollment Management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Lori Donaldson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CFO, Medical Center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Kevin Chou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Director, ESR</a:t>
            </a:r>
          </a:p>
          <a:p>
            <a:r>
              <a:rPr lang="en-US" sz="13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Pierre Ouillet -</a:t>
            </a:r>
            <a:r>
              <a:rPr lang="en-US" sz="13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VC, Chief Financial Officer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920" y="3069107"/>
            <a:ext cx="105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Roboto" pitchFamily="2" charset="0"/>
                <a:ea typeface="Roboto" pitchFamily="2" charset="0"/>
              </a:rPr>
              <a:t>ESR Program Team</a:t>
            </a:r>
            <a:endParaRPr lang="en-US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712" y="3564089"/>
            <a:ext cx="3263355" cy="160043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Procurement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--------</a:t>
            </a:r>
            <a:endParaRPr lang="en-US" sz="1400" b="1" dirty="0" smtClean="0">
              <a:solidFill>
                <a:schemeClr val="tx2"/>
              </a:solidFill>
            </a:endParaRPr>
          </a:p>
          <a:p>
            <a:r>
              <a:rPr lang="en-US" sz="1400" b="1" dirty="0" smtClean="0">
                <a:solidFill>
                  <a:schemeClr val="tx2"/>
                </a:solidFill>
              </a:rPr>
              <a:t>Ted </a:t>
            </a:r>
            <a:r>
              <a:rPr lang="en-US" sz="1400" b="1" dirty="0">
                <a:solidFill>
                  <a:schemeClr val="tx2"/>
                </a:solidFill>
              </a:rPr>
              <a:t>Johnson -</a:t>
            </a:r>
            <a:r>
              <a:rPr lang="en-US" sz="1400" dirty="0">
                <a:solidFill>
                  <a:schemeClr val="tx2"/>
                </a:solidFill>
              </a:rPr>
              <a:t> Chief Procurement Officer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Todd Adams -</a:t>
            </a:r>
            <a:r>
              <a:rPr lang="en-US" sz="1400" dirty="0">
                <a:solidFill>
                  <a:schemeClr val="tx2"/>
                </a:solidFill>
              </a:rPr>
              <a:t> Director, Procurement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Bryan Hurley -</a:t>
            </a:r>
            <a:r>
              <a:rPr lang="en-US" sz="1400" dirty="0">
                <a:solidFill>
                  <a:schemeClr val="tx2"/>
                </a:solidFill>
              </a:rPr>
              <a:t> Manager, Technology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Mary Chiu -</a:t>
            </a:r>
            <a:r>
              <a:rPr lang="en-US" sz="1400" dirty="0">
                <a:solidFill>
                  <a:schemeClr val="tx2"/>
                </a:solidFill>
              </a:rPr>
              <a:t> RFx Supervisor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Lynda Ta -</a:t>
            </a:r>
            <a:r>
              <a:rPr lang="en-US" sz="1400" dirty="0">
                <a:solidFill>
                  <a:schemeClr val="tx2"/>
                </a:solidFill>
              </a:rPr>
              <a:t> RFx </a:t>
            </a:r>
            <a:r>
              <a:rPr lang="en-US" sz="1400" dirty="0" smtClean="0">
                <a:solidFill>
                  <a:schemeClr val="tx2"/>
                </a:solidFill>
              </a:rPr>
              <a:t>Coordinator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0397" y="3569863"/>
            <a:ext cx="3233107" cy="1600438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Director</a:t>
            </a:r>
            <a:b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--------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Kevin </a:t>
            </a:r>
            <a:r>
              <a:rPr lang="en-US" sz="14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Chou</a:t>
            </a:r>
            <a:endParaRPr lang="en-US" sz="14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9834" y="3569863"/>
            <a:ext cx="3741439" cy="160043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Architecture &amp; Program Management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--------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Scott Lee -</a:t>
            </a:r>
            <a:r>
              <a:rPr lang="en-US" sz="1400" dirty="0">
                <a:solidFill>
                  <a:schemeClr val="tx2"/>
                </a:solidFill>
              </a:rPr>
              <a:t> Enterprise Architect, ESR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David Hutches -</a:t>
            </a:r>
            <a:r>
              <a:rPr lang="en-US" sz="1400" dirty="0">
                <a:solidFill>
                  <a:schemeClr val="tx2"/>
                </a:solidFill>
              </a:rPr>
              <a:t> Data Architect, ESR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Kal Zsamboky -</a:t>
            </a:r>
            <a:r>
              <a:rPr lang="en-US" sz="1400" dirty="0">
                <a:solidFill>
                  <a:schemeClr val="tx2"/>
                </a:solidFill>
              </a:rPr>
              <a:t> Program Manager, ESR</a:t>
            </a: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0713" y="5354801"/>
            <a:ext cx="3263354" cy="138499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Expert Sourcing Facilitation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--------</a:t>
            </a:r>
          </a:p>
          <a:p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Steve Ross -</a:t>
            </a:r>
            <a:r>
              <a:rPr lang="en-US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AVC, AA Resource Administration</a:t>
            </a:r>
          </a:p>
          <a:p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Nancy Resnick -</a:t>
            </a:r>
            <a:r>
              <a:rPr lang="en-US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CHRO, Campus</a:t>
            </a:r>
          </a:p>
          <a:p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Janet Kamerman -</a:t>
            </a:r>
            <a:r>
              <a:rPr lang="en-US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CHRO, </a:t>
            </a:r>
            <a:r>
              <a:rPr lang="en-US" sz="1400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Health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0397" y="5356001"/>
            <a:ext cx="3233107" cy="138499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Strategic OCM</a:t>
            </a:r>
          </a:p>
          <a:p>
            <a:r>
              <a:rPr lang="en-US" sz="1400" b="1" dirty="0" smtClean="0">
                <a:solidFill>
                  <a:schemeClr val="tx2"/>
                </a:solidFill>
              </a:rPr>
              <a:t>--------</a:t>
            </a:r>
          </a:p>
          <a:p>
            <a:r>
              <a:rPr lang="en-US" sz="1400" b="1" dirty="0" smtClean="0">
                <a:solidFill>
                  <a:schemeClr val="tx2"/>
                </a:solidFill>
              </a:rPr>
              <a:t>Bernadette Han -</a:t>
            </a:r>
            <a:r>
              <a:rPr lang="en-US" sz="1400" dirty="0" smtClean="0">
                <a:solidFill>
                  <a:schemeClr val="tx2"/>
                </a:solidFill>
              </a:rPr>
              <a:t> Director, Strategic OCM</a:t>
            </a:r>
          </a:p>
          <a:p>
            <a:r>
              <a:rPr lang="en-US" sz="1400" b="1" dirty="0" smtClean="0">
                <a:solidFill>
                  <a:schemeClr val="tx2"/>
                </a:solidFill>
              </a:rPr>
              <a:t>Mojgan Amini -</a:t>
            </a:r>
            <a:r>
              <a:rPr lang="en-US" sz="1400" dirty="0" smtClean="0">
                <a:solidFill>
                  <a:schemeClr val="tx2"/>
                </a:solidFill>
              </a:rPr>
              <a:t> ITS/IT Community</a:t>
            </a:r>
          </a:p>
          <a:p>
            <a:r>
              <a:rPr lang="en-US" sz="1400" b="1" dirty="0" smtClean="0">
                <a:solidFill>
                  <a:schemeClr val="tx2"/>
                </a:solidFill>
              </a:rPr>
              <a:t>Lynn Underwood -</a:t>
            </a:r>
            <a:r>
              <a:rPr lang="en-US" sz="1400" dirty="0" smtClean="0">
                <a:solidFill>
                  <a:schemeClr val="tx2"/>
                </a:solidFill>
              </a:rPr>
              <a:t> ITS/IT Community</a:t>
            </a:r>
          </a:p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9834" y="5354801"/>
            <a:ext cx="3741439" cy="138499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Marketing &amp; Communications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--------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Mark Hersberger - </a:t>
            </a:r>
            <a:r>
              <a:rPr lang="en-US" sz="1400" dirty="0">
                <a:solidFill>
                  <a:schemeClr val="tx2"/>
                </a:solidFill>
              </a:rPr>
              <a:t>ESR Communications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Elaine Fleming - </a:t>
            </a:r>
            <a:r>
              <a:rPr lang="en-US" sz="1400" dirty="0">
                <a:solidFill>
                  <a:schemeClr val="tx2"/>
                </a:solidFill>
              </a:rPr>
              <a:t>ESR Communications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Jade Griffin -</a:t>
            </a:r>
            <a:r>
              <a:rPr lang="en-US" sz="1400" dirty="0">
                <a:solidFill>
                  <a:schemeClr val="tx2"/>
                </a:solidFill>
              </a:rPr>
              <a:t> Associate Director, University </a:t>
            </a:r>
            <a:r>
              <a:rPr lang="en-US" sz="1400" dirty="0" smtClean="0">
                <a:solidFill>
                  <a:schemeClr val="tx2"/>
                </a:solidFill>
              </a:rPr>
              <a:t>Communications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4593"/>
            <a:ext cx="12192000" cy="707886"/>
          </a:xfrm>
          <a:prstGeom prst="rect">
            <a:avLst/>
          </a:prstGeom>
          <a:solidFill>
            <a:srgbClr val="05BFD5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ESR Program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Structure to Support and Guide Projects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64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Need Your Help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0669" y="1488113"/>
            <a:ext cx="5320236" cy="1547469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115563" y="1468513"/>
            <a:ext cx="5585226" cy="16273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rgbClr val="006390"/>
                </a:solidFill>
              </a:rPr>
              <a:t>Promote the use of new technology and business intelligence for </a:t>
            </a:r>
            <a:r>
              <a:rPr lang="en-US" sz="1900" dirty="0" smtClean="0">
                <a:solidFill>
                  <a:srgbClr val="006390"/>
                </a:solidFill>
              </a:rPr>
              <a:t>decision </a:t>
            </a:r>
            <a:r>
              <a:rPr lang="en-US" sz="1900" dirty="0">
                <a:solidFill>
                  <a:srgbClr val="006390"/>
                </a:solidFill>
              </a:rPr>
              <a:t>making, full utilization of system capabilities as innovation tools to support strategic initiatives, </a:t>
            </a:r>
            <a:r>
              <a:rPr lang="en-US" sz="1900" dirty="0" smtClean="0">
                <a:solidFill>
                  <a:srgbClr val="006390"/>
                </a:solidFill>
              </a:rPr>
              <a:t>entrepreneurship</a:t>
            </a:r>
            <a:r>
              <a:rPr lang="en-US" sz="1900" dirty="0">
                <a:solidFill>
                  <a:srgbClr val="006390"/>
                </a:solidFill>
              </a:rPr>
              <a:t> and </a:t>
            </a:r>
            <a:r>
              <a:rPr lang="en-US" sz="1900" dirty="0" smtClean="0">
                <a:solidFill>
                  <a:srgbClr val="006390"/>
                </a:solidFill>
              </a:rPr>
              <a:t>career development</a:t>
            </a:r>
            <a:endParaRPr lang="en-US" sz="1900" dirty="0">
              <a:solidFill>
                <a:srgbClr val="0063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0591" y="3124388"/>
            <a:ext cx="5263040" cy="1227800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593" y="3083643"/>
            <a:ext cx="5702355" cy="1307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rgbClr val="006390"/>
                </a:solidFill>
              </a:rPr>
              <a:t>Enhance awareness of the university’s </a:t>
            </a:r>
            <a:r>
              <a:rPr lang="en-US" sz="1900" dirty="0" smtClean="0">
                <a:solidFill>
                  <a:srgbClr val="006390"/>
                </a:solidFill>
              </a:rPr>
              <a:t>efforts </a:t>
            </a:r>
            <a:r>
              <a:rPr lang="en-US" sz="1900" dirty="0">
                <a:solidFill>
                  <a:srgbClr val="006390"/>
                </a:solidFill>
              </a:rPr>
              <a:t>in accountability and transparency as a public entity, including our commitment to financial stewardship, data integrity, </a:t>
            </a:r>
            <a:r>
              <a:rPr lang="en-US" sz="1900" dirty="0" smtClean="0">
                <a:solidFill>
                  <a:srgbClr val="006390"/>
                </a:solidFill>
              </a:rPr>
              <a:t>and efficiency in </a:t>
            </a:r>
            <a:r>
              <a:rPr lang="en-US" sz="1900" dirty="0">
                <a:solidFill>
                  <a:srgbClr val="006390"/>
                </a:solidFill>
              </a:rPr>
              <a:t>financial </a:t>
            </a:r>
            <a:r>
              <a:rPr lang="en-US" sz="1900" dirty="0" smtClean="0">
                <a:solidFill>
                  <a:srgbClr val="006390"/>
                </a:solidFill>
              </a:rPr>
              <a:t>operations</a:t>
            </a:r>
            <a:endParaRPr lang="en-US" sz="1900" dirty="0">
              <a:solidFill>
                <a:srgbClr val="0063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9437" y="4433508"/>
            <a:ext cx="5254194" cy="673912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7068" y="5187865"/>
            <a:ext cx="5266563" cy="648096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47093" y="4406204"/>
            <a:ext cx="5485568" cy="7063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rgbClr val="006390"/>
                </a:solidFill>
              </a:rPr>
              <a:t>Help address and manage resistance, especially to the Guiding </a:t>
            </a:r>
            <a:r>
              <a:rPr lang="en-US" sz="1900" dirty="0" smtClean="0">
                <a:solidFill>
                  <a:srgbClr val="006390"/>
                </a:solidFill>
              </a:rPr>
              <a:t>Principles</a:t>
            </a:r>
            <a:endParaRPr lang="en-US" sz="1900" dirty="0">
              <a:solidFill>
                <a:srgbClr val="00639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7496" y="3162264"/>
            <a:ext cx="5557637" cy="817282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496" y="1488114"/>
            <a:ext cx="5565428" cy="1598898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3053" y="1529355"/>
            <a:ext cx="5440520" cy="15542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6390"/>
                </a:solidFill>
              </a:rPr>
              <a:t>Communicate frequently and directly with </a:t>
            </a:r>
            <a:r>
              <a:rPr lang="en-US" sz="1900" dirty="0" smtClean="0">
                <a:solidFill>
                  <a:srgbClr val="006390"/>
                </a:solidFill>
              </a:rPr>
              <a:t>colleagues and management </a:t>
            </a:r>
            <a:r>
              <a:rPr lang="en-US" sz="1900" dirty="0">
                <a:solidFill>
                  <a:srgbClr val="006390"/>
                </a:solidFill>
              </a:rPr>
              <a:t>and serve as a direct source of feedback </a:t>
            </a:r>
            <a:r>
              <a:rPr lang="en-US" sz="1900" dirty="0" smtClean="0">
                <a:solidFill>
                  <a:srgbClr val="006390"/>
                </a:solidFill>
              </a:rPr>
              <a:t>to </a:t>
            </a:r>
            <a:r>
              <a:rPr lang="en-US" sz="1900" dirty="0">
                <a:solidFill>
                  <a:srgbClr val="006390"/>
                </a:solidFill>
              </a:rPr>
              <a:t>the FIS Core Team </a:t>
            </a:r>
            <a:r>
              <a:rPr lang="en-US" sz="1900" dirty="0" smtClean="0">
                <a:solidFill>
                  <a:srgbClr val="006390"/>
                </a:solidFill>
              </a:rPr>
              <a:t>about any </a:t>
            </a:r>
            <a:r>
              <a:rPr lang="en-US" sz="1900" dirty="0">
                <a:solidFill>
                  <a:srgbClr val="006390"/>
                </a:solidFill>
              </a:rPr>
              <a:t>issues and concerns so that we can immediately address, course correct, deploy resources, train and resolve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3702" y="3218435"/>
            <a:ext cx="5519222" cy="6771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006390"/>
                </a:solidFill>
              </a:rPr>
              <a:t>Participate actively and visibly throughout the project – newsletters, emails, events, roadshows, meetings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7496" y="4058547"/>
            <a:ext cx="5557637" cy="731520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687" y="4066734"/>
            <a:ext cx="6586674" cy="6771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dirty="0">
                <a:solidFill>
                  <a:srgbClr val="006390"/>
                </a:solidFill>
              </a:rPr>
              <a:t>Personally engage and demonstrate why change is necessary, </a:t>
            </a:r>
            <a:r>
              <a:rPr lang="en-US" sz="1900" dirty="0" smtClean="0">
                <a:solidFill>
                  <a:srgbClr val="006390"/>
                </a:solidFill>
              </a:rPr>
              <a:t>influence </a:t>
            </a:r>
            <a:r>
              <a:rPr lang="en-US" sz="1900" dirty="0">
                <a:solidFill>
                  <a:srgbClr val="006390"/>
                </a:solidFill>
              </a:rPr>
              <a:t>and set </a:t>
            </a:r>
            <a:r>
              <a:rPr lang="en-US" sz="1900" dirty="0" smtClean="0">
                <a:solidFill>
                  <a:srgbClr val="006390"/>
                </a:solidFill>
              </a:rPr>
              <a:t>priorities with your teams</a:t>
            </a:r>
            <a:endParaRPr lang="en-US" sz="1900" dirty="0">
              <a:solidFill>
                <a:srgbClr val="00639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78" y="4859371"/>
            <a:ext cx="5567855" cy="994891"/>
          </a:xfrm>
          <a:prstGeom prst="rect">
            <a:avLst/>
          </a:prstGeom>
          <a:solidFill>
            <a:schemeClr val="accent3">
              <a:lumMod val="60000"/>
              <a:lumOff val="40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4000" b="1" dirty="0">
              <a:solidFill>
                <a:srgbClr val="05B1C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707" y="4840134"/>
            <a:ext cx="5949426" cy="10133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rgbClr val="006390"/>
                </a:solidFill>
              </a:rPr>
              <a:t>Participate in reinforcing change by recognizing employees publicly and privately, and call out </a:t>
            </a:r>
            <a:r>
              <a:rPr lang="en-US" sz="1900" dirty="0" smtClean="0">
                <a:solidFill>
                  <a:srgbClr val="006390"/>
                </a:solidFill>
              </a:rPr>
              <a:t>group </a:t>
            </a:r>
            <a:r>
              <a:rPr lang="en-US" sz="1900" dirty="0">
                <a:solidFill>
                  <a:srgbClr val="006390"/>
                </a:solidFill>
              </a:rPr>
              <a:t>and individual contributions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5392" y="5130731"/>
            <a:ext cx="5622728" cy="7063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rgbClr val="006390"/>
                </a:solidFill>
              </a:rPr>
              <a:t>Support continuous care, training and monitoring to ensure full adoption and usage</a:t>
            </a:r>
          </a:p>
        </p:txBody>
      </p:sp>
      <p:sp>
        <p:nvSpPr>
          <p:cNvPr id="14" name="Oval 13"/>
          <p:cNvSpPr/>
          <p:nvPr/>
        </p:nvSpPr>
        <p:spPr>
          <a:xfrm>
            <a:off x="283934" y="1408389"/>
            <a:ext cx="274320" cy="262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59868" y="3115924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293923" y="402069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335663" y="4793985"/>
            <a:ext cx="222591" cy="2493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6306235" y="1418582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328378" y="3078853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6352432" y="4375489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6</a:t>
            </a:r>
          </a:p>
        </p:txBody>
      </p:sp>
      <p:sp>
        <p:nvSpPr>
          <p:cNvPr id="21" name="Oval 20"/>
          <p:cNvSpPr/>
          <p:nvPr/>
        </p:nvSpPr>
        <p:spPr>
          <a:xfrm>
            <a:off x="6330333" y="5101590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101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96" y="279844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 smtClean="0"/>
              <a:t>Find Your Change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70557" y="1153147"/>
            <a:ext cx="3868496" cy="5118571"/>
            <a:chOff x="6487673" y="326145"/>
            <a:chExt cx="3214046" cy="29525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t="20846" r="36094"/>
            <a:stretch/>
          </p:blipFill>
          <p:spPr>
            <a:xfrm>
              <a:off x="6487674" y="326145"/>
              <a:ext cx="3214045" cy="15179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22641" r="36622" b="1550"/>
            <a:stretch/>
          </p:blipFill>
          <p:spPr>
            <a:xfrm>
              <a:off x="6487673" y="1828800"/>
              <a:ext cx="3202260" cy="144989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555"/>
          <a:stretch/>
        </p:blipFill>
        <p:spPr>
          <a:xfrm>
            <a:off x="4639053" y="2455427"/>
            <a:ext cx="7210425" cy="36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36" y="251744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 smtClean="0"/>
              <a:t>Survey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462780" y="1074228"/>
          <a:ext cx="11266441" cy="5186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4954">
                  <a:extLst>
                    <a:ext uri="{9D8B030D-6E8A-4147-A177-3AD203B41FA5}">
                      <a16:colId xmlns:a16="http://schemas.microsoft.com/office/drawing/2014/main" val="1621902676"/>
                    </a:ext>
                  </a:extLst>
                </a:gridCol>
                <a:gridCol w="4061487">
                  <a:extLst>
                    <a:ext uri="{9D8B030D-6E8A-4147-A177-3AD203B41FA5}">
                      <a16:colId xmlns:a16="http://schemas.microsoft.com/office/drawing/2014/main" val="2213788349"/>
                    </a:ext>
                  </a:extLst>
                </a:gridCol>
              </a:tblGrid>
              <a:tr h="572096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latin typeface="Roboto" pitchFamily="2" charset="0"/>
                          <a:ea typeface="Roboto" pitchFamily="2" charset="0"/>
                        </a:rPr>
                        <a:t>Survey Question</a:t>
                      </a:r>
                      <a:endParaRPr lang="en-US" sz="25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latin typeface="Roboto" pitchFamily="2" charset="0"/>
                          <a:ea typeface="Roboto" pitchFamily="2" charset="0"/>
                        </a:rPr>
                        <a:t>Results</a:t>
                      </a:r>
                      <a:endParaRPr lang="en-US" sz="25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525892"/>
                  </a:ext>
                </a:extLst>
              </a:tr>
              <a:tr h="1038077"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I am aware that Oracle financials will replace UC San Diego's current IFIS system (plus additional applications) targeted for July 2020.</a:t>
                      </a:r>
                      <a:endParaRPr lang="en-US" sz="2000" dirty="0">
                        <a:solidFill>
                          <a:srgbClr val="000000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50" b="1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89%    </a:t>
                      </a:r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Yes </a:t>
                      </a:r>
                    </a:p>
                    <a:p>
                      <a:r>
                        <a:rPr lang="en-US" sz="1850" b="1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11% </a:t>
                      </a:r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   No </a:t>
                      </a:r>
                    </a:p>
                    <a:p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            </a:t>
                      </a:r>
                      <a:endParaRPr lang="en-US" sz="1850" dirty="0">
                        <a:solidFill>
                          <a:srgbClr val="000000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077"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I understand the </a:t>
                      </a:r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  <a:hlinkClick r:id="rId3"/>
                        </a:rPr>
                        <a:t>objectives</a:t>
                      </a:r>
                      <a:r>
                        <a:rPr lang="en-US" sz="200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 of the ESR Financial Information System project.</a:t>
                      </a:r>
                      <a:endParaRPr lang="en-US" sz="2000" dirty="0">
                        <a:solidFill>
                          <a:srgbClr val="000000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50" b="1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59%    </a:t>
                      </a:r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Yes </a:t>
                      </a:r>
                    </a:p>
                    <a:p>
                      <a:r>
                        <a:rPr lang="en-US" sz="1850" b="1" kern="120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14%    </a:t>
                      </a:r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No </a:t>
                      </a:r>
                    </a:p>
                    <a:p>
                      <a:r>
                        <a:rPr lang="en-US" sz="1850" b="1" kern="120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  <a:cs typeface="+mn-cs"/>
                        </a:rPr>
                        <a:t>27% </a:t>
                      </a:r>
                      <a:r>
                        <a:rPr lang="en-US" sz="1850" dirty="0" smtClean="0">
                          <a:solidFill>
                            <a:srgbClr val="000000"/>
                          </a:solidFill>
                          <a:latin typeface="Roboto" pitchFamily="2" charset="0"/>
                          <a:ea typeface="Roboto" pitchFamily="2" charset="0"/>
                        </a:rPr>
                        <a:t>   Maybe</a:t>
                      </a:r>
                      <a:endParaRPr lang="en-US" sz="1850" dirty="0">
                        <a:solidFill>
                          <a:srgbClr val="000000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292966"/>
                  </a:ext>
                </a:extLst>
              </a:tr>
              <a:tr h="2538084"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My biggest concern regarding Oracle implementation involves:</a:t>
                      </a:r>
                      <a:endParaRPr lang="en-US" sz="2000" dirty="0">
                        <a:solidFill>
                          <a:srgbClr val="000000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FF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31%    Business Process Changes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FF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13%    Change in Chart of Accounts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baseline="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 9</a:t>
                      </a:r>
                      <a:r>
                        <a:rPr lang="en-US" sz="1850" b="1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%    </a:t>
                      </a:r>
                      <a:r>
                        <a:rPr lang="en-US" sz="185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Change Saturation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 5%    </a:t>
                      </a:r>
                      <a:r>
                        <a:rPr lang="en-US" sz="185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Insufficient Communication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FF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29%    Insufficient Training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 2%    </a:t>
                      </a:r>
                      <a:r>
                        <a:rPr lang="en-US" sz="1850" b="0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Leadership Transparency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50" b="1" i="0" kern="120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 9% </a:t>
                      </a:r>
                      <a:r>
                        <a:rPr lang="en-US" sz="1850" b="1" i="0" kern="1200" baseline="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   </a:t>
                      </a:r>
                      <a:r>
                        <a:rPr lang="en-US" sz="185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Other</a:t>
                      </a:r>
                      <a:endParaRPr lang="en-US" sz="1850" b="0" i="0" kern="1200" dirty="0" smtClean="0">
                        <a:solidFill>
                          <a:srgbClr val="000000"/>
                        </a:solidFill>
                        <a:effectLst/>
                        <a:latin typeface="Roboto" pitchFamily="2" charset="0"/>
                        <a:ea typeface="Roboto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157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0078"/>
            <a:ext cx="12192000" cy="784830"/>
          </a:xfrm>
          <a:prstGeom prst="rect">
            <a:avLst/>
          </a:prstGeom>
          <a:solidFill>
            <a:srgbClr val="05BFD5">
              <a:alpha val="69804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System Integrations</a:t>
            </a:r>
            <a:endParaRPr lang="en-US" sz="4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8687" y="3243167"/>
            <a:ext cx="987462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How is UCPath integrating with Oracle financials?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Will the new financial system communicate with ISIS?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How does this project impact Med Center systems?</a:t>
            </a:r>
          </a:p>
        </p:txBody>
      </p:sp>
    </p:spTree>
    <p:extLst>
      <p:ext uri="{BB962C8B-B14F-4D97-AF65-F5344CB8AC3E}">
        <p14:creationId xmlns:p14="http://schemas.microsoft.com/office/powerpoint/2010/main" val="13354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0078"/>
            <a:ext cx="12192000" cy="784830"/>
          </a:xfrm>
          <a:prstGeom prst="rect">
            <a:avLst/>
          </a:prstGeom>
          <a:solidFill>
            <a:srgbClr val="05BFD5">
              <a:alpha val="69804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Consultants</a:t>
            </a:r>
            <a:endParaRPr lang="en-US" sz="4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5843" y="3299124"/>
            <a:ext cx="98603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How </a:t>
            </a:r>
            <a:r>
              <a:rPr lang="en-US" sz="3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is Deloitte going to help </a:t>
            </a: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us </a:t>
            </a:r>
            <a:r>
              <a:rPr lang="en-US" sz="30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during implementation?</a:t>
            </a:r>
            <a:endParaRPr lang="en-US" sz="30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1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0078"/>
            <a:ext cx="12192000" cy="784830"/>
          </a:xfrm>
          <a:prstGeom prst="rect">
            <a:avLst/>
          </a:prstGeom>
          <a:solidFill>
            <a:srgbClr val="05BFD5">
              <a:alpha val="69804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</a:t>
            </a:r>
            <a:endParaRPr lang="en-US" sz="4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7353" y="3186517"/>
            <a:ext cx="70372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What type of training will be available?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When can we expect training?</a:t>
            </a:r>
          </a:p>
        </p:txBody>
      </p:sp>
    </p:spTree>
    <p:extLst>
      <p:ext uri="{BB962C8B-B14F-4D97-AF65-F5344CB8AC3E}">
        <p14:creationId xmlns:p14="http://schemas.microsoft.com/office/powerpoint/2010/main" val="41259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0078"/>
            <a:ext cx="12192000" cy="784830"/>
          </a:xfrm>
          <a:prstGeom prst="rect">
            <a:avLst/>
          </a:prstGeom>
          <a:solidFill>
            <a:srgbClr val="05BFD5">
              <a:alpha val="69804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Timeline</a:t>
            </a:r>
            <a:endParaRPr lang="en-US" sz="4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6535" y="3132729"/>
            <a:ext cx="8018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Is it feasible to launch in July 2020?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Will IFIS and Oracle systems run in parallel?</a:t>
            </a:r>
          </a:p>
        </p:txBody>
      </p:sp>
    </p:spTree>
    <p:extLst>
      <p:ext uri="{BB962C8B-B14F-4D97-AF65-F5344CB8AC3E}">
        <p14:creationId xmlns:p14="http://schemas.microsoft.com/office/powerpoint/2010/main" val="14578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06278" cy="6858000"/>
          </a:xfrm>
          <a:prstGeom prst="rect">
            <a:avLst/>
          </a:prstGeom>
          <a:solidFill>
            <a:srgbClr val="F5F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2802" y="1755178"/>
            <a:ext cx="84903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5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Empower your organizations with truly modern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50" b="1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5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Maximize optimization to streamline our business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5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5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Enhance decision making with unified systems</a:t>
            </a:r>
          </a:p>
          <a:p>
            <a:endParaRPr lang="en-US" sz="2550" b="1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5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Break from the ordinary to make room for excellence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5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5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Build a strong future for our financial community</a:t>
            </a:r>
            <a:endParaRPr lang="en-US" sz="255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endParaRPr lang="en-US" sz="2500" b="1" dirty="0">
              <a:solidFill>
                <a:srgbClr val="333333"/>
              </a:solidFill>
              <a:latin typeface="Roboto" pitchFamily="2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9331" y="222855"/>
            <a:ext cx="11296135" cy="753763"/>
          </a:xfrm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006390"/>
                </a:solidFill>
                <a:latin typeface="Roboto" pitchFamily="2" charset="0"/>
                <a:ea typeface="Roboto" pitchFamily="2" charset="0"/>
                <a:cs typeface="+mn-cs"/>
              </a:rPr>
              <a:t>Vision</a:t>
            </a:r>
            <a:endParaRPr lang="en-US" sz="4500" dirty="0">
              <a:solidFill>
                <a:srgbClr val="006390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Q&amp;A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0078"/>
            <a:ext cx="12192000" cy="784830"/>
          </a:xfrm>
          <a:prstGeom prst="rect">
            <a:avLst/>
          </a:prstGeom>
          <a:solidFill>
            <a:srgbClr val="05BFD5">
              <a:alpha val="69804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Reporting &amp; Data</a:t>
            </a:r>
            <a:endParaRPr lang="en-US" sz="45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1858" y="3021123"/>
            <a:ext cx="754828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What happens to legacy data?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What reports will we have at go-live?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How does Activity Hub replace QueryLink? </a:t>
            </a:r>
          </a:p>
        </p:txBody>
      </p:sp>
    </p:spTree>
    <p:extLst>
      <p:ext uri="{BB962C8B-B14F-4D97-AF65-F5344CB8AC3E}">
        <p14:creationId xmlns:p14="http://schemas.microsoft.com/office/powerpoint/2010/main" val="15836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3FFBC-D209-3143-A09E-547F0060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6" y="3188489"/>
            <a:ext cx="3202554" cy="2937149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7736" y="176063"/>
            <a:ext cx="11296135" cy="7537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are we changing how you get data?</a:t>
            </a:r>
            <a:endParaRPr lang="en-US" dirty="0"/>
          </a:p>
        </p:txBody>
      </p:sp>
      <p:pic>
        <p:nvPicPr>
          <p:cNvPr id="8" name="Picture 4" descr="https://cloudcustomerconnect.oracle.com/files/148668d38c/Expenses_Dashboard_Screenshot.JPG">
            <a:extLst>
              <a:ext uri="{FF2B5EF4-FFF2-40B4-BE49-F238E27FC236}">
                <a16:creationId xmlns:a16="http://schemas.microsoft.com/office/drawing/2014/main" id="{A7953D5D-B10B-AC48-BEDD-97ED1E82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80" y="2934592"/>
            <a:ext cx="5217742" cy="37288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1BB824E-8DBB-A348-8FB6-06D12AC5EFA3}"/>
              </a:ext>
            </a:extLst>
          </p:cNvPr>
          <p:cNvSpPr txBox="1">
            <a:spLocks/>
          </p:cNvSpPr>
          <p:nvPr/>
        </p:nvSpPr>
        <p:spPr>
          <a:xfrm>
            <a:off x="459131" y="1628839"/>
            <a:ext cx="6126864" cy="1025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 lvl="1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600" dirty="0">
                <a:cs typeface="Calibri"/>
              </a:rPr>
              <a:t>Multiple Ways to Get Data</a:t>
            </a:r>
            <a:endParaRPr lang="en-US" dirty="0"/>
          </a:p>
          <a:p>
            <a:pPr marL="1079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3"/>
                </a:solidFill>
                <a:cs typeface="Calibri"/>
              </a:rPr>
              <a:t>A variety of Enterprise System screens and </a:t>
            </a:r>
          </a:p>
          <a:p>
            <a:pPr marL="1079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3"/>
                </a:solidFill>
                <a:cs typeface="Calibri"/>
              </a:rPr>
              <a:t>reports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631881-3B96-2041-B9A0-FA6609D17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669" y="4107420"/>
            <a:ext cx="3020993" cy="226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A07B3-DC5F-3146-B3FA-2F88F882F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648" y="2934592"/>
            <a:ext cx="3629053" cy="1956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264655-1B08-6742-834D-C060B219F3E7}"/>
              </a:ext>
            </a:extLst>
          </p:cNvPr>
          <p:cNvSpPr txBox="1"/>
          <p:nvPr/>
        </p:nvSpPr>
        <p:spPr>
          <a:xfrm>
            <a:off x="-9985" y="2585375"/>
            <a:ext cx="17940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dirty="0">
              <a:solidFill>
                <a:schemeClr val="accent1"/>
              </a:solidFill>
            </a:endParaRPr>
          </a:p>
          <a:p>
            <a:pPr algn="r"/>
            <a:r>
              <a:rPr lang="en-US" dirty="0" err="1">
                <a:solidFill>
                  <a:schemeClr val="accent1"/>
                </a:solidFill>
              </a:rPr>
              <a:t>FinLink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  <a:cs typeface="Calibri"/>
              </a:rPr>
              <a:t>IFIS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5A4A9-9C0E-B84C-9ED4-A6D4E8963376}"/>
              </a:ext>
            </a:extLst>
          </p:cNvPr>
          <p:cNvSpPr txBox="1"/>
          <p:nvPr/>
        </p:nvSpPr>
        <p:spPr>
          <a:xfrm>
            <a:off x="4220824" y="6343813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Excel Spreadsheet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5B3D0-D89C-BE41-A5AC-E63A165F7559}"/>
              </a:ext>
            </a:extLst>
          </p:cNvPr>
          <p:cNvSpPr txBox="1"/>
          <p:nvPr/>
        </p:nvSpPr>
        <p:spPr>
          <a:xfrm>
            <a:off x="8435152" y="861246"/>
            <a:ext cx="141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Future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4FD85-4501-E445-8822-5EF7CA03DF7D}"/>
              </a:ext>
            </a:extLst>
          </p:cNvPr>
          <p:cNvSpPr txBox="1"/>
          <p:nvPr/>
        </p:nvSpPr>
        <p:spPr>
          <a:xfrm>
            <a:off x="2520547" y="861246"/>
            <a:ext cx="105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41BEBD6-9D73-4E42-980B-FAEB06AFFB8E}"/>
              </a:ext>
            </a:extLst>
          </p:cNvPr>
          <p:cNvSpPr txBox="1">
            <a:spLocks/>
          </p:cNvSpPr>
          <p:nvPr/>
        </p:nvSpPr>
        <p:spPr>
          <a:xfrm>
            <a:off x="6564772" y="1605689"/>
            <a:ext cx="7124701" cy="4474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Calibri"/>
              </a:rPr>
              <a:t>In-System Reports</a:t>
            </a:r>
            <a:r>
              <a:rPr lang="en-US" sz="2800" dirty="0">
                <a:cs typeface="Calibri"/>
              </a:rPr>
              <a:t> </a:t>
            </a:r>
            <a:br>
              <a:rPr lang="en-US" sz="2800" dirty="0">
                <a:cs typeface="Calibri"/>
              </a:rPr>
            </a:br>
            <a:r>
              <a:rPr lang="en-US" sz="2200" dirty="0">
                <a:solidFill>
                  <a:schemeClr val="accent3"/>
                </a:solidFill>
                <a:cs typeface="Calibri"/>
              </a:rPr>
              <a:t>Reports from single Enterprise Systems</a:t>
            </a:r>
            <a:endParaRPr lang="en-US" dirty="0">
              <a:solidFill>
                <a:schemeClr val="accent3"/>
              </a:solidFill>
            </a:endParaRPr>
          </a:p>
          <a:p>
            <a:pPr marL="10795" lvl="1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200" dirty="0">
                <a:cs typeface="Calibri"/>
              </a:rPr>
              <a:t/>
            </a:r>
            <a:br>
              <a:rPr lang="en-US" sz="2200" dirty="0">
                <a:cs typeface="Calibri"/>
              </a:rPr>
            </a:br>
            <a:endParaRPr lang="en-US" sz="2200" dirty="0">
              <a:cs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72BCE9-F7D1-8C49-86E5-C0764D7ABC85}"/>
              </a:ext>
            </a:extLst>
          </p:cNvPr>
          <p:cNvCxnSpPr>
            <a:cxnSpLocks/>
          </p:cNvCxnSpPr>
          <p:nvPr/>
        </p:nvCxnSpPr>
        <p:spPr>
          <a:xfrm>
            <a:off x="6247964" y="1552921"/>
            <a:ext cx="0" cy="511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6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3D4468-B8C8-7044-8B9D-8F26E767AA1C}"/>
              </a:ext>
            </a:extLst>
          </p:cNvPr>
          <p:cNvGrpSpPr/>
          <p:nvPr/>
        </p:nvGrpSpPr>
        <p:grpSpPr>
          <a:xfrm>
            <a:off x="6501502" y="3692322"/>
            <a:ext cx="5293100" cy="2882095"/>
            <a:chOff x="5622812" y="2339152"/>
            <a:chExt cx="8128589" cy="442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495390-43D3-894F-9754-303EAAF7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5819" y="2512614"/>
              <a:ext cx="4641323" cy="2510592"/>
            </a:xfrm>
            <a:prstGeom prst="rect">
              <a:avLst/>
            </a:prstGeom>
            <a:ln w="41275">
              <a:solidFill>
                <a:schemeClr val="accent1">
                  <a:shade val="50000"/>
                </a:schemeClr>
              </a:solidFill>
              <a:miter lim="800000"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AF30C2-4E8A-6F44-8508-574DCD42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263" y="2339152"/>
              <a:ext cx="4085261" cy="2555620"/>
            </a:xfrm>
            <a:prstGeom prst="rect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402869-CCFF-FA4E-A4DF-5BADAD4C3B06}"/>
                </a:ext>
              </a:extLst>
            </p:cNvPr>
            <p:cNvGrpSpPr/>
            <p:nvPr/>
          </p:nvGrpSpPr>
          <p:grpSpPr>
            <a:xfrm>
              <a:off x="5622812" y="5414268"/>
              <a:ext cx="8128589" cy="1350912"/>
              <a:chOff x="319292" y="4979598"/>
              <a:chExt cx="8128589" cy="1350912"/>
            </a:xfrm>
          </p:grpSpPr>
          <p:sp>
            <p:nvSpPr>
              <p:cNvPr id="14" name="Can 13">
                <a:extLst>
                  <a:ext uri="{FF2B5EF4-FFF2-40B4-BE49-F238E27FC236}">
                    <a16:creationId xmlns:a16="http://schemas.microsoft.com/office/drawing/2014/main" id="{F920DA21-0D6B-8D4A-B93E-B9A8C7E4C018}"/>
                  </a:ext>
                </a:extLst>
              </p:cNvPr>
              <p:cNvSpPr/>
              <p:nvPr/>
            </p:nvSpPr>
            <p:spPr>
              <a:xfrm flipH="1">
                <a:off x="319292" y="4979598"/>
                <a:ext cx="8110812" cy="1137613"/>
              </a:xfrm>
              <a:prstGeom prst="can">
                <a:avLst>
                  <a:gd name="adj" fmla="val 20608"/>
                </a:avLst>
              </a:prstGeom>
              <a:solidFill>
                <a:schemeClr val="accent1">
                  <a:alpha val="8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46489F0-0202-504D-B6CE-346BD35DC7CF}"/>
                  </a:ext>
                </a:extLst>
              </p:cNvPr>
              <p:cNvGrpSpPr/>
              <p:nvPr/>
            </p:nvGrpSpPr>
            <p:grpSpPr>
              <a:xfrm>
                <a:off x="1954839" y="5192899"/>
                <a:ext cx="4868563" cy="942089"/>
                <a:chOff x="1954839" y="5155424"/>
                <a:chExt cx="4868563" cy="942089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F88870D-0B28-914E-A8C0-1C6549F53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4839" y="5173198"/>
                  <a:ext cx="0" cy="924315"/>
                </a:xfrm>
                <a:prstGeom prst="line">
                  <a:avLst/>
                </a:prstGeom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D9C4FDD-D0B6-094D-A112-59B884EB6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77693" y="5190972"/>
                  <a:ext cx="0" cy="888765"/>
                </a:xfrm>
                <a:prstGeom prst="line">
                  <a:avLst/>
                </a:prstGeom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3E69682-1372-3642-AB0B-72C14C296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00547" y="5155424"/>
                  <a:ext cx="0" cy="942089"/>
                </a:xfrm>
                <a:prstGeom prst="line">
                  <a:avLst/>
                </a:prstGeom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96E4B90-0844-1A46-AFBC-4375BC7A3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3402" y="5155424"/>
                  <a:ext cx="0" cy="942089"/>
                </a:xfrm>
                <a:prstGeom prst="line">
                  <a:avLst/>
                </a:prstGeom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AFF144-B135-4C4A-BF04-E4109EE3F8CD}"/>
                  </a:ext>
                </a:extLst>
              </p:cNvPr>
              <p:cNvSpPr txBox="1"/>
              <p:nvPr/>
            </p:nvSpPr>
            <p:spPr>
              <a:xfrm>
                <a:off x="392529" y="5435464"/>
                <a:ext cx="8055352" cy="895046"/>
              </a:xfrm>
              <a:prstGeom prst="rect">
                <a:avLst/>
              </a:prstGeom>
              <a:noFill/>
            </p:spPr>
            <p:txBody>
              <a:bodyPr wrap="square" lIns="0" tIns="0" rIns="0" bIns="0" numCol="5" spcCol="109728" rtlCol="0" anchor="ctr" anchorCtr="0">
                <a:no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Adv/Alumni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Data</a:t>
                </a:r>
              </a:p>
              <a:p>
                <a:pPr algn="ctr">
                  <a:lnSpc>
                    <a:spcPts val="1500"/>
                  </a:lnSpc>
                </a:pPr>
                <a:endParaRPr lang="en-US" sz="150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Employee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Data</a:t>
                </a:r>
              </a:p>
              <a:p>
                <a:pPr algn="ctr">
                  <a:lnSpc>
                    <a:spcPts val="1500"/>
                  </a:lnSpc>
                </a:pPr>
                <a:endParaRPr lang="en-US" sz="150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Financial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Data</a:t>
                </a:r>
              </a:p>
              <a:p>
                <a:pPr algn="ctr">
                  <a:lnSpc>
                    <a:spcPts val="1500"/>
                  </a:lnSpc>
                </a:pPr>
                <a:endParaRPr lang="en-US" sz="150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Research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Data</a:t>
                </a:r>
              </a:p>
              <a:p>
                <a:pPr algn="ctr">
                  <a:lnSpc>
                    <a:spcPts val="1500"/>
                  </a:lnSpc>
                </a:pPr>
                <a:endParaRPr lang="en-US" sz="150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Student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500">
                    <a:solidFill>
                      <a:schemeClr val="bg1"/>
                    </a:solidFill>
                  </a:rPr>
                  <a:t>Data</a:t>
                </a:r>
              </a:p>
              <a:p>
                <a:pPr algn="ctr">
                  <a:lnSpc>
                    <a:spcPts val="1500"/>
                  </a:lnSpc>
                </a:pPr>
                <a:endParaRPr lang="en-US" sz="15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D1BB8873-EF82-844D-9876-864CCFEF437F}"/>
                </a:ext>
              </a:extLst>
            </p:cNvPr>
            <p:cNvSpPr/>
            <p:nvPr/>
          </p:nvSpPr>
          <p:spPr>
            <a:xfrm rot="16200000">
              <a:off x="6245435" y="4360397"/>
              <a:ext cx="1769447" cy="790085"/>
            </a:xfrm>
            <a:prstGeom prst="rightArrow">
              <a:avLst>
                <a:gd name="adj1" fmla="val 50161"/>
                <a:gd name="adj2" fmla="val 50000"/>
              </a:avLst>
            </a:prstGeom>
            <a:solidFill>
              <a:schemeClr val="accent1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Custom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Right Arrow 88">
              <a:extLst>
                <a:ext uri="{FF2B5EF4-FFF2-40B4-BE49-F238E27FC236}">
                  <a16:creationId xmlns:a16="http://schemas.microsoft.com/office/drawing/2014/main" id="{D3B8DBBE-40FF-474E-851B-AC27B6F69DB0}"/>
                </a:ext>
              </a:extLst>
            </p:cNvPr>
            <p:cNvSpPr/>
            <p:nvPr/>
          </p:nvSpPr>
          <p:spPr>
            <a:xfrm rot="16200000">
              <a:off x="8901692" y="2398737"/>
              <a:ext cx="1940015" cy="4273823"/>
            </a:xfrm>
            <a:custGeom>
              <a:avLst/>
              <a:gdLst>
                <a:gd name="connsiteX0" fmla="*/ 0 w 1204811"/>
                <a:gd name="connsiteY0" fmla="*/ 98534 h 394136"/>
                <a:gd name="connsiteX1" fmla="*/ 1007743 w 1204811"/>
                <a:gd name="connsiteY1" fmla="*/ 98534 h 394136"/>
                <a:gd name="connsiteX2" fmla="*/ 1007743 w 1204811"/>
                <a:gd name="connsiteY2" fmla="*/ 0 h 394136"/>
                <a:gd name="connsiteX3" fmla="*/ 1204811 w 1204811"/>
                <a:gd name="connsiteY3" fmla="*/ 197068 h 394136"/>
                <a:gd name="connsiteX4" fmla="*/ 1007743 w 1204811"/>
                <a:gd name="connsiteY4" fmla="*/ 394136 h 394136"/>
                <a:gd name="connsiteX5" fmla="*/ 1007743 w 1204811"/>
                <a:gd name="connsiteY5" fmla="*/ 295602 h 394136"/>
                <a:gd name="connsiteX6" fmla="*/ 0 w 1204811"/>
                <a:gd name="connsiteY6" fmla="*/ 295602 h 394136"/>
                <a:gd name="connsiteX7" fmla="*/ 0 w 1204811"/>
                <a:gd name="connsiteY7" fmla="*/ 98534 h 394136"/>
                <a:gd name="connsiteX0" fmla="*/ 8239 w 1213050"/>
                <a:gd name="connsiteY0" fmla="*/ 98534 h 625118"/>
                <a:gd name="connsiteX1" fmla="*/ 1015982 w 1213050"/>
                <a:gd name="connsiteY1" fmla="*/ 98534 h 625118"/>
                <a:gd name="connsiteX2" fmla="*/ 1015982 w 1213050"/>
                <a:gd name="connsiteY2" fmla="*/ 0 h 625118"/>
                <a:gd name="connsiteX3" fmla="*/ 1213050 w 1213050"/>
                <a:gd name="connsiteY3" fmla="*/ 197068 h 625118"/>
                <a:gd name="connsiteX4" fmla="*/ 1015982 w 1213050"/>
                <a:gd name="connsiteY4" fmla="*/ 394136 h 625118"/>
                <a:gd name="connsiteX5" fmla="*/ 1015982 w 1213050"/>
                <a:gd name="connsiteY5" fmla="*/ 295602 h 625118"/>
                <a:gd name="connsiteX6" fmla="*/ 0 w 1213050"/>
                <a:gd name="connsiteY6" fmla="*/ 625118 h 625118"/>
                <a:gd name="connsiteX7" fmla="*/ 8239 w 1213050"/>
                <a:gd name="connsiteY7" fmla="*/ 98534 h 625118"/>
                <a:gd name="connsiteX0" fmla="*/ 2 w 1213050"/>
                <a:gd name="connsiteY0" fmla="*/ 0 h 749006"/>
                <a:gd name="connsiteX1" fmla="*/ 1015982 w 1213050"/>
                <a:gd name="connsiteY1" fmla="*/ 222422 h 749006"/>
                <a:gd name="connsiteX2" fmla="*/ 1015982 w 1213050"/>
                <a:gd name="connsiteY2" fmla="*/ 123888 h 749006"/>
                <a:gd name="connsiteX3" fmla="*/ 1213050 w 1213050"/>
                <a:gd name="connsiteY3" fmla="*/ 320956 h 749006"/>
                <a:gd name="connsiteX4" fmla="*/ 1015982 w 1213050"/>
                <a:gd name="connsiteY4" fmla="*/ 518024 h 749006"/>
                <a:gd name="connsiteX5" fmla="*/ 1015982 w 1213050"/>
                <a:gd name="connsiteY5" fmla="*/ 419490 h 749006"/>
                <a:gd name="connsiteX6" fmla="*/ 0 w 1213050"/>
                <a:gd name="connsiteY6" fmla="*/ 749006 h 749006"/>
                <a:gd name="connsiteX7" fmla="*/ 2 w 1213050"/>
                <a:gd name="connsiteY7" fmla="*/ 0 h 749006"/>
                <a:gd name="connsiteX0" fmla="*/ 8240 w 1213050"/>
                <a:gd name="connsiteY0" fmla="*/ 0 h 806671"/>
                <a:gd name="connsiteX1" fmla="*/ 1015982 w 1213050"/>
                <a:gd name="connsiteY1" fmla="*/ 280087 h 806671"/>
                <a:gd name="connsiteX2" fmla="*/ 1015982 w 1213050"/>
                <a:gd name="connsiteY2" fmla="*/ 181553 h 806671"/>
                <a:gd name="connsiteX3" fmla="*/ 1213050 w 1213050"/>
                <a:gd name="connsiteY3" fmla="*/ 378621 h 806671"/>
                <a:gd name="connsiteX4" fmla="*/ 1015982 w 1213050"/>
                <a:gd name="connsiteY4" fmla="*/ 575689 h 806671"/>
                <a:gd name="connsiteX5" fmla="*/ 1015982 w 1213050"/>
                <a:gd name="connsiteY5" fmla="*/ 477155 h 806671"/>
                <a:gd name="connsiteX6" fmla="*/ 0 w 1213050"/>
                <a:gd name="connsiteY6" fmla="*/ 806671 h 806671"/>
                <a:gd name="connsiteX7" fmla="*/ 8240 w 1213050"/>
                <a:gd name="connsiteY7" fmla="*/ 0 h 806671"/>
                <a:gd name="connsiteX0" fmla="*/ 8240 w 1213050"/>
                <a:gd name="connsiteY0" fmla="*/ 0 h 806671"/>
                <a:gd name="connsiteX1" fmla="*/ 1015982 w 1213050"/>
                <a:gd name="connsiteY1" fmla="*/ 280087 h 806671"/>
                <a:gd name="connsiteX2" fmla="*/ 1015982 w 1213050"/>
                <a:gd name="connsiteY2" fmla="*/ 181553 h 806671"/>
                <a:gd name="connsiteX3" fmla="*/ 1213050 w 1213050"/>
                <a:gd name="connsiteY3" fmla="*/ 378621 h 806671"/>
                <a:gd name="connsiteX4" fmla="*/ 1015982 w 1213050"/>
                <a:gd name="connsiteY4" fmla="*/ 575689 h 806671"/>
                <a:gd name="connsiteX5" fmla="*/ 1015982 w 1213050"/>
                <a:gd name="connsiteY5" fmla="*/ 477155 h 806671"/>
                <a:gd name="connsiteX6" fmla="*/ 0 w 1213050"/>
                <a:gd name="connsiteY6" fmla="*/ 806671 h 806671"/>
                <a:gd name="connsiteX7" fmla="*/ 8240 w 1213050"/>
                <a:gd name="connsiteY7" fmla="*/ 0 h 806671"/>
                <a:gd name="connsiteX0" fmla="*/ 8240 w 1213050"/>
                <a:gd name="connsiteY0" fmla="*/ 0 h 806671"/>
                <a:gd name="connsiteX1" fmla="*/ 1015982 w 1213050"/>
                <a:gd name="connsiteY1" fmla="*/ 280087 h 806671"/>
                <a:gd name="connsiteX2" fmla="*/ 1015982 w 1213050"/>
                <a:gd name="connsiteY2" fmla="*/ 181553 h 806671"/>
                <a:gd name="connsiteX3" fmla="*/ 1213050 w 1213050"/>
                <a:gd name="connsiteY3" fmla="*/ 378621 h 806671"/>
                <a:gd name="connsiteX4" fmla="*/ 1015982 w 1213050"/>
                <a:gd name="connsiteY4" fmla="*/ 575689 h 806671"/>
                <a:gd name="connsiteX5" fmla="*/ 1015982 w 1213050"/>
                <a:gd name="connsiteY5" fmla="*/ 477155 h 806671"/>
                <a:gd name="connsiteX6" fmla="*/ 0 w 1213050"/>
                <a:gd name="connsiteY6" fmla="*/ 806671 h 806671"/>
                <a:gd name="connsiteX7" fmla="*/ 8240 w 1213050"/>
                <a:gd name="connsiteY7" fmla="*/ 0 h 806671"/>
                <a:gd name="connsiteX0" fmla="*/ 8240 w 1213050"/>
                <a:gd name="connsiteY0" fmla="*/ 0 h 806671"/>
                <a:gd name="connsiteX1" fmla="*/ 1015982 w 1213050"/>
                <a:gd name="connsiteY1" fmla="*/ 280087 h 806671"/>
                <a:gd name="connsiteX2" fmla="*/ 1015982 w 1213050"/>
                <a:gd name="connsiteY2" fmla="*/ 181553 h 806671"/>
                <a:gd name="connsiteX3" fmla="*/ 1213050 w 1213050"/>
                <a:gd name="connsiteY3" fmla="*/ 378621 h 806671"/>
                <a:gd name="connsiteX4" fmla="*/ 1015982 w 1213050"/>
                <a:gd name="connsiteY4" fmla="*/ 575689 h 806671"/>
                <a:gd name="connsiteX5" fmla="*/ 1015982 w 1213050"/>
                <a:gd name="connsiteY5" fmla="*/ 477155 h 806671"/>
                <a:gd name="connsiteX6" fmla="*/ 0 w 1213050"/>
                <a:gd name="connsiteY6" fmla="*/ 806671 h 806671"/>
                <a:gd name="connsiteX7" fmla="*/ 8240 w 1213050"/>
                <a:gd name="connsiteY7" fmla="*/ 0 h 806671"/>
                <a:gd name="connsiteX0" fmla="*/ 24717 w 1229527"/>
                <a:gd name="connsiteY0" fmla="*/ 0 h 823149"/>
                <a:gd name="connsiteX1" fmla="*/ 1032459 w 1229527"/>
                <a:gd name="connsiteY1" fmla="*/ 280087 h 823149"/>
                <a:gd name="connsiteX2" fmla="*/ 1032459 w 1229527"/>
                <a:gd name="connsiteY2" fmla="*/ 181553 h 823149"/>
                <a:gd name="connsiteX3" fmla="*/ 1229527 w 1229527"/>
                <a:gd name="connsiteY3" fmla="*/ 378621 h 823149"/>
                <a:gd name="connsiteX4" fmla="*/ 1032459 w 1229527"/>
                <a:gd name="connsiteY4" fmla="*/ 575689 h 823149"/>
                <a:gd name="connsiteX5" fmla="*/ 1032459 w 1229527"/>
                <a:gd name="connsiteY5" fmla="*/ 477155 h 823149"/>
                <a:gd name="connsiteX6" fmla="*/ 0 w 1229527"/>
                <a:gd name="connsiteY6" fmla="*/ 823149 h 823149"/>
                <a:gd name="connsiteX7" fmla="*/ 24717 w 1229527"/>
                <a:gd name="connsiteY7" fmla="*/ 0 h 823149"/>
                <a:gd name="connsiteX0" fmla="*/ 24717 w 1229527"/>
                <a:gd name="connsiteY0" fmla="*/ 0 h 823149"/>
                <a:gd name="connsiteX1" fmla="*/ 1032459 w 1229527"/>
                <a:gd name="connsiteY1" fmla="*/ 280087 h 823149"/>
                <a:gd name="connsiteX2" fmla="*/ 1032459 w 1229527"/>
                <a:gd name="connsiteY2" fmla="*/ 181553 h 823149"/>
                <a:gd name="connsiteX3" fmla="*/ 1229527 w 1229527"/>
                <a:gd name="connsiteY3" fmla="*/ 378621 h 823149"/>
                <a:gd name="connsiteX4" fmla="*/ 1032459 w 1229527"/>
                <a:gd name="connsiteY4" fmla="*/ 575689 h 823149"/>
                <a:gd name="connsiteX5" fmla="*/ 1032459 w 1229527"/>
                <a:gd name="connsiteY5" fmla="*/ 477155 h 823149"/>
                <a:gd name="connsiteX6" fmla="*/ 300134 w 1229527"/>
                <a:gd name="connsiteY6" fmla="*/ 736697 h 823149"/>
                <a:gd name="connsiteX7" fmla="*/ 0 w 1229527"/>
                <a:gd name="connsiteY7" fmla="*/ 823149 h 823149"/>
                <a:gd name="connsiteX8" fmla="*/ 24717 w 1229527"/>
                <a:gd name="connsiteY8" fmla="*/ 0 h 823149"/>
                <a:gd name="connsiteX0" fmla="*/ 50874 w 1255684"/>
                <a:gd name="connsiteY0" fmla="*/ 0 h 823149"/>
                <a:gd name="connsiteX1" fmla="*/ 1058616 w 1255684"/>
                <a:gd name="connsiteY1" fmla="*/ 280087 h 823149"/>
                <a:gd name="connsiteX2" fmla="*/ 1058616 w 1255684"/>
                <a:gd name="connsiteY2" fmla="*/ 181553 h 823149"/>
                <a:gd name="connsiteX3" fmla="*/ 1255684 w 1255684"/>
                <a:gd name="connsiteY3" fmla="*/ 378621 h 823149"/>
                <a:gd name="connsiteX4" fmla="*/ 1058616 w 1255684"/>
                <a:gd name="connsiteY4" fmla="*/ 575689 h 823149"/>
                <a:gd name="connsiteX5" fmla="*/ 1058616 w 1255684"/>
                <a:gd name="connsiteY5" fmla="*/ 477155 h 823149"/>
                <a:gd name="connsiteX6" fmla="*/ 326291 w 1255684"/>
                <a:gd name="connsiteY6" fmla="*/ 736697 h 823149"/>
                <a:gd name="connsiteX7" fmla="*/ 26157 w 1255684"/>
                <a:gd name="connsiteY7" fmla="*/ 823149 h 823149"/>
                <a:gd name="connsiteX8" fmla="*/ 136821 w 1255684"/>
                <a:gd name="connsiteY8" fmla="*/ 670795 h 823149"/>
                <a:gd name="connsiteX9" fmla="*/ 50874 w 1255684"/>
                <a:gd name="connsiteY9" fmla="*/ 0 h 823149"/>
                <a:gd name="connsiteX0" fmla="*/ 75726 w 1280536"/>
                <a:gd name="connsiteY0" fmla="*/ 0 h 823149"/>
                <a:gd name="connsiteX1" fmla="*/ 1083468 w 1280536"/>
                <a:gd name="connsiteY1" fmla="*/ 280087 h 823149"/>
                <a:gd name="connsiteX2" fmla="*/ 1083468 w 1280536"/>
                <a:gd name="connsiteY2" fmla="*/ 181553 h 823149"/>
                <a:gd name="connsiteX3" fmla="*/ 1280536 w 1280536"/>
                <a:gd name="connsiteY3" fmla="*/ 378621 h 823149"/>
                <a:gd name="connsiteX4" fmla="*/ 1083468 w 1280536"/>
                <a:gd name="connsiteY4" fmla="*/ 575689 h 823149"/>
                <a:gd name="connsiteX5" fmla="*/ 1083468 w 1280536"/>
                <a:gd name="connsiteY5" fmla="*/ 477155 h 823149"/>
                <a:gd name="connsiteX6" fmla="*/ 351143 w 1280536"/>
                <a:gd name="connsiteY6" fmla="*/ 736697 h 823149"/>
                <a:gd name="connsiteX7" fmla="*/ 51009 w 1280536"/>
                <a:gd name="connsiteY7" fmla="*/ 823149 h 823149"/>
                <a:gd name="connsiteX8" fmla="*/ 46343 w 1280536"/>
                <a:gd name="connsiteY8" fmla="*/ 662560 h 823149"/>
                <a:gd name="connsiteX9" fmla="*/ 75726 w 1280536"/>
                <a:gd name="connsiteY9" fmla="*/ 0 h 823149"/>
                <a:gd name="connsiteX0" fmla="*/ 75726 w 1280536"/>
                <a:gd name="connsiteY0" fmla="*/ 0 h 2248298"/>
                <a:gd name="connsiteX1" fmla="*/ 1083468 w 1280536"/>
                <a:gd name="connsiteY1" fmla="*/ 280087 h 2248298"/>
                <a:gd name="connsiteX2" fmla="*/ 1083468 w 1280536"/>
                <a:gd name="connsiteY2" fmla="*/ 181553 h 2248298"/>
                <a:gd name="connsiteX3" fmla="*/ 1280536 w 1280536"/>
                <a:gd name="connsiteY3" fmla="*/ 378621 h 2248298"/>
                <a:gd name="connsiteX4" fmla="*/ 1083468 w 1280536"/>
                <a:gd name="connsiteY4" fmla="*/ 575689 h 2248298"/>
                <a:gd name="connsiteX5" fmla="*/ 1083468 w 1280536"/>
                <a:gd name="connsiteY5" fmla="*/ 477155 h 2248298"/>
                <a:gd name="connsiteX6" fmla="*/ 351143 w 1280536"/>
                <a:gd name="connsiteY6" fmla="*/ 736697 h 2248298"/>
                <a:gd name="connsiteX7" fmla="*/ 75723 w 1280536"/>
                <a:gd name="connsiteY7" fmla="*/ 2248298 h 2248298"/>
                <a:gd name="connsiteX8" fmla="*/ 46343 w 1280536"/>
                <a:gd name="connsiteY8" fmla="*/ 662560 h 2248298"/>
                <a:gd name="connsiteX9" fmla="*/ 75726 w 1280536"/>
                <a:gd name="connsiteY9" fmla="*/ 0 h 2248298"/>
                <a:gd name="connsiteX0" fmla="*/ 75726 w 1280536"/>
                <a:gd name="connsiteY0" fmla="*/ 0 h 2248298"/>
                <a:gd name="connsiteX1" fmla="*/ 1083468 w 1280536"/>
                <a:gd name="connsiteY1" fmla="*/ 280087 h 2248298"/>
                <a:gd name="connsiteX2" fmla="*/ 1083468 w 1280536"/>
                <a:gd name="connsiteY2" fmla="*/ 181553 h 2248298"/>
                <a:gd name="connsiteX3" fmla="*/ 1280536 w 1280536"/>
                <a:gd name="connsiteY3" fmla="*/ 378621 h 2248298"/>
                <a:gd name="connsiteX4" fmla="*/ 1083468 w 1280536"/>
                <a:gd name="connsiteY4" fmla="*/ 575689 h 2248298"/>
                <a:gd name="connsiteX5" fmla="*/ 1083468 w 1280536"/>
                <a:gd name="connsiteY5" fmla="*/ 477155 h 2248298"/>
                <a:gd name="connsiteX6" fmla="*/ 351143 w 1280536"/>
                <a:gd name="connsiteY6" fmla="*/ 736697 h 2248298"/>
                <a:gd name="connsiteX7" fmla="*/ 75723 w 1280536"/>
                <a:gd name="connsiteY7" fmla="*/ 2248298 h 2248298"/>
                <a:gd name="connsiteX8" fmla="*/ 46343 w 1280536"/>
                <a:gd name="connsiteY8" fmla="*/ 662560 h 2248298"/>
                <a:gd name="connsiteX9" fmla="*/ 75726 w 1280536"/>
                <a:gd name="connsiteY9" fmla="*/ 0 h 2248298"/>
                <a:gd name="connsiteX0" fmla="*/ 75726 w 1280536"/>
                <a:gd name="connsiteY0" fmla="*/ 0 h 1902309"/>
                <a:gd name="connsiteX1" fmla="*/ 1083468 w 1280536"/>
                <a:gd name="connsiteY1" fmla="*/ 280087 h 1902309"/>
                <a:gd name="connsiteX2" fmla="*/ 1083468 w 1280536"/>
                <a:gd name="connsiteY2" fmla="*/ 181553 h 1902309"/>
                <a:gd name="connsiteX3" fmla="*/ 1280536 w 1280536"/>
                <a:gd name="connsiteY3" fmla="*/ 378621 h 1902309"/>
                <a:gd name="connsiteX4" fmla="*/ 1083468 w 1280536"/>
                <a:gd name="connsiteY4" fmla="*/ 575689 h 1902309"/>
                <a:gd name="connsiteX5" fmla="*/ 1083468 w 1280536"/>
                <a:gd name="connsiteY5" fmla="*/ 477155 h 1902309"/>
                <a:gd name="connsiteX6" fmla="*/ 351143 w 1280536"/>
                <a:gd name="connsiteY6" fmla="*/ 736697 h 1902309"/>
                <a:gd name="connsiteX7" fmla="*/ 67485 w 1280536"/>
                <a:gd name="connsiteY7" fmla="*/ 1902309 h 1902309"/>
                <a:gd name="connsiteX8" fmla="*/ 46343 w 1280536"/>
                <a:gd name="connsiteY8" fmla="*/ 662560 h 1902309"/>
                <a:gd name="connsiteX9" fmla="*/ 75726 w 1280536"/>
                <a:gd name="connsiteY9" fmla="*/ 0 h 1902309"/>
                <a:gd name="connsiteX0" fmla="*/ 75726 w 1280536"/>
                <a:gd name="connsiteY0" fmla="*/ 0 h 2009403"/>
                <a:gd name="connsiteX1" fmla="*/ 1083468 w 1280536"/>
                <a:gd name="connsiteY1" fmla="*/ 280087 h 2009403"/>
                <a:gd name="connsiteX2" fmla="*/ 1083468 w 1280536"/>
                <a:gd name="connsiteY2" fmla="*/ 181553 h 2009403"/>
                <a:gd name="connsiteX3" fmla="*/ 1280536 w 1280536"/>
                <a:gd name="connsiteY3" fmla="*/ 378621 h 2009403"/>
                <a:gd name="connsiteX4" fmla="*/ 1083468 w 1280536"/>
                <a:gd name="connsiteY4" fmla="*/ 575689 h 2009403"/>
                <a:gd name="connsiteX5" fmla="*/ 1083468 w 1280536"/>
                <a:gd name="connsiteY5" fmla="*/ 477155 h 2009403"/>
                <a:gd name="connsiteX6" fmla="*/ 351143 w 1280536"/>
                <a:gd name="connsiteY6" fmla="*/ 736697 h 2009403"/>
                <a:gd name="connsiteX7" fmla="*/ 51010 w 1280536"/>
                <a:gd name="connsiteY7" fmla="*/ 2009403 h 2009403"/>
                <a:gd name="connsiteX8" fmla="*/ 46343 w 1280536"/>
                <a:gd name="connsiteY8" fmla="*/ 662560 h 2009403"/>
                <a:gd name="connsiteX9" fmla="*/ 75726 w 1280536"/>
                <a:gd name="connsiteY9" fmla="*/ 0 h 2009403"/>
                <a:gd name="connsiteX0" fmla="*/ 75726 w 1280536"/>
                <a:gd name="connsiteY0" fmla="*/ 0 h 2009403"/>
                <a:gd name="connsiteX1" fmla="*/ 1083468 w 1280536"/>
                <a:gd name="connsiteY1" fmla="*/ 280087 h 2009403"/>
                <a:gd name="connsiteX2" fmla="*/ 1083468 w 1280536"/>
                <a:gd name="connsiteY2" fmla="*/ 181553 h 2009403"/>
                <a:gd name="connsiteX3" fmla="*/ 1280536 w 1280536"/>
                <a:gd name="connsiteY3" fmla="*/ 378621 h 2009403"/>
                <a:gd name="connsiteX4" fmla="*/ 1083468 w 1280536"/>
                <a:gd name="connsiteY4" fmla="*/ 575689 h 2009403"/>
                <a:gd name="connsiteX5" fmla="*/ 1083468 w 1280536"/>
                <a:gd name="connsiteY5" fmla="*/ 477155 h 2009403"/>
                <a:gd name="connsiteX6" fmla="*/ 384094 w 1280536"/>
                <a:gd name="connsiteY6" fmla="*/ 736700 h 2009403"/>
                <a:gd name="connsiteX7" fmla="*/ 51010 w 1280536"/>
                <a:gd name="connsiteY7" fmla="*/ 2009403 h 2009403"/>
                <a:gd name="connsiteX8" fmla="*/ 46343 w 1280536"/>
                <a:gd name="connsiteY8" fmla="*/ 662560 h 2009403"/>
                <a:gd name="connsiteX9" fmla="*/ 75726 w 1280536"/>
                <a:gd name="connsiteY9" fmla="*/ 0 h 2009403"/>
                <a:gd name="connsiteX0" fmla="*/ 75726 w 1280536"/>
                <a:gd name="connsiteY0" fmla="*/ 0 h 2009403"/>
                <a:gd name="connsiteX1" fmla="*/ 1083468 w 1280536"/>
                <a:gd name="connsiteY1" fmla="*/ 280087 h 2009403"/>
                <a:gd name="connsiteX2" fmla="*/ 1083468 w 1280536"/>
                <a:gd name="connsiteY2" fmla="*/ 181553 h 2009403"/>
                <a:gd name="connsiteX3" fmla="*/ 1280536 w 1280536"/>
                <a:gd name="connsiteY3" fmla="*/ 378621 h 2009403"/>
                <a:gd name="connsiteX4" fmla="*/ 1083468 w 1280536"/>
                <a:gd name="connsiteY4" fmla="*/ 575689 h 2009403"/>
                <a:gd name="connsiteX5" fmla="*/ 1083468 w 1280536"/>
                <a:gd name="connsiteY5" fmla="*/ 477155 h 2009403"/>
                <a:gd name="connsiteX6" fmla="*/ 408807 w 1280536"/>
                <a:gd name="connsiteY6" fmla="*/ 720227 h 2009403"/>
                <a:gd name="connsiteX7" fmla="*/ 51010 w 1280536"/>
                <a:gd name="connsiteY7" fmla="*/ 2009403 h 2009403"/>
                <a:gd name="connsiteX8" fmla="*/ 46343 w 1280536"/>
                <a:gd name="connsiteY8" fmla="*/ 662560 h 2009403"/>
                <a:gd name="connsiteX9" fmla="*/ 75726 w 1280536"/>
                <a:gd name="connsiteY9" fmla="*/ 0 h 2009403"/>
                <a:gd name="connsiteX0" fmla="*/ 75726 w 1280536"/>
                <a:gd name="connsiteY0" fmla="*/ 0 h 2009468"/>
                <a:gd name="connsiteX1" fmla="*/ 1083468 w 1280536"/>
                <a:gd name="connsiteY1" fmla="*/ 280087 h 2009468"/>
                <a:gd name="connsiteX2" fmla="*/ 1083468 w 1280536"/>
                <a:gd name="connsiteY2" fmla="*/ 181553 h 2009468"/>
                <a:gd name="connsiteX3" fmla="*/ 1280536 w 1280536"/>
                <a:gd name="connsiteY3" fmla="*/ 378621 h 2009468"/>
                <a:gd name="connsiteX4" fmla="*/ 1083468 w 1280536"/>
                <a:gd name="connsiteY4" fmla="*/ 575689 h 2009468"/>
                <a:gd name="connsiteX5" fmla="*/ 1083468 w 1280536"/>
                <a:gd name="connsiteY5" fmla="*/ 477155 h 2009468"/>
                <a:gd name="connsiteX6" fmla="*/ 408807 w 1280536"/>
                <a:gd name="connsiteY6" fmla="*/ 720227 h 2009468"/>
                <a:gd name="connsiteX7" fmla="*/ 51010 w 1280536"/>
                <a:gd name="connsiteY7" fmla="*/ 2009403 h 2009468"/>
                <a:gd name="connsiteX8" fmla="*/ 46343 w 1280536"/>
                <a:gd name="connsiteY8" fmla="*/ 662560 h 2009468"/>
                <a:gd name="connsiteX9" fmla="*/ 75726 w 1280536"/>
                <a:gd name="connsiteY9" fmla="*/ 0 h 2009468"/>
                <a:gd name="connsiteX0" fmla="*/ 78444 w 1283254"/>
                <a:gd name="connsiteY0" fmla="*/ 0 h 2009468"/>
                <a:gd name="connsiteX1" fmla="*/ 1086186 w 1283254"/>
                <a:gd name="connsiteY1" fmla="*/ 280087 h 2009468"/>
                <a:gd name="connsiteX2" fmla="*/ 1086186 w 1283254"/>
                <a:gd name="connsiteY2" fmla="*/ 181553 h 2009468"/>
                <a:gd name="connsiteX3" fmla="*/ 1283254 w 1283254"/>
                <a:gd name="connsiteY3" fmla="*/ 378621 h 2009468"/>
                <a:gd name="connsiteX4" fmla="*/ 1086186 w 1283254"/>
                <a:gd name="connsiteY4" fmla="*/ 575689 h 2009468"/>
                <a:gd name="connsiteX5" fmla="*/ 1086186 w 1283254"/>
                <a:gd name="connsiteY5" fmla="*/ 477155 h 2009468"/>
                <a:gd name="connsiteX6" fmla="*/ 411525 w 1283254"/>
                <a:gd name="connsiteY6" fmla="*/ 720227 h 2009468"/>
                <a:gd name="connsiteX7" fmla="*/ 53728 w 1283254"/>
                <a:gd name="connsiteY7" fmla="*/ 2009403 h 2009468"/>
                <a:gd name="connsiteX8" fmla="*/ 40823 w 1283254"/>
                <a:gd name="connsiteY8" fmla="*/ 1511057 h 2009468"/>
                <a:gd name="connsiteX9" fmla="*/ 78444 w 1283254"/>
                <a:gd name="connsiteY9" fmla="*/ 0 h 2009468"/>
                <a:gd name="connsiteX0" fmla="*/ 101323 w 1306133"/>
                <a:gd name="connsiteY0" fmla="*/ 0 h 2009468"/>
                <a:gd name="connsiteX1" fmla="*/ 1109065 w 1306133"/>
                <a:gd name="connsiteY1" fmla="*/ 280087 h 2009468"/>
                <a:gd name="connsiteX2" fmla="*/ 1109065 w 1306133"/>
                <a:gd name="connsiteY2" fmla="*/ 181553 h 2009468"/>
                <a:gd name="connsiteX3" fmla="*/ 1306133 w 1306133"/>
                <a:gd name="connsiteY3" fmla="*/ 378621 h 2009468"/>
                <a:gd name="connsiteX4" fmla="*/ 1109065 w 1306133"/>
                <a:gd name="connsiteY4" fmla="*/ 575689 h 2009468"/>
                <a:gd name="connsiteX5" fmla="*/ 1109065 w 1306133"/>
                <a:gd name="connsiteY5" fmla="*/ 477155 h 2009468"/>
                <a:gd name="connsiteX6" fmla="*/ 434404 w 1306133"/>
                <a:gd name="connsiteY6" fmla="*/ 720227 h 2009468"/>
                <a:gd name="connsiteX7" fmla="*/ 76607 w 1306133"/>
                <a:gd name="connsiteY7" fmla="*/ 2009403 h 2009468"/>
                <a:gd name="connsiteX8" fmla="*/ 63702 w 1306133"/>
                <a:gd name="connsiteY8" fmla="*/ 1511057 h 2009468"/>
                <a:gd name="connsiteX9" fmla="*/ 30752 w 1306133"/>
                <a:gd name="connsiteY9" fmla="*/ 349518 h 2009468"/>
                <a:gd name="connsiteX10" fmla="*/ 101323 w 1306133"/>
                <a:gd name="connsiteY10" fmla="*/ 0 h 2009468"/>
                <a:gd name="connsiteX0" fmla="*/ 48407 w 1253217"/>
                <a:gd name="connsiteY0" fmla="*/ 0 h 2009468"/>
                <a:gd name="connsiteX1" fmla="*/ 1056149 w 1253217"/>
                <a:gd name="connsiteY1" fmla="*/ 280087 h 2009468"/>
                <a:gd name="connsiteX2" fmla="*/ 1056149 w 1253217"/>
                <a:gd name="connsiteY2" fmla="*/ 181553 h 2009468"/>
                <a:gd name="connsiteX3" fmla="*/ 1253217 w 1253217"/>
                <a:gd name="connsiteY3" fmla="*/ 378621 h 2009468"/>
                <a:gd name="connsiteX4" fmla="*/ 1056149 w 1253217"/>
                <a:gd name="connsiteY4" fmla="*/ 575689 h 2009468"/>
                <a:gd name="connsiteX5" fmla="*/ 1056149 w 1253217"/>
                <a:gd name="connsiteY5" fmla="*/ 477155 h 2009468"/>
                <a:gd name="connsiteX6" fmla="*/ 381488 w 1253217"/>
                <a:gd name="connsiteY6" fmla="*/ 720227 h 2009468"/>
                <a:gd name="connsiteX7" fmla="*/ 23691 w 1253217"/>
                <a:gd name="connsiteY7" fmla="*/ 2009403 h 2009468"/>
                <a:gd name="connsiteX8" fmla="*/ 10786 w 1253217"/>
                <a:gd name="connsiteY8" fmla="*/ 1511057 h 2009468"/>
                <a:gd name="connsiteX9" fmla="*/ 241447 w 1253217"/>
                <a:gd name="connsiteY9" fmla="*/ 365997 h 2009468"/>
                <a:gd name="connsiteX10" fmla="*/ 48407 w 1253217"/>
                <a:gd name="connsiteY10" fmla="*/ 0 h 2009468"/>
                <a:gd name="connsiteX0" fmla="*/ 48407 w 1253217"/>
                <a:gd name="connsiteY0" fmla="*/ 0 h 2009468"/>
                <a:gd name="connsiteX1" fmla="*/ 1056149 w 1253217"/>
                <a:gd name="connsiteY1" fmla="*/ 280087 h 2009468"/>
                <a:gd name="connsiteX2" fmla="*/ 1056149 w 1253217"/>
                <a:gd name="connsiteY2" fmla="*/ 181553 h 2009468"/>
                <a:gd name="connsiteX3" fmla="*/ 1253217 w 1253217"/>
                <a:gd name="connsiteY3" fmla="*/ 378621 h 2009468"/>
                <a:gd name="connsiteX4" fmla="*/ 1056149 w 1253217"/>
                <a:gd name="connsiteY4" fmla="*/ 575689 h 2009468"/>
                <a:gd name="connsiteX5" fmla="*/ 1056149 w 1253217"/>
                <a:gd name="connsiteY5" fmla="*/ 477155 h 2009468"/>
                <a:gd name="connsiteX6" fmla="*/ 381488 w 1253217"/>
                <a:gd name="connsiteY6" fmla="*/ 720227 h 2009468"/>
                <a:gd name="connsiteX7" fmla="*/ 23691 w 1253217"/>
                <a:gd name="connsiteY7" fmla="*/ 2009403 h 2009468"/>
                <a:gd name="connsiteX8" fmla="*/ 10786 w 1253217"/>
                <a:gd name="connsiteY8" fmla="*/ 1511057 h 2009468"/>
                <a:gd name="connsiteX9" fmla="*/ 241447 w 1253217"/>
                <a:gd name="connsiteY9" fmla="*/ 365997 h 2009468"/>
                <a:gd name="connsiteX10" fmla="*/ 48407 w 1253217"/>
                <a:gd name="connsiteY10" fmla="*/ 0 h 2009468"/>
                <a:gd name="connsiteX0" fmla="*/ 48407 w 1253217"/>
                <a:gd name="connsiteY0" fmla="*/ 0 h 2009468"/>
                <a:gd name="connsiteX1" fmla="*/ 1056149 w 1253217"/>
                <a:gd name="connsiteY1" fmla="*/ 280087 h 2009468"/>
                <a:gd name="connsiteX2" fmla="*/ 1056149 w 1253217"/>
                <a:gd name="connsiteY2" fmla="*/ 181553 h 2009468"/>
                <a:gd name="connsiteX3" fmla="*/ 1253217 w 1253217"/>
                <a:gd name="connsiteY3" fmla="*/ 378621 h 2009468"/>
                <a:gd name="connsiteX4" fmla="*/ 1056149 w 1253217"/>
                <a:gd name="connsiteY4" fmla="*/ 575689 h 2009468"/>
                <a:gd name="connsiteX5" fmla="*/ 1056149 w 1253217"/>
                <a:gd name="connsiteY5" fmla="*/ 477155 h 2009468"/>
                <a:gd name="connsiteX6" fmla="*/ 381488 w 1253217"/>
                <a:gd name="connsiteY6" fmla="*/ 720227 h 2009468"/>
                <a:gd name="connsiteX7" fmla="*/ 23691 w 1253217"/>
                <a:gd name="connsiteY7" fmla="*/ 2009403 h 2009468"/>
                <a:gd name="connsiteX8" fmla="*/ 10786 w 1253217"/>
                <a:gd name="connsiteY8" fmla="*/ 1511057 h 2009468"/>
                <a:gd name="connsiteX9" fmla="*/ 241447 w 1253217"/>
                <a:gd name="connsiteY9" fmla="*/ 365997 h 2009468"/>
                <a:gd name="connsiteX10" fmla="*/ 48407 w 1253217"/>
                <a:gd name="connsiteY10" fmla="*/ 0 h 2009468"/>
                <a:gd name="connsiteX0" fmla="*/ 69275 w 1249372"/>
                <a:gd name="connsiteY0" fmla="*/ 0 h 3072148"/>
                <a:gd name="connsiteX1" fmla="*/ 1052304 w 1249372"/>
                <a:gd name="connsiteY1" fmla="*/ 1342767 h 3072148"/>
                <a:gd name="connsiteX2" fmla="*/ 1052304 w 1249372"/>
                <a:gd name="connsiteY2" fmla="*/ 1244233 h 3072148"/>
                <a:gd name="connsiteX3" fmla="*/ 1249372 w 1249372"/>
                <a:gd name="connsiteY3" fmla="*/ 1441301 h 3072148"/>
                <a:gd name="connsiteX4" fmla="*/ 1052304 w 1249372"/>
                <a:gd name="connsiteY4" fmla="*/ 1638369 h 3072148"/>
                <a:gd name="connsiteX5" fmla="*/ 1052304 w 1249372"/>
                <a:gd name="connsiteY5" fmla="*/ 1539835 h 3072148"/>
                <a:gd name="connsiteX6" fmla="*/ 377643 w 1249372"/>
                <a:gd name="connsiteY6" fmla="*/ 1782907 h 3072148"/>
                <a:gd name="connsiteX7" fmla="*/ 19846 w 1249372"/>
                <a:gd name="connsiteY7" fmla="*/ 3072083 h 3072148"/>
                <a:gd name="connsiteX8" fmla="*/ 6941 w 1249372"/>
                <a:gd name="connsiteY8" fmla="*/ 2573737 h 3072148"/>
                <a:gd name="connsiteX9" fmla="*/ 237602 w 1249372"/>
                <a:gd name="connsiteY9" fmla="*/ 1428677 h 3072148"/>
                <a:gd name="connsiteX10" fmla="*/ 69275 w 1249372"/>
                <a:gd name="connsiteY10" fmla="*/ 0 h 3072148"/>
                <a:gd name="connsiteX0" fmla="*/ 69275 w 1249372"/>
                <a:gd name="connsiteY0" fmla="*/ 14004 h 3086152"/>
                <a:gd name="connsiteX1" fmla="*/ 1052304 w 1249372"/>
                <a:gd name="connsiteY1" fmla="*/ 1356771 h 3086152"/>
                <a:gd name="connsiteX2" fmla="*/ 1052304 w 1249372"/>
                <a:gd name="connsiteY2" fmla="*/ 1258237 h 3086152"/>
                <a:gd name="connsiteX3" fmla="*/ 1249372 w 1249372"/>
                <a:gd name="connsiteY3" fmla="*/ 1455305 h 3086152"/>
                <a:gd name="connsiteX4" fmla="*/ 1052304 w 1249372"/>
                <a:gd name="connsiteY4" fmla="*/ 1652373 h 3086152"/>
                <a:gd name="connsiteX5" fmla="*/ 1052304 w 1249372"/>
                <a:gd name="connsiteY5" fmla="*/ 1553839 h 3086152"/>
                <a:gd name="connsiteX6" fmla="*/ 377643 w 1249372"/>
                <a:gd name="connsiteY6" fmla="*/ 1796911 h 3086152"/>
                <a:gd name="connsiteX7" fmla="*/ 19846 w 1249372"/>
                <a:gd name="connsiteY7" fmla="*/ 3086087 h 3086152"/>
                <a:gd name="connsiteX8" fmla="*/ 6941 w 1249372"/>
                <a:gd name="connsiteY8" fmla="*/ 2587741 h 3086152"/>
                <a:gd name="connsiteX9" fmla="*/ 237602 w 1249372"/>
                <a:gd name="connsiteY9" fmla="*/ 1442681 h 3086152"/>
                <a:gd name="connsiteX10" fmla="*/ 114034 w 1249372"/>
                <a:gd name="connsiteY10" fmla="*/ 701272 h 3086152"/>
                <a:gd name="connsiteX11" fmla="*/ 69275 w 1249372"/>
                <a:gd name="connsiteY11" fmla="*/ 14004 h 3086152"/>
                <a:gd name="connsiteX0" fmla="*/ 100335 w 1280432"/>
                <a:gd name="connsiteY0" fmla="*/ 19401 h 3091549"/>
                <a:gd name="connsiteX1" fmla="*/ 1083364 w 1280432"/>
                <a:gd name="connsiteY1" fmla="*/ 1362168 h 3091549"/>
                <a:gd name="connsiteX2" fmla="*/ 1083364 w 1280432"/>
                <a:gd name="connsiteY2" fmla="*/ 1263634 h 3091549"/>
                <a:gd name="connsiteX3" fmla="*/ 1280432 w 1280432"/>
                <a:gd name="connsiteY3" fmla="*/ 1460702 h 3091549"/>
                <a:gd name="connsiteX4" fmla="*/ 1083364 w 1280432"/>
                <a:gd name="connsiteY4" fmla="*/ 1657770 h 3091549"/>
                <a:gd name="connsiteX5" fmla="*/ 1083364 w 1280432"/>
                <a:gd name="connsiteY5" fmla="*/ 1559236 h 3091549"/>
                <a:gd name="connsiteX6" fmla="*/ 408703 w 1280432"/>
                <a:gd name="connsiteY6" fmla="*/ 1802308 h 3091549"/>
                <a:gd name="connsiteX7" fmla="*/ 50906 w 1280432"/>
                <a:gd name="connsiteY7" fmla="*/ 3091484 h 3091549"/>
                <a:gd name="connsiteX8" fmla="*/ 38001 w 1280432"/>
                <a:gd name="connsiteY8" fmla="*/ 2593138 h 3091549"/>
                <a:gd name="connsiteX9" fmla="*/ 268662 w 1280432"/>
                <a:gd name="connsiteY9" fmla="*/ 1448078 h 3091549"/>
                <a:gd name="connsiteX10" fmla="*/ 38002 w 1280432"/>
                <a:gd name="connsiteY10" fmla="*/ 525437 h 3091549"/>
                <a:gd name="connsiteX11" fmla="*/ 100335 w 1280432"/>
                <a:gd name="connsiteY11" fmla="*/ 19401 h 3091549"/>
                <a:gd name="connsiteX0" fmla="*/ 69275 w 1249372"/>
                <a:gd name="connsiteY0" fmla="*/ 68845 h 3140993"/>
                <a:gd name="connsiteX1" fmla="*/ 1052304 w 1249372"/>
                <a:gd name="connsiteY1" fmla="*/ 1411612 h 3140993"/>
                <a:gd name="connsiteX2" fmla="*/ 1052304 w 1249372"/>
                <a:gd name="connsiteY2" fmla="*/ 1313078 h 3140993"/>
                <a:gd name="connsiteX3" fmla="*/ 1249372 w 1249372"/>
                <a:gd name="connsiteY3" fmla="*/ 1510146 h 3140993"/>
                <a:gd name="connsiteX4" fmla="*/ 1052304 w 1249372"/>
                <a:gd name="connsiteY4" fmla="*/ 1707214 h 3140993"/>
                <a:gd name="connsiteX5" fmla="*/ 1052304 w 1249372"/>
                <a:gd name="connsiteY5" fmla="*/ 1608680 h 3140993"/>
                <a:gd name="connsiteX6" fmla="*/ 377643 w 1249372"/>
                <a:gd name="connsiteY6" fmla="*/ 1851752 h 3140993"/>
                <a:gd name="connsiteX7" fmla="*/ 19846 w 1249372"/>
                <a:gd name="connsiteY7" fmla="*/ 3140928 h 3140993"/>
                <a:gd name="connsiteX8" fmla="*/ 6941 w 1249372"/>
                <a:gd name="connsiteY8" fmla="*/ 2642582 h 3140993"/>
                <a:gd name="connsiteX9" fmla="*/ 237602 w 1249372"/>
                <a:gd name="connsiteY9" fmla="*/ 1497522 h 3140993"/>
                <a:gd name="connsiteX10" fmla="*/ 6942 w 1249372"/>
                <a:gd name="connsiteY10" fmla="*/ 574881 h 3140993"/>
                <a:gd name="connsiteX11" fmla="*/ 69275 w 1249372"/>
                <a:gd name="connsiteY11" fmla="*/ 68845 h 3140993"/>
                <a:gd name="connsiteX0" fmla="*/ 175876 w 1355973"/>
                <a:gd name="connsiteY0" fmla="*/ 286136 h 3358284"/>
                <a:gd name="connsiteX1" fmla="*/ 1158905 w 1355973"/>
                <a:gd name="connsiteY1" fmla="*/ 1628903 h 3358284"/>
                <a:gd name="connsiteX2" fmla="*/ 1158905 w 1355973"/>
                <a:gd name="connsiteY2" fmla="*/ 1530369 h 3358284"/>
                <a:gd name="connsiteX3" fmla="*/ 1355973 w 1355973"/>
                <a:gd name="connsiteY3" fmla="*/ 1727437 h 3358284"/>
                <a:gd name="connsiteX4" fmla="*/ 1158905 w 1355973"/>
                <a:gd name="connsiteY4" fmla="*/ 1924505 h 3358284"/>
                <a:gd name="connsiteX5" fmla="*/ 1158905 w 1355973"/>
                <a:gd name="connsiteY5" fmla="*/ 1825971 h 3358284"/>
                <a:gd name="connsiteX6" fmla="*/ 484244 w 1355973"/>
                <a:gd name="connsiteY6" fmla="*/ 2069043 h 3358284"/>
                <a:gd name="connsiteX7" fmla="*/ 126447 w 1355973"/>
                <a:gd name="connsiteY7" fmla="*/ 3358219 h 3358284"/>
                <a:gd name="connsiteX8" fmla="*/ 113542 w 1355973"/>
                <a:gd name="connsiteY8" fmla="*/ 2859873 h 3358284"/>
                <a:gd name="connsiteX9" fmla="*/ 344203 w 1355973"/>
                <a:gd name="connsiteY9" fmla="*/ 1714813 h 3358284"/>
                <a:gd name="connsiteX10" fmla="*/ 113543 w 1355973"/>
                <a:gd name="connsiteY10" fmla="*/ 792172 h 3358284"/>
                <a:gd name="connsiteX11" fmla="*/ 175876 w 1355973"/>
                <a:gd name="connsiteY11" fmla="*/ 286136 h 3358284"/>
                <a:gd name="connsiteX0" fmla="*/ 83326 w 1263423"/>
                <a:gd name="connsiteY0" fmla="*/ 104203 h 3176351"/>
                <a:gd name="connsiteX1" fmla="*/ 1066355 w 1263423"/>
                <a:gd name="connsiteY1" fmla="*/ 1446970 h 3176351"/>
                <a:gd name="connsiteX2" fmla="*/ 1066355 w 1263423"/>
                <a:gd name="connsiteY2" fmla="*/ 1348436 h 3176351"/>
                <a:gd name="connsiteX3" fmla="*/ 1263423 w 1263423"/>
                <a:gd name="connsiteY3" fmla="*/ 1545504 h 3176351"/>
                <a:gd name="connsiteX4" fmla="*/ 1066355 w 1263423"/>
                <a:gd name="connsiteY4" fmla="*/ 1742572 h 3176351"/>
                <a:gd name="connsiteX5" fmla="*/ 1066355 w 1263423"/>
                <a:gd name="connsiteY5" fmla="*/ 1644038 h 3176351"/>
                <a:gd name="connsiteX6" fmla="*/ 391694 w 1263423"/>
                <a:gd name="connsiteY6" fmla="*/ 1887110 h 3176351"/>
                <a:gd name="connsiteX7" fmla="*/ 33897 w 1263423"/>
                <a:gd name="connsiteY7" fmla="*/ 3176286 h 3176351"/>
                <a:gd name="connsiteX8" fmla="*/ 20992 w 1263423"/>
                <a:gd name="connsiteY8" fmla="*/ 2677940 h 3176351"/>
                <a:gd name="connsiteX9" fmla="*/ 251653 w 1263423"/>
                <a:gd name="connsiteY9" fmla="*/ 1532880 h 3176351"/>
                <a:gd name="connsiteX10" fmla="*/ 20993 w 1263423"/>
                <a:gd name="connsiteY10" fmla="*/ 610239 h 3176351"/>
                <a:gd name="connsiteX11" fmla="*/ 83326 w 1263423"/>
                <a:gd name="connsiteY11" fmla="*/ 104203 h 3176351"/>
                <a:gd name="connsiteX0" fmla="*/ 83326 w 1263423"/>
                <a:gd name="connsiteY0" fmla="*/ 104203 h 3176351"/>
                <a:gd name="connsiteX1" fmla="*/ 1066355 w 1263423"/>
                <a:gd name="connsiteY1" fmla="*/ 1446970 h 3176351"/>
                <a:gd name="connsiteX2" fmla="*/ 1066355 w 1263423"/>
                <a:gd name="connsiteY2" fmla="*/ 1348436 h 3176351"/>
                <a:gd name="connsiteX3" fmla="*/ 1263423 w 1263423"/>
                <a:gd name="connsiteY3" fmla="*/ 1545504 h 3176351"/>
                <a:gd name="connsiteX4" fmla="*/ 1066355 w 1263423"/>
                <a:gd name="connsiteY4" fmla="*/ 1742572 h 3176351"/>
                <a:gd name="connsiteX5" fmla="*/ 1066355 w 1263423"/>
                <a:gd name="connsiteY5" fmla="*/ 1644038 h 3176351"/>
                <a:gd name="connsiteX6" fmla="*/ 391694 w 1263423"/>
                <a:gd name="connsiteY6" fmla="*/ 1887110 h 3176351"/>
                <a:gd name="connsiteX7" fmla="*/ 33897 w 1263423"/>
                <a:gd name="connsiteY7" fmla="*/ 3176286 h 3176351"/>
                <a:gd name="connsiteX8" fmla="*/ 20992 w 1263423"/>
                <a:gd name="connsiteY8" fmla="*/ 2677940 h 3176351"/>
                <a:gd name="connsiteX9" fmla="*/ 251653 w 1263423"/>
                <a:gd name="connsiteY9" fmla="*/ 1532880 h 3176351"/>
                <a:gd name="connsiteX10" fmla="*/ 20993 w 1263423"/>
                <a:gd name="connsiteY10" fmla="*/ 610239 h 3176351"/>
                <a:gd name="connsiteX11" fmla="*/ 83326 w 1263423"/>
                <a:gd name="connsiteY11" fmla="*/ 104203 h 3176351"/>
                <a:gd name="connsiteX0" fmla="*/ 69275 w 1249372"/>
                <a:gd name="connsiteY0" fmla="*/ 0 h 3072148"/>
                <a:gd name="connsiteX1" fmla="*/ 1052304 w 1249372"/>
                <a:gd name="connsiteY1" fmla="*/ 1342767 h 3072148"/>
                <a:gd name="connsiteX2" fmla="*/ 1052304 w 1249372"/>
                <a:gd name="connsiteY2" fmla="*/ 1244233 h 3072148"/>
                <a:gd name="connsiteX3" fmla="*/ 1249372 w 1249372"/>
                <a:gd name="connsiteY3" fmla="*/ 1441301 h 3072148"/>
                <a:gd name="connsiteX4" fmla="*/ 1052304 w 1249372"/>
                <a:gd name="connsiteY4" fmla="*/ 1638369 h 3072148"/>
                <a:gd name="connsiteX5" fmla="*/ 1052304 w 1249372"/>
                <a:gd name="connsiteY5" fmla="*/ 1539835 h 3072148"/>
                <a:gd name="connsiteX6" fmla="*/ 377643 w 1249372"/>
                <a:gd name="connsiteY6" fmla="*/ 1782907 h 3072148"/>
                <a:gd name="connsiteX7" fmla="*/ 19846 w 1249372"/>
                <a:gd name="connsiteY7" fmla="*/ 3072083 h 3072148"/>
                <a:gd name="connsiteX8" fmla="*/ 6941 w 1249372"/>
                <a:gd name="connsiteY8" fmla="*/ 2573737 h 3072148"/>
                <a:gd name="connsiteX9" fmla="*/ 237602 w 1249372"/>
                <a:gd name="connsiteY9" fmla="*/ 1428677 h 3072148"/>
                <a:gd name="connsiteX10" fmla="*/ 6942 w 1249372"/>
                <a:gd name="connsiteY10" fmla="*/ 506036 h 3072148"/>
                <a:gd name="connsiteX11" fmla="*/ 69275 w 1249372"/>
                <a:gd name="connsiteY11" fmla="*/ 0 h 3072148"/>
                <a:gd name="connsiteX0" fmla="*/ 7688 w 1261926"/>
                <a:gd name="connsiteY0" fmla="*/ 0 h 3138050"/>
                <a:gd name="connsiteX1" fmla="*/ 1064858 w 1261926"/>
                <a:gd name="connsiteY1" fmla="*/ 1408669 h 3138050"/>
                <a:gd name="connsiteX2" fmla="*/ 1064858 w 1261926"/>
                <a:gd name="connsiteY2" fmla="*/ 1310135 h 3138050"/>
                <a:gd name="connsiteX3" fmla="*/ 1261926 w 1261926"/>
                <a:gd name="connsiteY3" fmla="*/ 1507203 h 3138050"/>
                <a:gd name="connsiteX4" fmla="*/ 1064858 w 1261926"/>
                <a:gd name="connsiteY4" fmla="*/ 1704271 h 3138050"/>
                <a:gd name="connsiteX5" fmla="*/ 1064858 w 1261926"/>
                <a:gd name="connsiteY5" fmla="*/ 1605737 h 3138050"/>
                <a:gd name="connsiteX6" fmla="*/ 390197 w 1261926"/>
                <a:gd name="connsiteY6" fmla="*/ 1848809 h 3138050"/>
                <a:gd name="connsiteX7" fmla="*/ 32400 w 1261926"/>
                <a:gd name="connsiteY7" fmla="*/ 3137985 h 3138050"/>
                <a:gd name="connsiteX8" fmla="*/ 19495 w 1261926"/>
                <a:gd name="connsiteY8" fmla="*/ 2639639 h 3138050"/>
                <a:gd name="connsiteX9" fmla="*/ 250156 w 1261926"/>
                <a:gd name="connsiteY9" fmla="*/ 1494579 h 3138050"/>
                <a:gd name="connsiteX10" fmla="*/ 19496 w 1261926"/>
                <a:gd name="connsiteY10" fmla="*/ 571938 h 3138050"/>
                <a:gd name="connsiteX11" fmla="*/ 7688 w 1261926"/>
                <a:gd name="connsiteY11" fmla="*/ 0 h 3138050"/>
                <a:gd name="connsiteX0" fmla="*/ 7688 w 1261926"/>
                <a:gd name="connsiteY0" fmla="*/ 4 h 3138054"/>
                <a:gd name="connsiteX1" fmla="*/ 390199 w 1261926"/>
                <a:gd name="connsiteY1" fmla="*/ 563704 h 3138054"/>
                <a:gd name="connsiteX2" fmla="*/ 1064858 w 1261926"/>
                <a:gd name="connsiteY2" fmla="*/ 1408673 h 3138054"/>
                <a:gd name="connsiteX3" fmla="*/ 1064858 w 1261926"/>
                <a:gd name="connsiteY3" fmla="*/ 1310139 h 3138054"/>
                <a:gd name="connsiteX4" fmla="*/ 1261926 w 1261926"/>
                <a:gd name="connsiteY4" fmla="*/ 1507207 h 3138054"/>
                <a:gd name="connsiteX5" fmla="*/ 1064858 w 1261926"/>
                <a:gd name="connsiteY5" fmla="*/ 1704275 h 3138054"/>
                <a:gd name="connsiteX6" fmla="*/ 1064858 w 1261926"/>
                <a:gd name="connsiteY6" fmla="*/ 1605741 h 3138054"/>
                <a:gd name="connsiteX7" fmla="*/ 390197 w 1261926"/>
                <a:gd name="connsiteY7" fmla="*/ 1848813 h 3138054"/>
                <a:gd name="connsiteX8" fmla="*/ 32400 w 1261926"/>
                <a:gd name="connsiteY8" fmla="*/ 3137989 h 3138054"/>
                <a:gd name="connsiteX9" fmla="*/ 19495 w 1261926"/>
                <a:gd name="connsiteY9" fmla="*/ 2639643 h 3138054"/>
                <a:gd name="connsiteX10" fmla="*/ 250156 w 1261926"/>
                <a:gd name="connsiteY10" fmla="*/ 1494583 h 3138054"/>
                <a:gd name="connsiteX11" fmla="*/ 19496 w 1261926"/>
                <a:gd name="connsiteY11" fmla="*/ 571942 h 3138054"/>
                <a:gd name="connsiteX12" fmla="*/ 7688 w 1261926"/>
                <a:gd name="connsiteY12" fmla="*/ 4 h 3138054"/>
                <a:gd name="connsiteX0" fmla="*/ 7688 w 1261926"/>
                <a:gd name="connsiteY0" fmla="*/ 2 h 3138052"/>
                <a:gd name="connsiteX1" fmla="*/ 522004 w 1261926"/>
                <a:gd name="connsiteY1" fmla="*/ 1123875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50156 w 1261926"/>
                <a:gd name="connsiteY10" fmla="*/ 1494581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431388 w 1261926"/>
                <a:gd name="connsiteY1" fmla="*/ 1025021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50156 w 1261926"/>
                <a:gd name="connsiteY10" fmla="*/ 1494581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431388 w 1261926"/>
                <a:gd name="connsiteY1" fmla="*/ 1025021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50156 w 1261926"/>
                <a:gd name="connsiteY10" fmla="*/ 1494581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431388 w 1261926"/>
                <a:gd name="connsiteY1" fmla="*/ 1025021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50156 w 1261926"/>
                <a:gd name="connsiteY10" fmla="*/ 1494581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431388 w 1261926"/>
                <a:gd name="connsiteY1" fmla="*/ 1025021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431388 w 1261926"/>
                <a:gd name="connsiteY1" fmla="*/ 1025021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3107 w 1261926"/>
                <a:gd name="connsiteY10" fmla="*/ 14698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88 w 1261926"/>
                <a:gd name="connsiteY0" fmla="*/ 2 h 3138052"/>
                <a:gd name="connsiteX1" fmla="*/ 381961 w 1261926"/>
                <a:gd name="connsiteY1" fmla="*/ 1115637 h 3138052"/>
                <a:gd name="connsiteX2" fmla="*/ 1064858 w 1261926"/>
                <a:gd name="connsiteY2" fmla="*/ 1408671 h 3138052"/>
                <a:gd name="connsiteX3" fmla="*/ 1064858 w 1261926"/>
                <a:gd name="connsiteY3" fmla="*/ 1310137 h 3138052"/>
                <a:gd name="connsiteX4" fmla="*/ 1261926 w 1261926"/>
                <a:gd name="connsiteY4" fmla="*/ 1507205 h 3138052"/>
                <a:gd name="connsiteX5" fmla="*/ 1064858 w 1261926"/>
                <a:gd name="connsiteY5" fmla="*/ 1704273 h 3138052"/>
                <a:gd name="connsiteX6" fmla="*/ 1064858 w 1261926"/>
                <a:gd name="connsiteY6" fmla="*/ 1605739 h 3138052"/>
                <a:gd name="connsiteX7" fmla="*/ 390197 w 1261926"/>
                <a:gd name="connsiteY7" fmla="*/ 1848811 h 3138052"/>
                <a:gd name="connsiteX8" fmla="*/ 32400 w 1261926"/>
                <a:gd name="connsiteY8" fmla="*/ 3137987 h 3138052"/>
                <a:gd name="connsiteX9" fmla="*/ 19495 w 1261926"/>
                <a:gd name="connsiteY9" fmla="*/ 2639641 h 3138052"/>
                <a:gd name="connsiteX10" fmla="*/ 289457 w 1261926"/>
                <a:gd name="connsiteY10" fmla="*/ 1507968 h 3138052"/>
                <a:gd name="connsiteX11" fmla="*/ 19496 w 1261926"/>
                <a:gd name="connsiteY11" fmla="*/ 571940 h 3138052"/>
                <a:gd name="connsiteX12" fmla="*/ 7688 w 1261926"/>
                <a:gd name="connsiteY12" fmla="*/ 2 h 3138052"/>
                <a:gd name="connsiteX0" fmla="*/ 76062 w 1330300"/>
                <a:gd name="connsiteY0" fmla="*/ 2 h 3138052"/>
                <a:gd name="connsiteX1" fmla="*/ 450335 w 1330300"/>
                <a:gd name="connsiteY1" fmla="*/ 1115637 h 3138052"/>
                <a:gd name="connsiteX2" fmla="*/ 1133232 w 1330300"/>
                <a:gd name="connsiteY2" fmla="*/ 1408671 h 3138052"/>
                <a:gd name="connsiteX3" fmla="*/ 1133232 w 1330300"/>
                <a:gd name="connsiteY3" fmla="*/ 1310137 h 3138052"/>
                <a:gd name="connsiteX4" fmla="*/ 1330300 w 1330300"/>
                <a:gd name="connsiteY4" fmla="*/ 1507205 h 3138052"/>
                <a:gd name="connsiteX5" fmla="*/ 1133232 w 1330300"/>
                <a:gd name="connsiteY5" fmla="*/ 1704273 h 3138052"/>
                <a:gd name="connsiteX6" fmla="*/ 1133232 w 1330300"/>
                <a:gd name="connsiteY6" fmla="*/ 1605739 h 3138052"/>
                <a:gd name="connsiteX7" fmla="*/ 458571 w 1330300"/>
                <a:gd name="connsiteY7" fmla="*/ 1848811 h 3138052"/>
                <a:gd name="connsiteX8" fmla="*/ 100774 w 1330300"/>
                <a:gd name="connsiteY8" fmla="*/ 3137987 h 3138052"/>
                <a:gd name="connsiteX9" fmla="*/ 87869 w 1330300"/>
                <a:gd name="connsiteY9" fmla="*/ 2639641 h 3138052"/>
                <a:gd name="connsiteX10" fmla="*/ 357831 w 1330300"/>
                <a:gd name="connsiteY10" fmla="*/ 1507968 h 3138052"/>
                <a:gd name="connsiteX11" fmla="*/ 5368 w 1330300"/>
                <a:gd name="connsiteY11" fmla="*/ 571940 h 3138052"/>
                <a:gd name="connsiteX12" fmla="*/ 76062 w 1330300"/>
                <a:gd name="connsiteY12" fmla="*/ 2 h 3138052"/>
                <a:gd name="connsiteX0" fmla="*/ 70694 w 1324932"/>
                <a:gd name="connsiteY0" fmla="*/ 2 h 3138052"/>
                <a:gd name="connsiteX1" fmla="*/ 444967 w 1324932"/>
                <a:gd name="connsiteY1" fmla="*/ 1115637 h 3138052"/>
                <a:gd name="connsiteX2" fmla="*/ 1127864 w 1324932"/>
                <a:gd name="connsiteY2" fmla="*/ 1408671 h 3138052"/>
                <a:gd name="connsiteX3" fmla="*/ 1127864 w 1324932"/>
                <a:gd name="connsiteY3" fmla="*/ 1310137 h 3138052"/>
                <a:gd name="connsiteX4" fmla="*/ 1324932 w 1324932"/>
                <a:gd name="connsiteY4" fmla="*/ 1507205 h 3138052"/>
                <a:gd name="connsiteX5" fmla="*/ 1127864 w 1324932"/>
                <a:gd name="connsiteY5" fmla="*/ 1704273 h 3138052"/>
                <a:gd name="connsiteX6" fmla="*/ 1127864 w 1324932"/>
                <a:gd name="connsiteY6" fmla="*/ 1605739 h 3138052"/>
                <a:gd name="connsiteX7" fmla="*/ 453203 w 1324932"/>
                <a:gd name="connsiteY7" fmla="*/ 1848811 h 3138052"/>
                <a:gd name="connsiteX8" fmla="*/ 95406 w 1324932"/>
                <a:gd name="connsiteY8" fmla="*/ 3137987 h 3138052"/>
                <a:gd name="connsiteX9" fmla="*/ 82501 w 1324932"/>
                <a:gd name="connsiteY9" fmla="*/ 2639641 h 3138052"/>
                <a:gd name="connsiteX10" fmla="*/ 352463 w 1324932"/>
                <a:gd name="connsiteY10" fmla="*/ 1507968 h 3138052"/>
                <a:gd name="connsiteX11" fmla="*/ 0 w 1324932"/>
                <a:gd name="connsiteY11" fmla="*/ 571940 h 3138052"/>
                <a:gd name="connsiteX12" fmla="*/ 70694 w 1324932"/>
                <a:gd name="connsiteY12" fmla="*/ 2 h 3138052"/>
                <a:gd name="connsiteX0" fmla="*/ 2014 w 1331879"/>
                <a:gd name="connsiteY0" fmla="*/ 1 h 3172427"/>
                <a:gd name="connsiteX1" fmla="*/ 451914 w 1331879"/>
                <a:gd name="connsiteY1" fmla="*/ 1150012 h 3172427"/>
                <a:gd name="connsiteX2" fmla="*/ 1134811 w 1331879"/>
                <a:gd name="connsiteY2" fmla="*/ 1443046 h 3172427"/>
                <a:gd name="connsiteX3" fmla="*/ 1134811 w 1331879"/>
                <a:gd name="connsiteY3" fmla="*/ 1344512 h 3172427"/>
                <a:gd name="connsiteX4" fmla="*/ 1331879 w 1331879"/>
                <a:gd name="connsiteY4" fmla="*/ 1541580 h 3172427"/>
                <a:gd name="connsiteX5" fmla="*/ 1134811 w 1331879"/>
                <a:gd name="connsiteY5" fmla="*/ 1738648 h 3172427"/>
                <a:gd name="connsiteX6" fmla="*/ 1134811 w 1331879"/>
                <a:gd name="connsiteY6" fmla="*/ 1640114 h 3172427"/>
                <a:gd name="connsiteX7" fmla="*/ 460150 w 1331879"/>
                <a:gd name="connsiteY7" fmla="*/ 1883186 h 3172427"/>
                <a:gd name="connsiteX8" fmla="*/ 102353 w 1331879"/>
                <a:gd name="connsiteY8" fmla="*/ 3172362 h 3172427"/>
                <a:gd name="connsiteX9" fmla="*/ 89448 w 1331879"/>
                <a:gd name="connsiteY9" fmla="*/ 2674016 h 3172427"/>
                <a:gd name="connsiteX10" fmla="*/ 359410 w 1331879"/>
                <a:gd name="connsiteY10" fmla="*/ 1542343 h 3172427"/>
                <a:gd name="connsiteX11" fmla="*/ 6947 w 1331879"/>
                <a:gd name="connsiteY11" fmla="*/ 606315 h 3172427"/>
                <a:gd name="connsiteX12" fmla="*/ 2014 w 1331879"/>
                <a:gd name="connsiteY12" fmla="*/ 1 h 3172427"/>
                <a:gd name="connsiteX0" fmla="*/ 2014 w 1331879"/>
                <a:gd name="connsiteY0" fmla="*/ 0 h 3172426"/>
                <a:gd name="connsiteX1" fmla="*/ 451914 w 1331879"/>
                <a:gd name="connsiteY1" fmla="*/ 1150011 h 3172426"/>
                <a:gd name="connsiteX2" fmla="*/ 1134811 w 1331879"/>
                <a:gd name="connsiteY2" fmla="*/ 1443045 h 3172426"/>
                <a:gd name="connsiteX3" fmla="*/ 1134811 w 1331879"/>
                <a:gd name="connsiteY3" fmla="*/ 1344511 h 3172426"/>
                <a:gd name="connsiteX4" fmla="*/ 1331879 w 1331879"/>
                <a:gd name="connsiteY4" fmla="*/ 1541579 h 3172426"/>
                <a:gd name="connsiteX5" fmla="*/ 1134811 w 1331879"/>
                <a:gd name="connsiteY5" fmla="*/ 1738647 h 3172426"/>
                <a:gd name="connsiteX6" fmla="*/ 1134811 w 1331879"/>
                <a:gd name="connsiteY6" fmla="*/ 1640113 h 3172426"/>
                <a:gd name="connsiteX7" fmla="*/ 460150 w 1331879"/>
                <a:gd name="connsiteY7" fmla="*/ 1883185 h 3172426"/>
                <a:gd name="connsiteX8" fmla="*/ 102353 w 1331879"/>
                <a:gd name="connsiteY8" fmla="*/ 3172361 h 3172426"/>
                <a:gd name="connsiteX9" fmla="*/ 89448 w 1331879"/>
                <a:gd name="connsiteY9" fmla="*/ 2674015 h 3172426"/>
                <a:gd name="connsiteX10" fmla="*/ 359410 w 1331879"/>
                <a:gd name="connsiteY10" fmla="*/ 1542342 h 3172426"/>
                <a:gd name="connsiteX11" fmla="*/ 6947 w 1331879"/>
                <a:gd name="connsiteY11" fmla="*/ 606314 h 3172426"/>
                <a:gd name="connsiteX12" fmla="*/ 2014 w 1331879"/>
                <a:gd name="connsiteY12" fmla="*/ 0 h 3172426"/>
                <a:gd name="connsiteX0" fmla="*/ 0 w 1329865"/>
                <a:gd name="connsiteY0" fmla="*/ 0 h 3172426"/>
                <a:gd name="connsiteX1" fmla="*/ 449900 w 1329865"/>
                <a:gd name="connsiteY1" fmla="*/ 1150011 h 3172426"/>
                <a:gd name="connsiteX2" fmla="*/ 1132797 w 1329865"/>
                <a:gd name="connsiteY2" fmla="*/ 1443045 h 3172426"/>
                <a:gd name="connsiteX3" fmla="*/ 1132797 w 1329865"/>
                <a:gd name="connsiteY3" fmla="*/ 1344511 h 3172426"/>
                <a:gd name="connsiteX4" fmla="*/ 1329865 w 1329865"/>
                <a:gd name="connsiteY4" fmla="*/ 1541579 h 3172426"/>
                <a:gd name="connsiteX5" fmla="*/ 1132797 w 1329865"/>
                <a:gd name="connsiteY5" fmla="*/ 1738647 h 3172426"/>
                <a:gd name="connsiteX6" fmla="*/ 1132797 w 1329865"/>
                <a:gd name="connsiteY6" fmla="*/ 1640113 h 3172426"/>
                <a:gd name="connsiteX7" fmla="*/ 458136 w 1329865"/>
                <a:gd name="connsiteY7" fmla="*/ 1883185 h 3172426"/>
                <a:gd name="connsiteX8" fmla="*/ 100339 w 1329865"/>
                <a:gd name="connsiteY8" fmla="*/ 3172361 h 3172426"/>
                <a:gd name="connsiteX9" fmla="*/ 87434 w 1329865"/>
                <a:gd name="connsiteY9" fmla="*/ 2674015 h 3172426"/>
                <a:gd name="connsiteX10" fmla="*/ 357396 w 1329865"/>
                <a:gd name="connsiteY10" fmla="*/ 1542342 h 3172426"/>
                <a:gd name="connsiteX11" fmla="*/ 4933 w 1329865"/>
                <a:gd name="connsiteY11" fmla="*/ 606314 h 3172426"/>
                <a:gd name="connsiteX12" fmla="*/ 0 w 1329865"/>
                <a:gd name="connsiteY12" fmla="*/ 0 h 3172426"/>
                <a:gd name="connsiteX0" fmla="*/ 0 w 1336216"/>
                <a:gd name="connsiteY0" fmla="*/ 0 h 3178774"/>
                <a:gd name="connsiteX1" fmla="*/ 456251 w 1336216"/>
                <a:gd name="connsiteY1" fmla="*/ 1156359 h 3178774"/>
                <a:gd name="connsiteX2" fmla="*/ 1139148 w 1336216"/>
                <a:gd name="connsiteY2" fmla="*/ 1449393 h 3178774"/>
                <a:gd name="connsiteX3" fmla="*/ 1139148 w 1336216"/>
                <a:gd name="connsiteY3" fmla="*/ 1350859 h 3178774"/>
                <a:gd name="connsiteX4" fmla="*/ 1336216 w 1336216"/>
                <a:gd name="connsiteY4" fmla="*/ 1547927 h 3178774"/>
                <a:gd name="connsiteX5" fmla="*/ 1139148 w 1336216"/>
                <a:gd name="connsiteY5" fmla="*/ 1744995 h 3178774"/>
                <a:gd name="connsiteX6" fmla="*/ 1139148 w 1336216"/>
                <a:gd name="connsiteY6" fmla="*/ 1646461 h 3178774"/>
                <a:gd name="connsiteX7" fmla="*/ 464487 w 1336216"/>
                <a:gd name="connsiteY7" fmla="*/ 1889533 h 3178774"/>
                <a:gd name="connsiteX8" fmla="*/ 106690 w 1336216"/>
                <a:gd name="connsiteY8" fmla="*/ 3178709 h 3178774"/>
                <a:gd name="connsiteX9" fmla="*/ 93785 w 1336216"/>
                <a:gd name="connsiteY9" fmla="*/ 2680363 h 3178774"/>
                <a:gd name="connsiteX10" fmla="*/ 363747 w 1336216"/>
                <a:gd name="connsiteY10" fmla="*/ 1548690 h 3178774"/>
                <a:gd name="connsiteX11" fmla="*/ 11284 w 1336216"/>
                <a:gd name="connsiteY11" fmla="*/ 612662 h 3178774"/>
                <a:gd name="connsiteX12" fmla="*/ 0 w 1336216"/>
                <a:gd name="connsiteY12" fmla="*/ 0 h 3178774"/>
                <a:gd name="connsiteX0" fmla="*/ 0 w 1336216"/>
                <a:gd name="connsiteY0" fmla="*/ 0 h 3178774"/>
                <a:gd name="connsiteX1" fmla="*/ 456251 w 1336216"/>
                <a:gd name="connsiteY1" fmla="*/ 1156359 h 3178774"/>
                <a:gd name="connsiteX2" fmla="*/ 1139148 w 1336216"/>
                <a:gd name="connsiteY2" fmla="*/ 1449393 h 3178774"/>
                <a:gd name="connsiteX3" fmla="*/ 1139148 w 1336216"/>
                <a:gd name="connsiteY3" fmla="*/ 1350859 h 3178774"/>
                <a:gd name="connsiteX4" fmla="*/ 1336216 w 1336216"/>
                <a:gd name="connsiteY4" fmla="*/ 1547927 h 3178774"/>
                <a:gd name="connsiteX5" fmla="*/ 1139148 w 1336216"/>
                <a:gd name="connsiteY5" fmla="*/ 1744995 h 3178774"/>
                <a:gd name="connsiteX6" fmla="*/ 1139148 w 1336216"/>
                <a:gd name="connsiteY6" fmla="*/ 1646461 h 3178774"/>
                <a:gd name="connsiteX7" fmla="*/ 464487 w 1336216"/>
                <a:gd name="connsiteY7" fmla="*/ 1889533 h 3178774"/>
                <a:gd name="connsiteX8" fmla="*/ 106690 w 1336216"/>
                <a:gd name="connsiteY8" fmla="*/ 3178709 h 3178774"/>
                <a:gd name="connsiteX9" fmla="*/ 93785 w 1336216"/>
                <a:gd name="connsiteY9" fmla="*/ 2680363 h 3178774"/>
                <a:gd name="connsiteX10" fmla="*/ 363747 w 1336216"/>
                <a:gd name="connsiteY10" fmla="*/ 1548690 h 3178774"/>
                <a:gd name="connsiteX11" fmla="*/ 11284 w 1336216"/>
                <a:gd name="connsiteY11" fmla="*/ 612662 h 3178774"/>
                <a:gd name="connsiteX12" fmla="*/ 0 w 1336216"/>
                <a:gd name="connsiteY12" fmla="*/ 0 h 3178774"/>
                <a:gd name="connsiteX0" fmla="*/ 19 w 1336235"/>
                <a:gd name="connsiteY0" fmla="*/ 0 h 3178774"/>
                <a:gd name="connsiteX1" fmla="*/ 456270 w 1336235"/>
                <a:gd name="connsiteY1" fmla="*/ 1156359 h 3178774"/>
                <a:gd name="connsiteX2" fmla="*/ 1139167 w 1336235"/>
                <a:gd name="connsiteY2" fmla="*/ 1449393 h 3178774"/>
                <a:gd name="connsiteX3" fmla="*/ 1139167 w 1336235"/>
                <a:gd name="connsiteY3" fmla="*/ 1350859 h 3178774"/>
                <a:gd name="connsiteX4" fmla="*/ 1336235 w 1336235"/>
                <a:gd name="connsiteY4" fmla="*/ 1547927 h 3178774"/>
                <a:gd name="connsiteX5" fmla="*/ 1139167 w 1336235"/>
                <a:gd name="connsiteY5" fmla="*/ 1744995 h 3178774"/>
                <a:gd name="connsiteX6" fmla="*/ 1139167 w 1336235"/>
                <a:gd name="connsiteY6" fmla="*/ 1646461 h 3178774"/>
                <a:gd name="connsiteX7" fmla="*/ 464506 w 1336235"/>
                <a:gd name="connsiteY7" fmla="*/ 1889533 h 3178774"/>
                <a:gd name="connsiteX8" fmla="*/ 106709 w 1336235"/>
                <a:gd name="connsiteY8" fmla="*/ 3178709 h 3178774"/>
                <a:gd name="connsiteX9" fmla="*/ 93804 w 1336235"/>
                <a:gd name="connsiteY9" fmla="*/ 2680363 h 3178774"/>
                <a:gd name="connsiteX10" fmla="*/ 363766 w 1336235"/>
                <a:gd name="connsiteY10" fmla="*/ 1548690 h 3178774"/>
                <a:gd name="connsiteX11" fmla="*/ 11303 w 1336235"/>
                <a:gd name="connsiteY11" fmla="*/ 612662 h 3178774"/>
                <a:gd name="connsiteX12" fmla="*/ 19 w 1336235"/>
                <a:gd name="connsiteY12" fmla="*/ 0 h 3178774"/>
                <a:gd name="connsiteX0" fmla="*/ 1417 w 1337633"/>
                <a:gd name="connsiteY0" fmla="*/ 0 h 3178774"/>
                <a:gd name="connsiteX1" fmla="*/ 457668 w 1337633"/>
                <a:gd name="connsiteY1" fmla="*/ 1156359 h 3178774"/>
                <a:gd name="connsiteX2" fmla="*/ 1140565 w 1337633"/>
                <a:gd name="connsiteY2" fmla="*/ 1449393 h 3178774"/>
                <a:gd name="connsiteX3" fmla="*/ 1140565 w 1337633"/>
                <a:gd name="connsiteY3" fmla="*/ 1350859 h 3178774"/>
                <a:gd name="connsiteX4" fmla="*/ 1337633 w 1337633"/>
                <a:gd name="connsiteY4" fmla="*/ 1547927 h 3178774"/>
                <a:gd name="connsiteX5" fmla="*/ 1140565 w 1337633"/>
                <a:gd name="connsiteY5" fmla="*/ 1744995 h 3178774"/>
                <a:gd name="connsiteX6" fmla="*/ 1140565 w 1337633"/>
                <a:gd name="connsiteY6" fmla="*/ 1646461 h 3178774"/>
                <a:gd name="connsiteX7" fmla="*/ 465904 w 1337633"/>
                <a:gd name="connsiteY7" fmla="*/ 1889533 h 3178774"/>
                <a:gd name="connsiteX8" fmla="*/ 108107 w 1337633"/>
                <a:gd name="connsiteY8" fmla="*/ 3178709 h 3178774"/>
                <a:gd name="connsiteX9" fmla="*/ 95202 w 1337633"/>
                <a:gd name="connsiteY9" fmla="*/ 2680363 h 3178774"/>
                <a:gd name="connsiteX10" fmla="*/ 365164 w 1337633"/>
                <a:gd name="connsiteY10" fmla="*/ 1548690 h 3178774"/>
                <a:gd name="connsiteX11" fmla="*/ 0 w 1337633"/>
                <a:gd name="connsiteY11" fmla="*/ 619015 h 3178774"/>
                <a:gd name="connsiteX12" fmla="*/ 1417 w 1337633"/>
                <a:gd name="connsiteY12" fmla="*/ 0 h 3178774"/>
                <a:gd name="connsiteX0" fmla="*/ 4056 w 1340272"/>
                <a:gd name="connsiteY0" fmla="*/ 0 h 3178774"/>
                <a:gd name="connsiteX1" fmla="*/ 460307 w 1340272"/>
                <a:gd name="connsiteY1" fmla="*/ 11563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60307 w 1340272"/>
                <a:gd name="connsiteY1" fmla="*/ 11563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60307 w 1340272"/>
                <a:gd name="connsiteY1" fmla="*/ 11563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41257 w 1340272"/>
                <a:gd name="connsiteY1" fmla="*/ 11690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41257 w 1340272"/>
                <a:gd name="connsiteY1" fmla="*/ 11690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53957 w 1340272"/>
                <a:gd name="connsiteY1" fmla="*/ 11817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4056 w 1340272"/>
                <a:gd name="connsiteY0" fmla="*/ 0 h 3178774"/>
                <a:gd name="connsiteX1" fmla="*/ 453957 w 1340272"/>
                <a:gd name="connsiteY1" fmla="*/ 1181759 h 3178774"/>
                <a:gd name="connsiteX2" fmla="*/ 1143204 w 1340272"/>
                <a:gd name="connsiteY2" fmla="*/ 1449393 h 3178774"/>
                <a:gd name="connsiteX3" fmla="*/ 1143204 w 1340272"/>
                <a:gd name="connsiteY3" fmla="*/ 1350859 h 3178774"/>
                <a:gd name="connsiteX4" fmla="*/ 1340272 w 1340272"/>
                <a:gd name="connsiteY4" fmla="*/ 1547927 h 3178774"/>
                <a:gd name="connsiteX5" fmla="*/ 1143204 w 1340272"/>
                <a:gd name="connsiteY5" fmla="*/ 1744995 h 3178774"/>
                <a:gd name="connsiteX6" fmla="*/ 1143204 w 1340272"/>
                <a:gd name="connsiteY6" fmla="*/ 1646461 h 3178774"/>
                <a:gd name="connsiteX7" fmla="*/ 468543 w 1340272"/>
                <a:gd name="connsiteY7" fmla="*/ 1889533 h 3178774"/>
                <a:gd name="connsiteX8" fmla="*/ 110746 w 1340272"/>
                <a:gd name="connsiteY8" fmla="*/ 3178709 h 3178774"/>
                <a:gd name="connsiteX9" fmla="*/ 97841 w 1340272"/>
                <a:gd name="connsiteY9" fmla="*/ 2680363 h 3178774"/>
                <a:gd name="connsiteX10" fmla="*/ 367803 w 1340272"/>
                <a:gd name="connsiteY10" fmla="*/ 1548690 h 3178774"/>
                <a:gd name="connsiteX11" fmla="*/ 2639 w 1340272"/>
                <a:gd name="connsiteY11" fmla="*/ 619015 h 3178774"/>
                <a:gd name="connsiteX12" fmla="*/ 4056 w 1340272"/>
                <a:gd name="connsiteY12" fmla="*/ 0 h 3178774"/>
                <a:gd name="connsiteX0" fmla="*/ 9479 w 1345695"/>
                <a:gd name="connsiteY0" fmla="*/ 0 h 3178774"/>
                <a:gd name="connsiteX1" fmla="*/ 459380 w 1345695"/>
                <a:gd name="connsiteY1" fmla="*/ 1181759 h 3178774"/>
                <a:gd name="connsiteX2" fmla="*/ 1148627 w 1345695"/>
                <a:gd name="connsiteY2" fmla="*/ 1449393 h 3178774"/>
                <a:gd name="connsiteX3" fmla="*/ 1148627 w 1345695"/>
                <a:gd name="connsiteY3" fmla="*/ 1350859 h 3178774"/>
                <a:gd name="connsiteX4" fmla="*/ 1345695 w 1345695"/>
                <a:gd name="connsiteY4" fmla="*/ 1547927 h 3178774"/>
                <a:gd name="connsiteX5" fmla="*/ 1148627 w 1345695"/>
                <a:gd name="connsiteY5" fmla="*/ 1744995 h 3178774"/>
                <a:gd name="connsiteX6" fmla="*/ 1148627 w 1345695"/>
                <a:gd name="connsiteY6" fmla="*/ 1646461 h 3178774"/>
                <a:gd name="connsiteX7" fmla="*/ 473966 w 1345695"/>
                <a:gd name="connsiteY7" fmla="*/ 1889533 h 3178774"/>
                <a:gd name="connsiteX8" fmla="*/ 116169 w 1345695"/>
                <a:gd name="connsiteY8" fmla="*/ 3178709 h 3178774"/>
                <a:gd name="connsiteX9" fmla="*/ 103264 w 1345695"/>
                <a:gd name="connsiteY9" fmla="*/ 2680363 h 3178774"/>
                <a:gd name="connsiteX10" fmla="*/ 373226 w 1345695"/>
                <a:gd name="connsiteY10" fmla="*/ 1548690 h 3178774"/>
                <a:gd name="connsiteX11" fmla="*/ 1712 w 1345695"/>
                <a:gd name="connsiteY11" fmla="*/ 492015 h 3178774"/>
                <a:gd name="connsiteX12" fmla="*/ 9479 w 1345695"/>
                <a:gd name="connsiteY12" fmla="*/ 0 h 3178774"/>
                <a:gd name="connsiteX0" fmla="*/ 9479 w 1345695"/>
                <a:gd name="connsiteY0" fmla="*/ 0 h 3178774"/>
                <a:gd name="connsiteX1" fmla="*/ 459380 w 1345695"/>
                <a:gd name="connsiteY1" fmla="*/ 1181759 h 3178774"/>
                <a:gd name="connsiteX2" fmla="*/ 1148627 w 1345695"/>
                <a:gd name="connsiteY2" fmla="*/ 1449393 h 3178774"/>
                <a:gd name="connsiteX3" fmla="*/ 1148627 w 1345695"/>
                <a:gd name="connsiteY3" fmla="*/ 1350859 h 3178774"/>
                <a:gd name="connsiteX4" fmla="*/ 1345695 w 1345695"/>
                <a:gd name="connsiteY4" fmla="*/ 1547927 h 3178774"/>
                <a:gd name="connsiteX5" fmla="*/ 1148627 w 1345695"/>
                <a:gd name="connsiteY5" fmla="*/ 1744995 h 3178774"/>
                <a:gd name="connsiteX6" fmla="*/ 1148627 w 1345695"/>
                <a:gd name="connsiteY6" fmla="*/ 1646461 h 3178774"/>
                <a:gd name="connsiteX7" fmla="*/ 473966 w 1345695"/>
                <a:gd name="connsiteY7" fmla="*/ 1889533 h 3178774"/>
                <a:gd name="connsiteX8" fmla="*/ 116169 w 1345695"/>
                <a:gd name="connsiteY8" fmla="*/ 3178709 h 3178774"/>
                <a:gd name="connsiteX9" fmla="*/ 103264 w 1345695"/>
                <a:gd name="connsiteY9" fmla="*/ 2680363 h 3178774"/>
                <a:gd name="connsiteX10" fmla="*/ 373226 w 1345695"/>
                <a:gd name="connsiteY10" fmla="*/ 1548690 h 3178774"/>
                <a:gd name="connsiteX11" fmla="*/ 1712 w 1345695"/>
                <a:gd name="connsiteY11" fmla="*/ 492015 h 3178774"/>
                <a:gd name="connsiteX12" fmla="*/ 9479 w 1345695"/>
                <a:gd name="connsiteY12" fmla="*/ 0 h 3178774"/>
                <a:gd name="connsiteX0" fmla="*/ 9479 w 1345695"/>
                <a:gd name="connsiteY0" fmla="*/ 0 h 3178774"/>
                <a:gd name="connsiteX1" fmla="*/ 453030 w 1345695"/>
                <a:gd name="connsiteY1" fmla="*/ 1200812 h 3178774"/>
                <a:gd name="connsiteX2" fmla="*/ 1148627 w 1345695"/>
                <a:gd name="connsiteY2" fmla="*/ 1449393 h 3178774"/>
                <a:gd name="connsiteX3" fmla="*/ 1148627 w 1345695"/>
                <a:gd name="connsiteY3" fmla="*/ 1350859 h 3178774"/>
                <a:gd name="connsiteX4" fmla="*/ 1345695 w 1345695"/>
                <a:gd name="connsiteY4" fmla="*/ 1547927 h 3178774"/>
                <a:gd name="connsiteX5" fmla="*/ 1148627 w 1345695"/>
                <a:gd name="connsiteY5" fmla="*/ 1744995 h 3178774"/>
                <a:gd name="connsiteX6" fmla="*/ 1148627 w 1345695"/>
                <a:gd name="connsiteY6" fmla="*/ 1646461 h 3178774"/>
                <a:gd name="connsiteX7" fmla="*/ 473966 w 1345695"/>
                <a:gd name="connsiteY7" fmla="*/ 1889533 h 3178774"/>
                <a:gd name="connsiteX8" fmla="*/ 116169 w 1345695"/>
                <a:gd name="connsiteY8" fmla="*/ 3178709 h 3178774"/>
                <a:gd name="connsiteX9" fmla="*/ 103264 w 1345695"/>
                <a:gd name="connsiteY9" fmla="*/ 2680363 h 3178774"/>
                <a:gd name="connsiteX10" fmla="*/ 373226 w 1345695"/>
                <a:gd name="connsiteY10" fmla="*/ 1548690 h 3178774"/>
                <a:gd name="connsiteX11" fmla="*/ 1712 w 1345695"/>
                <a:gd name="connsiteY11" fmla="*/ 492015 h 3178774"/>
                <a:gd name="connsiteX12" fmla="*/ 9479 w 1345695"/>
                <a:gd name="connsiteY12" fmla="*/ 0 h 3178774"/>
                <a:gd name="connsiteX0" fmla="*/ 4057 w 1340273"/>
                <a:gd name="connsiteY0" fmla="*/ 0 h 3178774"/>
                <a:gd name="connsiteX1" fmla="*/ 447608 w 1340273"/>
                <a:gd name="connsiteY1" fmla="*/ 1200812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47608 w 1340273"/>
                <a:gd name="connsiteY1" fmla="*/ 1200812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47608 w 1340273"/>
                <a:gd name="connsiteY1" fmla="*/ 1200812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47608 w 1340273"/>
                <a:gd name="connsiteY1" fmla="*/ 1200812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03158 w 1340273"/>
                <a:gd name="connsiteY1" fmla="*/ 120716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03158 w 1340273"/>
                <a:gd name="connsiteY1" fmla="*/ 120716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384108 w 1340273"/>
                <a:gd name="connsiteY1" fmla="*/ 1162718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384108 w 1340273"/>
                <a:gd name="connsiteY1" fmla="*/ 1162718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66486 w 1340273"/>
                <a:gd name="connsiteY1" fmla="*/ 126157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66486 w 1340273"/>
                <a:gd name="connsiteY1" fmla="*/ 126157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66486 w 1340273"/>
                <a:gd name="connsiteY1" fmla="*/ 126157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4057 w 1340273"/>
                <a:gd name="connsiteY0" fmla="*/ 0 h 3178774"/>
                <a:gd name="connsiteX1" fmla="*/ 466486 w 1340273"/>
                <a:gd name="connsiteY1" fmla="*/ 1261575 h 3178774"/>
                <a:gd name="connsiteX2" fmla="*/ 1143205 w 1340273"/>
                <a:gd name="connsiteY2" fmla="*/ 1449393 h 3178774"/>
                <a:gd name="connsiteX3" fmla="*/ 1143205 w 1340273"/>
                <a:gd name="connsiteY3" fmla="*/ 1350859 h 3178774"/>
                <a:gd name="connsiteX4" fmla="*/ 1340273 w 1340273"/>
                <a:gd name="connsiteY4" fmla="*/ 1547927 h 3178774"/>
                <a:gd name="connsiteX5" fmla="*/ 1143205 w 1340273"/>
                <a:gd name="connsiteY5" fmla="*/ 1744995 h 3178774"/>
                <a:gd name="connsiteX6" fmla="*/ 1143205 w 1340273"/>
                <a:gd name="connsiteY6" fmla="*/ 1646461 h 3178774"/>
                <a:gd name="connsiteX7" fmla="*/ 468544 w 1340273"/>
                <a:gd name="connsiteY7" fmla="*/ 1889533 h 3178774"/>
                <a:gd name="connsiteX8" fmla="*/ 110747 w 1340273"/>
                <a:gd name="connsiteY8" fmla="*/ 3178709 h 3178774"/>
                <a:gd name="connsiteX9" fmla="*/ 97842 w 1340273"/>
                <a:gd name="connsiteY9" fmla="*/ 2680363 h 3178774"/>
                <a:gd name="connsiteX10" fmla="*/ 367804 w 1340273"/>
                <a:gd name="connsiteY10" fmla="*/ 1548690 h 3178774"/>
                <a:gd name="connsiteX11" fmla="*/ 2640 w 1340273"/>
                <a:gd name="connsiteY11" fmla="*/ 517418 h 3178774"/>
                <a:gd name="connsiteX12" fmla="*/ 4057 w 1340273"/>
                <a:gd name="connsiteY12" fmla="*/ 0 h 3178774"/>
                <a:gd name="connsiteX0" fmla="*/ 10130 w 1346346"/>
                <a:gd name="connsiteY0" fmla="*/ 0 h 3046705"/>
                <a:gd name="connsiteX1" fmla="*/ 472559 w 1346346"/>
                <a:gd name="connsiteY1" fmla="*/ 1261575 h 3046705"/>
                <a:gd name="connsiteX2" fmla="*/ 1149278 w 1346346"/>
                <a:gd name="connsiteY2" fmla="*/ 1449393 h 3046705"/>
                <a:gd name="connsiteX3" fmla="*/ 1149278 w 1346346"/>
                <a:gd name="connsiteY3" fmla="*/ 1350859 h 3046705"/>
                <a:gd name="connsiteX4" fmla="*/ 1346346 w 1346346"/>
                <a:gd name="connsiteY4" fmla="*/ 1547927 h 3046705"/>
                <a:gd name="connsiteX5" fmla="*/ 1149278 w 1346346"/>
                <a:gd name="connsiteY5" fmla="*/ 1744995 h 3046705"/>
                <a:gd name="connsiteX6" fmla="*/ 1149278 w 1346346"/>
                <a:gd name="connsiteY6" fmla="*/ 1646461 h 3046705"/>
                <a:gd name="connsiteX7" fmla="*/ 474617 w 1346346"/>
                <a:gd name="connsiteY7" fmla="*/ 1889533 h 3046705"/>
                <a:gd name="connsiteX8" fmla="*/ 5062 w 1346346"/>
                <a:gd name="connsiteY8" fmla="*/ 3046632 h 3046705"/>
                <a:gd name="connsiteX9" fmla="*/ 103915 w 1346346"/>
                <a:gd name="connsiteY9" fmla="*/ 2680363 h 3046705"/>
                <a:gd name="connsiteX10" fmla="*/ 373877 w 1346346"/>
                <a:gd name="connsiteY10" fmla="*/ 1548690 h 3046705"/>
                <a:gd name="connsiteX11" fmla="*/ 8713 w 1346346"/>
                <a:gd name="connsiteY11" fmla="*/ 517418 h 3046705"/>
                <a:gd name="connsiteX12" fmla="*/ 10130 w 1346346"/>
                <a:gd name="connsiteY12" fmla="*/ 0 h 3046705"/>
                <a:gd name="connsiteX0" fmla="*/ 24913 w 1361129"/>
                <a:gd name="connsiteY0" fmla="*/ 0 h 3046705"/>
                <a:gd name="connsiteX1" fmla="*/ 487342 w 1361129"/>
                <a:gd name="connsiteY1" fmla="*/ 1261575 h 3046705"/>
                <a:gd name="connsiteX2" fmla="*/ 1164061 w 1361129"/>
                <a:gd name="connsiteY2" fmla="*/ 1449393 h 3046705"/>
                <a:gd name="connsiteX3" fmla="*/ 1164061 w 1361129"/>
                <a:gd name="connsiteY3" fmla="*/ 1350859 h 3046705"/>
                <a:gd name="connsiteX4" fmla="*/ 1361129 w 1361129"/>
                <a:gd name="connsiteY4" fmla="*/ 1547927 h 3046705"/>
                <a:gd name="connsiteX5" fmla="*/ 1164061 w 1361129"/>
                <a:gd name="connsiteY5" fmla="*/ 1744995 h 3046705"/>
                <a:gd name="connsiteX6" fmla="*/ 1164061 w 1361129"/>
                <a:gd name="connsiteY6" fmla="*/ 1646461 h 3046705"/>
                <a:gd name="connsiteX7" fmla="*/ 489400 w 1361129"/>
                <a:gd name="connsiteY7" fmla="*/ 1889533 h 3046705"/>
                <a:gd name="connsiteX8" fmla="*/ 19845 w 1361129"/>
                <a:gd name="connsiteY8" fmla="*/ 3046632 h 3046705"/>
                <a:gd name="connsiteX9" fmla="*/ 6940 w 1361129"/>
                <a:gd name="connsiteY9" fmla="*/ 2609246 h 3046705"/>
                <a:gd name="connsiteX10" fmla="*/ 388660 w 1361129"/>
                <a:gd name="connsiteY10" fmla="*/ 1548690 h 3046705"/>
                <a:gd name="connsiteX11" fmla="*/ 23496 w 1361129"/>
                <a:gd name="connsiteY11" fmla="*/ 517418 h 3046705"/>
                <a:gd name="connsiteX12" fmla="*/ 24913 w 1361129"/>
                <a:gd name="connsiteY12" fmla="*/ 0 h 3046705"/>
                <a:gd name="connsiteX0" fmla="*/ 22024 w 1358240"/>
                <a:gd name="connsiteY0" fmla="*/ 0 h 3046705"/>
                <a:gd name="connsiteX1" fmla="*/ 484453 w 1358240"/>
                <a:gd name="connsiteY1" fmla="*/ 1261575 h 3046705"/>
                <a:gd name="connsiteX2" fmla="*/ 1161172 w 1358240"/>
                <a:gd name="connsiteY2" fmla="*/ 1449393 h 3046705"/>
                <a:gd name="connsiteX3" fmla="*/ 1161172 w 1358240"/>
                <a:gd name="connsiteY3" fmla="*/ 1350859 h 3046705"/>
                <a:gd name="connsiteX4" fmla="*/ 1358240 w 1358240"/>
                <a:gd name="connsiteY4" fmla="*/ 1547927 h 3046705"/>
                <a:gd name="connsiteX5" fmla="*/ 1161172 w 1358240"/>
                <a:gd name="connsiteY5" fmla="*/ 1744995 h 3046705"/>
                <a:gd name="connsiteX6" fmla="*/ 1161172 w 1358240"/>
                <a:gd name="connsiteY6" fmla="*/ 1646461 h 3046705"/>
                <a:gd name="connsiteX7" fmla="*/ 486511 w 1358240"/>
                <a:gd name="connsiteY7" fmla="*/ 1889533 h 3046705"/>
                <a:gd name="connsiteX8" fmla="*/ 16956 w 1358240"/>
                <a:gd name="connsiteY8" fmla="*/ 3046632 h 3046705"/>
                <a:gd name="connsiteX9" fmla="*/ 10926 w 1358240"/>
                <a:gd name="connsiteY9" fmla="*/ 2561120 h 3046705"/>
                <a:gd name="connsiteX10" fmla="*/ 385771 w 1358240"/>
                <a:gd name="connsiteY10" fmla="*/ 1548690 h 3046705"/>
                <a:gd name="connsiteX11" fmla="*/ 20607 w 1358240"/>
                <a:gd name="connsiteY11" fmla="*/ 517418 h 3046705"/>
                <a:gd name="connsiteX12" fmla="*/ 22024 w 1358240"/>
                <a:gd name="connsiteY12" fmla="*/ 0 h 3046705"/>
                <a:gd name="connsiteX0" fmla="*/ 22024 w 1358240"/>
                <a:gd name="connsiteY0" fmla="*/ 0 h 3046632"/>
                <a:gd name="connsiteX1" fmla="*/ 484453 w 1358240"/>
                <a:gd name="connsiteY1" fmla="*/ 1261575 h 3046632"/>
                <a:gd name="connsiteX2" fmla="*/ 1161172 w 1358240"/>
                <a:gd name="connsiteY2" fmla="*/ 1449393 h 3046632"/>
                <a:gd name="connsiteX3" fmla="*/ 1161172 w 1358240"/>
                <a:gd name="connsiteY3" fmla="*/ 1350859 h 3046632"/>
                <a:gd name="connsiteX4" fmla="*/ 1358240 w 1358240"/>
                <a:gd name="connsiteY4" fmla="*/ 1547927 h 3046632"/>
                <a:gd name="connsiteX5" fmla="*/ 1161172 w 1358240"/>
                <a:gd name="connsiteY5" fmla="*/ 1744995 h 3046632"/>
                <a:gd name="connsiteX6" fmla="*/ 1161172 w 1358240"/>
                <a:gd name="connsiteY6" fmla="*/ 1646461 h 3046632"/>
                <a:gd name="connsiteX7" fmla="*/ 486511 w 1358240"/>
                <a:gd name="connsiteY7" fmla="*/ 1889533 h 3046632"/>
                <a:gd name="connsiteX8" fmla="*/ 16956 w 1358240"/>
                <a:gd name="connsiteY8" fmla="*/ 3046632 h 3046632"/>
                <a:gd name="connsiteX9" fmla="*/ 10926 w 1358240"/>
                <a:gd name="connsiteY9" fmla="*/ 2561120 h 3046632"/>
                <a:gd name="connsiteX10" fmla="*/ 385771 w 1358240"/>
                <a:gd name="connsiteY10" fmla="*/ 1548690 h 3046632"/>
                <a:gd name="connsiteX11" fmla="*/ 20607 w 1358240"/>
                <a:gd name="connsiteY11" fmla="*/ 517418 h 3046632"/>
                <a:gd name="connsiteX12" fmla="*/ 22024 w 1358240"/>
                <a:gd name="connsiteY12" fmla="*/ 0 h 3046632"/>
                <a:gd name="connsiteX0" fmla="*/ 22024 w 1358240"/>
                <a:gd name="connsiteY0" fmla="*/ 0 h 3046632"/>
                <a:gd name="connsiteX1" fmla="*/ 484453 w 1358240"/>
                <a:gd name="connsiteY1" fmla="*/ 1261575 h 3046632"/>
                <a:gd name="connsiteX2" fmla="*/ 1161172 w 1358240"/>
                <a:gd name="connsiteY2" fmla="*/ 1449393 h 3046632"/>
                <a:gd name="connsiteX3" fmla="*/ 1161172 w 1358240"/>
                <a:gd name="connsiteY3" fmla="*/ 1350859 h 3046632"/>
                <a:gd name="connsiteX4" fmla="*/ 1358240 w 1358240"/>
                <a:gd name="connsiteY4" fmla="*/ 1547927 h 3046632"/>
                <a:gd name="connsiteX5" fmla="*/ 1161172 w 1358240"/>
                <a:gd name="connsiteY5" fmla="*/ 1744995 h 3046632"/>
                <a:gd name="connsiteX6" fmla="*/ 1161172 w 1358240"/>
                <a:gd name="connsiteY6" fmla="*/ 1646461 h 3046632"/>
                <a:gd name="connsiteX7" fmla="*/ 486511 w 1358240"/>
                <a:gd name="connsiteY7" fmla="*/ 1889533 h 3046632"/>
                <a:gd name="connsiteX8" fmla="*/ 16956 w 1358240"/>
                <a:gd name="connsiteY8" fmla="*/ 3046632 h 3046632"/>
                <a:gd name="connsiteX9" fmla="*/ 10926 w 1358240"/>
                <a:gd name="connsiteY9" fmla="*/ 2561120 h 3046632"/>
                <a:gd name="connsiteX10" fmla="*/ 385771 w 1358240"/>
                <a:gd name="connsiteY10" fmla="*/ 1548690 h 3046632"/>
                <a:gd name="connsiteX11" fmla="*/ 20607 w 1358240"/>
                <a:gd name="connsiteY11" fmla="*/ 517418 h 3046632"/>
                <a:gd name="connsiteX12" fmla="*/ 22024 w 1358240"/>
                <a:gd name="connsiteY12" fmla="*/ 0 h 3046632"/>
                <a:gd name="connsiteX0" fmla="*/ 22024 w 1358240"/>
                <a:gd name="connsiteY0" fmla="*/ 0 h 3046632"/>
                <a:gd name="connsiteX1" fmla="*/ 484453 w 1358240"/>
                <a:gd name="connsiteY1" fmla="*/ 1261575 h 3046632"/>
                <a:gd name="connsiteX2" fmla="*/ 1161172 w 1358240"/>
                <a:gd name="connsiteY2" fmla="*/ 1449393 h 3046632"/>
                <a:gd name="connsiteX3" fmla="*/ 1161172 w 1358240"/>
                <a:gd name="connsiteY3" fmla="*/ 1350859 h 3046632"/>
                <a:gd name="connsiteX4" fmla="*/ 1358240 w 1358240"/>
                <a:gd name="connsiteY4" fmla="*/ 1547927 h 3046632"/>
                <a:gd name="connsiteX5" fmla="*/ 1161172 w 1358240"/>
                <a:gd name="connsiteY5" fmla="*/ 1744995 h 3046632"/>
                <a:gd name="connsiteX6" fmla="*/ 1161172 w 1358240"/>
                <a:gd name="connsiteY6" fmla="*/ 1646461 h 3046632"/>
                <a:gd name="connsiteX7" fmla="*/ 486511 w 1358240"/>
                <a:gd name="connsiteY7" fmla="*/ 1889533 h 3046632"/>
                <a:gd name="connsiteX8" fmla="*/ 16956 w 1358240"/>
                <a:gd name="connsiteY8" fmla="*/ 3046632 h 3046632"/>
                <a:gd name="connsiteX9" fmla="*/ 10926 w 1358240"/>
                <a:gd name="connsiteY9" fmla="*/ 2561120 h 3046632"/>
                <a:gd name="connsiteX10" fmla="*/ 385771 w 1358240"/>
                <a:gd name="connsiteY10" fmla="*/ 1548690 h 3046632"/>
                <a:gd name="connsiteX11" fmla="*/ 20607 w 1358240"/>
                <a:gd name="connsiteY11" fmla="*/ 517418 h 3046632"/>
                <a:gd name="connsiteX12" fmla="*/ 22024 w 1358240"/>
                <a:gd name="connsiteY12" fmla="*/ 0 h 3046632"/>
                <a:gd name="connsiteX0" fmla="*/ 12472 w 1348688"/>
                <a:gd name="connsiteY0" fmla="*/ 0 h 3046632"/>
                <a:gd name="connsiteX1" fmla="*/ 474901 w 1348688"/>
                <a:gd name="connsiteY1" fmla="*/ 1261575 h 3046632"/>
                <a:gd name="connsiteX2" fmla="*/ 1151620 w 1348688"/>
                <a:gd name="connsiteY2" fmla="*/ 1449393 h 3046632"/>
                <a:gd name="connsiteX3" fmla="*/ 1151620 w 1348688"/>
                <a:gd name="connsiteY3" fmla="*/ 1350859 h 3046632"/>
                <a:gd name="connsiteX4" fmla="*/ 1348688 w 1348688"/>
                <a:gd name="connsiteY4" fmla="*/ 1547927 h 3046632"/>
                <a:gd name="connsiteX5" fmla="*/ 1151620 w 1348688"/>
                <a:gd name="connsiteY5" fmla="*/ 1744995 h 3046632"/>
                <a:gd name="connsiteX6" fmla="*/ 1151620 w 1348688"/>
                <a:gd name="connsiteY6" fmla="*/ 1646461 h 3046632"/>
                <a:gd name="connsiteX7" fmla="*/ 476959 w 1348688"/>
                <a:gd name="connsiteY7" fmla="*/ 1889533 h 3046632"/>
                <a:gd name="connsiteX8" fmla="*/ 7404 w 1348688"/>
                <a:gd name="connsiteY8" fmla="*/ 3046632 h 3046632"/>
                <a:gd name="connsiteX9" fmla="*/ 1374 w 1348688"/>
                <a:gd name="connsiteY9" fmla="*/ 2561120 h 3046632"/>
                <a:gd name="connsiteX10" fmla="*/ 376219 w 1348688"/>
                <a:gd name="connsiteY10" fmla="*/ 1548690 h 3046632"/>
                <a:gd name="connsiteX11" fmla="*/ 11055 w 1348688"/>
                <a:gd name="connsiteY11" fmla="*/ 517418 h 3046632"/>
                <a:gd name="connsiteX12" fmla="*/ 12472 w 1348688"/>
                <a:gd name="connsiteY12" fmla="*/ 0 h 3046632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  <a:gd name="connsiteX0" fmla="*/ 14625 w 1350841"/>
                <a:gd name="connsiteY0" fmla="*/ 0 h 3039757"/>
                <a:gd name="connsiteX1" fmla="*/ 477054 w 1350841"/>
                <a:gd name="connsiteY1" fmla="*/ 1261575 h 3039757"/>
                <a:gd name="connsiteX2" fmla="*/ 1153773 w 1350841"/>
                <a:gd name="connsiteY2" fmla="*/ 1449393 h 3039757"/>
                <a:gd name="connsiteX3" fmla="*/ 1153773 w 1350841"/>
                <a:gd name="connsiteY3" fmla="*/ 1350859 h 3039757"/>
                <a:gd name="connsiteX4" fmla="*/ 1350841 w 1350841"/>
                <a:gd name="connsiteY4" fmla="*/ 1547927 h 3039757"/>
                <a:gd name="connsiteX5" fmla="*/ 1153773 w 1350841"/>
                <a:gd name="connsiteY5" fmla="*/ 1744995 h 3039757"/>
                <a:gd name="connsiteX6" fmla="*/ 1153773 w 1350841"/>
                <a:gd name="connsiteY6" fmla="*/ 1646461 h 3039757"/>
                <a:gd name="connsiteX7" fmla="*/ 479112 w 1350841"/>
                <a:gd name="connsiteY7" fmla="*/ 1889533 h 3039757"/>
                <a:gd name="connsiteX8" fmla="*/ 2681 w 1350841"/>
                <a:gd name="connsiteY8" fmla="*/ 3039757 h 3039757"/>
                <a:gd name="connsiteX9" fmla="*/ 3527 w 1350841"/>
                <a:gd name="connsiteY9" fmla="*/ 2561120 h 3039757"/>
                <a:gd name="connsiteX10" fmla="*/ 378372 w 1350841"/>
                <a:gd name="connsiteY10" fmla="*/ 1548690 h 3039757"/>
                <a:gd name="connsiteX11" fmla="*/ 13208 w 1350841"/>
                <a:gd name="connsiteY11" fmla="*/ 517418 h 3039757"/>
                <a:gd name="connsiteX12" fmla="*/ 14625 w 1350841"/>
                <a:gd name="connsiteY12" fmla="*/ 0 h 303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0841" h="3039757">
                  <a:moveTo>
                    <a:pt x="14625" y="0"/>
                  </a:moveTo>
                  <a:cubicBezTo>
                    <a:pt x="179012" y="736522"/>
                    <a:pt x="226666" y="912481"/>
                    <a:pt x="477054" y="1261575"/>
                  </a:cubicBezTo>
                  <a:cubicBezTo>
                    <a:pt x="634633" y="1481274"/>
                    <a:pt x="933380" y="1445637"/>
                    <a:pt x="1153773" y="1449393"/>
                  </a:cubicBezTo>
                  <a:lnTo>
                    <a:pt x="1153773" y="1350859"/>
                  </a:lnTo>
                  <a:lnTo>
                    <a:pt x="1350841" y="1547927"/>
                  </a:lnTo>
                  <a:lnTo>
                    <a:pt x="1153773" y="1744995"/>
                  </a:lnTo>
                  <a:lnTo>
                    <a:pt x="1153773" y="1646461"/>
                  </a:lnTo>
                  <a:cubicBezTo>
                    <a:pt x="946080" y="1657851"/>
                    <a:pt x="670961" y="1657317"/>
                    <a:pt x="479112" y="1889533"/>
                  </a:cubicBezTo>
                  <a:cubicBezTo>
                    <a:pt x="287263" y="2121749"/>
                    <a:pt x="186845" y="2382477"/>
                    <a:pt x="2681" y="3039757"/>
                  </a:cubicBezTo>
                  <a:cubicBezTo>
                    <a:pt x="-1396" y="2774391"/>
                    <a:pt x="-592" y="2698311"/>
                    <a:pt x="3527" y="2561120"/>
                  </a:cubicBezTo>
                  <a:cubicBezTo>
                    <a:pt x="92137" y="2091968"/>
                    <a:pt x="248534" y="1751106"/>
                    <a:pt x="378372" y="1548690"/>
                  </a:cubicBezTo>
                  <a:cubicBezTo>
                    <a:pt x="200915" y="1241144"/>
                    <a:pt x="110588" y="1120062"/>
                    <a:pt x="13208" y="517418"/>
                  </a:cubicBezTo>
                  <a:cubicBezTo>
                    <a:pt x="6828" y="207357"/>
                    <a:pt x="13928" y="503543"/>
                    <a:pt x="14625" y="0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  .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    Blended </a:t>
              </a:r>
            </a:p>
            <a:p>
              <a:pPr algn="ctr"/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EC3CD724-CD16-2048-8E08-DCFAFB269035}"/>
                </a:ext>
              </a:extLst>
            </p:cNvPr>
            <p:cNvSpPr/>
            <p:nvPr/>
          </p:nvSpPr>
          <p:spPr>
            <a:xfrm rot="16200000" flipV="1">
              <a:off x="11347749" y="4362851"/>
              <a:ext cx="1794150" cy="736185"/>
            </a:xfrm>
            <a:prstGeom prst="rightArrow">
              <a:avLst/>
            </a:prstGeom>
            <a:solidFill>
              <a:schemeClr val="accent1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Historical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164F3D-ADF3-2E4D-A53F-FEF72131366C}"/>
              </a:ext>
            </a:extLst>
          </p:cNvPr>
          <p:cNvCxnSpPr>
            <a:cxnSpLocks/>
          </p:cNvCxnSpPr>
          <p:nvPr/>
        </p:nvCxnSpPr>
        <p:spPr>
          <a:xfrm>
            <a:off x="6101660" y="1493520"/>
            <a:ext cx="0" cy="511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C26F7D-D583-5B42-B98A-7E18531B1835}"/>
              </a:ext>
            </a:extLst>
          </p:cNvPr>
          <p:cNvSpPr txBox="1"/>
          <p:nvPr/>
        </p:nvSpPr>
        <p:spPr>
          <a:xfrm>
            <a:off x="490479" y="1543774"/>
            <a:ext cx="55052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Custom Tools and Multiple Sources</a:t>
            </a:r>
          </a:p>
          <a:p>
            <a:r>
              <a:rPr lang="en-US" sz="2000" dirty="0">
                <a:solidFill>
                  <a:schemeClr val="accent3"/>
                </a:solidFill>
                <a:cs typeface="Calibri"/>
              </a:rPr>
              <a:t>A variety of tools, some custom-created, </a:t>
            </a:r>
            <a:br>
              <a:rPr lang="en-US" sz="2000" dirty="0">
                <a:solidFill>
                  <a:schemeClr val="accent3"/>
                </a:solidFill>
                <a:cs typeface="Calibri"/>
              </a:rPr>
            </a:br>
            <a:r>
              <a:rPr lang="en-US" sz="2000" dirty="0">
                <a:solidFill>
                  <a:schemeClr val="accent3"/>
                </a:solidFill>
                <a:cs typeface="Calibri"/>
              </a:rPr>
              <a:t>pull data from multiple sources such as the</a:t>
            </a:r>
            <a:br>
              <a:rPr lang="en-US" sz="2000" dirty="0">
                <a:solidFill>
                  <a:schemeClr val="accent3"/>
                </a:solidFill>
                <a:cs typeface="Calibri"/>
              </a:rPr>
            </a:br>
            <a:r>
              <a:rPr lang="en-US" sz="2000" dirty="0">
                <a:solidFill>
                  <a:schemeClr val="accent3"/>
                </a:solidFill>
                <a:cs typeface="Calibri"/>
              </a:rPr>
              <a:t>Data Warehouse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4033C1-0EB6-D14B-BCAB-277162538D94}"/>
              </a:ext>
            </a:extLst>
          </p:cNvPr>
          <p:cNvSpPr txBox="1"/>
          <p:nvPr/>
        </p:nvSpPr>
        <p:spPr>
          <a:xfrm>
            <a:off x="8225182" y="6465518"/>
            <a:ext cx="190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Activity Hubs Data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CC0D61-B52D-F140-A84B-A699A655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4" y="3051787"/>
            <a:ext cx="3194613" cy="240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F8005C-3CC5-4F42-AF9E-C261700FC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428" y="3727047"/>
            <a:ext cx="3317388" cy="2388743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0CAD1A-8AF0-F047-A3EE-43F35DAB0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96" y="4807027"/>
            <a:ext cx="3209261" cy="1894454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3FD060-21B6-9A4D-BE79-E37AE82A9EDC}"/>
              </a:ext>
            </a:extLst>
          </p:cNvPr>
          <p:cNvSpPr txBox="1"/>
          <p:nvPr/>
        </p:nvSpPr>
        <p:spPr>
          <a:xfrm>
            <a:off x="3634451" y="2916819"/>
            <a:ext cx="2314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Easy Query Builder</a:t>
            </a:r>
          </a:p>
          <a:p>
            <a:endParaRPr lang="en-US" sz="1200">
              <a:solidFill>
                <a:schemeClr val="accent3"/>
              </a:solidFill>
            </a:endParaRPr>
          </a:p>
          <a:p>
            <a:pPr algn="r"/>
            <a:r>
              <a:rPr lang="en-US">
                <a:solidFill>
                  <a:schemeClr val="accent1"/>
                </a:solidFill>
              </a:rPr>
              <a:t>Aqua Data Studio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028DA-095F-9548-96EA-BCF5C9915FDF}"/>
              </a:ext>
            </a:extLst>
          </p:cNvPr>
          <p:cNvSpPr txBox="1"/>
          <p:nvPr/>
        </p:nvSpPr>
        <p:spPr>
          <a:xfrm>
            <a:off x="3404884" y="6355041"/>
            <a:ext cx="251170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QueryLink</a:t>
            </a:r>
            <a:r>
              <a:rPr lang="en-US" dirty="0">
                <a:solidFill>
                  <a:schemeClr val="accent1"/>
                </a:solidFill>
                <a:cs typeface="Calibri"/>
              </a:rPr>
              <a:t>/</a:t>
            </a:r>
            <a:r>
              <a:rPr lang="en-US" dirty="0" err="1">
                <a:solidFill>
                  <a:schemeClr val="accent1"/>
                </a:solidFill>
                <a:cs typeface="Calibri"/>
              </a:rPr>
              <a:t>EasyQuery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1F2DE0-E6BB-254E-879F-52D3B8FCA81B}"/>
              </a:ext>
            </a:extLst>
          </p:cNvPr>
          <p:cNvSpPr txBox="1"/>
          <p:nvPr/>
        </p:nvSpPr>
        <p:spPr>
          <a:xfrm>
            <a:off x="11126602" y="5379427"/>
            <a:ext cx="91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Reports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C18F89-829E-3A4D-8E38-361F10F9D67B}"/>
              </a:ext>
            </a:extLst>
          </p:cNvPr>
          <p:cNvSpPr txBox="1"/>
          <p:nvPr/>
        </p:nvSpPr>
        <p:spPr>
          <a:xfrm>
            <a:off x="2520547" y="1022039"/>
            <a:ext cx="105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/>
              <a:t>Now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E0C937-970A-2A4F-A2B1-2F2EBBFFEEC9}"/>
              </a:ext>
            </a:extLst>
          </p:cNvPr>
          <p:cNvSpPr txBox="1"/>
          <p:nvPr/>
        </p:nvSpPr>
        <p:spPr>
          <a:xfrm>
            <a:off x="8467235" y="997605"/>
            <a:ext cx="141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Future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37243DC-0A8E-4E44-A33E-9370D879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4" y="134612"/>
            <a:ext cx="11933126" cy="1109663"/>
          </a:xfrm>
        </p:spPr>
        <p:txBody>
          <a:bodyPr>
            <a:normAutofit/>
          </a:bodyPr>
          <a:lstStyle/>
          <a:p>
            <a:r>
              <a:rPr lang="en-US" dirty="0"/>
              <a:t>Data from Query/Reporting Tools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841BEBD6-9D73-4E42-980B-FAEB06AFFB8E}"/>
              </a:ext>
            </a:extLst>
          </p:cNvPr>
          <p:cNvSpPr txBox="1">
            <a:spLocks/>
          </p:cNvSpPr>
          <p:nvPr/>
        </p:nvSpPr>
        <p:spPr>
          <a:xfrm>
            <a:off x="6550705" y="1543775"/>
            <a:ext cx="6228734" cy="4474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Calibri"/>
              </a:rPr>
              <a:t>Cognos/Tableau Reporting Tools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cs typeface="Calibri"/>
              </a:rPr>
              <a:t>Build &amp; Run Custom Reports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cs typeface="Calibri"/>
              </a:rPr>
              <a:t>Blend Data from Multiple Systems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cs typeface="Calibri"/>
              </a:rPr>
              <a:t>Analyze Historical Data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3"/>
                </a:solidFill>
                <a:cs typeface="Calibri"/>
              </a:rPr>
              <a:t>Run, develop and save new reports using Cognos or Tableau pulling from Activity Hubs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000" dirty="0">
              <a:cs typeface="Calibri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3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9EF9B36-8C2A-2045-B8C0-7CBD0B33DA19}"/>
              </a:ext>
            </a:extLst>
          </p:cNvPr>
          <p:cNvGraphicFramePr/>
          <p:nvPr>
            <p:extLst/>
          </p:nvPr>
        </p:nvGraphicFramePr>
        <p:xfrm>
          <a:off x="-1472719" y="-2693560"/>
          <a:ext cx="19938374" cy="129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BA927579-F990-8F47-A4B7-0A0510C9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39" y="219616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/>
              <a:t>How you will get data in the future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7F1940-28FC-1840-88C2-97DA7B34C7F8}"/>
              </a:ext>
            </a:extLst>
          </p:cNvPr>
          <p:cNvGraphicFramePr/>
          <p:nvPr>
            <p:extLst/>
          </p:nvPr>
        </p:nvGraphicFramePr>
        <p:xfrm>
          <a:off x="2953644" y="677120"/>
          <a:ext cx="8415452" cy="551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4EC196-8F86-8B4A-9795-D8C21FF6B130}"/>
              </a:ext>
            </a:extLst>
          </p:cNvPr>
          <p:cNvSpPr txBox="1"/>
          <p:nvPr/>
        </p:nvSpPr>
        <p:spPr>
          <a:xfrm>
            <a:off x="1177402" y="1526749"/>
            <a:ext cx="309154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Calibri Light"/>
              </a:rPr>
              <a:t>Systems of Record</a:t>
            </a:r>
          </a:p>
          <a:p>
            <a:r>
              <a:rPr lang="en-US" sz="2300" b="1" dirty="0">
                <a:solidFill>
                  <a:schemeClr val="tx2"/>
                </a:solidFill>
                <a:latin typeface="Calibri Light"/>
                <a:cs typeface="Calibri Light"/>
              </a:rPr>
              <a:t>In-system reporting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53FAC-BEB1-644C-AE89-F3145E5814A5}"/>
              </a:ext>
            </a:extLst>
          </p:cNvPr>
          <p:cNvSpPr/>
          <p:nvPr/>
        </p:nvSpPr>
        <p:spPr>
          <a:xfrm>
            <a:off x="8526753" y="1417858"/>
            <a:ext cx="345008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atin typeface="+mj-lt"/>
                <a:cs typeface="Calibri Light"/>
              </a:rPr>
              <a:t>Activity Hubs </a:t>
            </a:r>
          </a:p>
          <a:p>
            <a:pPr lvl="0"/>
            <a:r>
              <a:rPr lang="en-US" sz="2300" b="1" dirty="0">
                <a:solidFill>
                  <a:schemeClr val="tx2"/>
                </a:solidFill>
                <a:latin typeface="Calibri Light"/>
                <a:cs typeface="Calibri Light"/>
              </a:rPr>
              <a:t>Cognos and Tableau tools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  <a:t>Build &amp; run </a:t>
            </a:r>
            <a:b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</a:br>
            <a: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  <a:t>custom reports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  <a:t>Blend data from </a:t>
            </a:r>
            <a:b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</a:br>
            <a: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  <a:t>multiple sources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/>
                <a:cs typeface="Calibri Light"/>
              </a:rPr>
              <a:t>Analyze historical data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F04AE-BEB7-654D-A345-9D2E6AB104EB}"/>
              </a:ext>
            </a:extLst>
          </p:cNvPr>
          <p:cNvSpPr txBox="1"/>
          <p:nvPr/>
        </p:nvSpPr>
        <p:spPr>
          <a:xfrm>
            <a:off x="3954316" y="5607555"/>
            <a:ext cx="93762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Calibri Light"/>
              </a:rPr>
              <a:t>iPaaS Integration Platform</a:t>
            </a:r>
          </a:p>
          <a:p>
            <a:r>
              <a:rPr lang="en-US" sz="2300" b="1" dirty="0">
                <a:solidFill>
                  <a:schemeClr val="tx2"/>
                </a:solidFill>
                <a:latin typeface="Calibri Light"/>
                <a:cs typeface="Calibri Light"/>
              </a:rPr>
              <a:t>Data connection for downstream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352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45" y="2064761"/>
            <a:ext cx="11431019" cy="1995456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5823" y="4642117"/>
            <a:ext cx="4639425" cy="1953784"/>
          </a:xfrm>
        </p:spPr>
        <p:txBody>
          <a:bodyPr/>
          <a:lstStyle/>
          <a:p>
            <a:r>
              <a:rPr lang="en-US" sz="3500" b="1" dirty="0" smtClean="0">
                <a:latin typeface="Roboto" pitchFamily="2" charset="0"/>
                <a:ea typeface="Roboto" pitchFamily="2" charset="0"/>
              </a:rPr>
              <a:t>Email</a:t>
            </a:r>
          </a:p>
          <a:p>
            <a:r>
              <a:rPr lang="en-US" sz="3500" dirty="0" smtClean="0">
                <a:latin typeface="Roboto" pitchFamily="2" charset="0"/>
                <a:ea typeface="Roboto" pitchFamily="2" charset="0"/>
              </a:rPr>
              <a:t>esrfisp@ucsd.edu</a:t>
            </a:r>
            <a:br>
              <a:rPr lang="en-US" sz="3500" dirty="0" smtClean="0">
                <a:latin typeface="Roboto" pitchFamily="2" charset="0"/>
                <a:ea typeface="Roboto" pitchFamily="2" charset="0"/>
              </a:rPr>
            </a:b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Picture 4" descr="Email Marketing PNG Transparent Icon | PNG All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68" y="3517199"/>
            <a:ext cx="2610642" cy="261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3" y="2452465"/>
            <a:ext cx="1003559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0049069" cy="6858000"/>
          </a:xfrm>
          <a:prstGeom prst="rect">
            <a:avLst/>
          </a:prstGeom>
          <a:solidFill>
            <a:srgbClr val="F5F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331" y="222855"/>
            <a:ext cx="11296135" cy="753763"/>
          </a:xfrm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006390"/>
                </a:solidFill>
                <a:latin typeface="Roboto" pitchFamily="2" charset="0"/>
                <a:ea typeface="Roboto" pitchFamily="2" charset="0"/>
                <a:cs typeface="+mn-cs"/>
              </a:rPr>
              <a:t>UC San Diego Health</a:t>
            </a:r>
            <a:endParaRPr lang="en-US" sz="4500" dirty="0">
              <a:solidFill>
                <a:srgbClr val="006390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01" y="1208804"/>
            <a:ext cx="9063436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UC San Diego Health is a vital component of our University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community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We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have grown significantly over the past decade into a nationally recognized academic health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system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Our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physicians and nearly 9,000 employees provide comprehensive world class care to our community and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beyond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Last year UC San Diego Health provided over 800,000 outpatient visits and 78,000 ED visits</a:t>
            </a:r>
          </a:p>
          <a:p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The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ESR FIS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renewal will increase UC San Diego Health’s integration with campus while retaining existing budgeting, procurement, and support systems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.</a:t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UC San Diego Health’s finance and system leaders are co-leading and participating in the implementation design teams.</a:t>
            </a: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457200" lvl="2"/>
            <a:endParaRPr lang="en-US" sz="1900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9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12290" r="9005"/>
          <a:stretch/>
        </p:blipFill>
        <p:spPr bwMode="auto">
          <a:xfrm>
            <a:off x="-13447" y="1711006"/>
            <a:ext cx="4370458" cy="3548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Price Center and Triton Fountain at nigh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r="17770"/>
          <a:stretch/>
        </p:blipFill>
        <p:spPr bwMode="auto">
          <a:xfrm>
            <a:off x="3875675" y="1711006"/>
            <a:ext cx="4224831" cy="354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inus 12"/>
          <p:cNvSpPr/>
          <p:nvPr/>
        </p:nvSpPr>
        <p:spPr>
          <a:xfrm rot="16200000">
            <a:off x="547477" y="3108960"/>
            <a:ext cx="6675120" cy="4572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ucsdnews.ucsd.edu/news_uploads/foundation-primary-20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3778" r="13966"/>
          <a:stretch/>
        </p:blipFill>
        <p:spPr bwMode="auto">
          <a:xfrm>
            <a:off x="7938626" y="1700248"/>
            <a:ext cx="4271303" cy="35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inus 8"/>
          <p:cNvSpPr/>
          <p:nvPr/>
        </p:nvSpPr>
        <p:spPr>
          <a:xfrm rot="16200000">
            <a:off x="4654853" y="3291840"/>
            <a:ext cx="6675120" cy="4572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54037" y="766479"/>
            <a:ext cx="15231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Health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8880" y="766479"/>
            <a:ext cx="18934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Campus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40180" y="766479"/>
            <a:ext cx="24737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Foundation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5540" y="2044005"/>
            <a:ext cx="11660920" cy="4084198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300" b="1" dirty="0" smtClean="0">
                <a:latin typeface="Roboto" pitchFamily="2" charset="0"/>
                <a:ea typeface="Roboto" pitchFamily="2" charset="0"/>
              </a:rPr>
              <a:t>Have one source of data for decision making</a:t>
            </a:r>
          </a:p>
          <a:p>
            <a:pPr lvl="1">
              <a:lnSpc>
                <a:spcPct val="150000"/>
              </a:lnSpc>
            </a:pPr>
            <a:r>
              <a:rPr lang="en-US" sz="2300" b="1" dirty="0" smtClean="0">
                <a:latin typeface="Roboto" pitchFamily="2" charset="0"/>
                <a:ea typeface="Roboto" pitchFamily="2" charset="0"/>
              </a:rPr>
              <a:t>Simplify work processes and stop being reactionary</a:t>
            </a:r>
          </a:p>
          <a:p>
            <a:pPr lvl="1">
              <a:lnSpc>
                <a:spcPct val="150000"/>
              </a:lnSpc>
            </a:pPr>
            <a:r>
              <a:rPr lang="en-US" sz="2300" b="1" dirty="0" smtClean="0">
                <a:latin typeface="Roboto" pitchFamily="2" charset="0"/>
                <a:ea typeface="Roboto" pitchFamily="2" charset="0"/>
              </a:rPr>
              <a:t>Allow more time for value added analytics</a:t>
            </a:r>
          </a:p>
          <a:p>
            <a:pPr lvl="1">
              <a:lnSpc>
                <a:spcPct val="150000"/>
              </a:lnSpc>
            </a:pPr>
            <a:r>
              <a:rPr lang="en-US" sz="2300" b="1" dirty="0" smtClean="0">
                <a:latin typeface="Roboto" pitchFamily="2" charset="0"/>
                <a:ea typeface="Roboto" pitchFamily="2" charset="0"/>
              </a:rPr>
              <a:t>Provide better service to our customers across the health system, campus, UCOP and external interests</a:t>
            </a:r>
          </a:p>
          <a:p>
            <a:pPr lvl="1">
              <a:lnSpc>
                <a:spcPct val="150000"/>
              </a:lnSpc>
            </a:pPr>
            <a:r>
              <a:rPr lang="en-US" sz="2300" b="1" dirty="0" smtClean="0">
                <a:latin typeface="Roboto" pitchFamily="2" charset="0"/>
                <a:ea typeface="Roboto" pitchFamily="2" charset="0"/>
              </a:rPr>
              <a:t>Improve staff satisfaction and provide opportunities for career enhancement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9331" y="537024"/>
            <a:ext cx="11610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This automation will drive more efficiency into our health system and provide </a:t>
            </a:r>
            <a:r>
              <a:rPr lang="en-US" sz="2600" b="1" dirty="0">
                <a:solidFill>
                  <a:srgbClr val="006390"/>
                </a:solidFill>
                <a:latin typeface="Roboto" pitchFamily="2" charset="0"/>
                <a:ea typeface="Roboto" pitchFamily="2" charset="0"/>
              </a:rPr>
              <a:t>real time information</a:t>
            </a:r>
            <a:r>
              <a:rPr lang="en-US" sz="2600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 necessary to manage a complex health </a:t>
            </a:r>
            <a:r>
              <a:rPr lang="en-US" sz="26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system.</a:t>
            </a:r>
            <a:endParaRPr lang="en-US" sz="2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831" y="6394288"/>
            <a:ext cx="2538255" cy="4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69076-0E24-6A49-9E99-48290E2F7D2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8677" y="6063911"/>
            <a:ext cx="8531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Visit Financial Information System project </a:t>
            </a:r>
            <a:r>
              <a:rPr lang="en-US" sz="16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  <a:hlinkClick r:id="rId3"/>
              </a:rPr>
              <a:t>Guiding Principles </a:t>
            </a:r>
            <a:r>
              <a:rPr lang="en-US" sz="1600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to learn more. </a:t>
            </a:r>
            <a:endParaRPr lang="en-US" sz="1600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7389" y="1248136"/>
            <a:ext cx="10091921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Design 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financial processes and reporting to take maximum advantage of new UC San Diego chart of </a:t>
            </a:r>
            <a: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accounts.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 smtClean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Full functional partnership with UC San Diego Health and Foundation in a common financial system and linked chart of </a:t>
            </a:r>
            <a: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accounts, and successful integration with defined enterprise systems (student systems, payroll, etc.).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Adopt full budget </a:t>
            </a:r>
            <a: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system, centralize non-student AR, and develop or modify policies as required to match new core business processes.</a:t>
            </a:r>
            <a:b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</a:br>
            <a:endParaRPr lang="en-US" sz="21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Meet user needs in the context of what’s best for the institution as a whole</a:t>
            </a:r>
            <a:r>
              <a:rPr lang="en-US" sz="2100" b="1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2">
                  <a:lumMod val="75000"/>
                </a:schemeClr>
              </a:solidFill>
              <a:latin typeface="Robot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Roboto" pitchFamily="2" charset="0"/>
              </a:rPr>
              <a:t>Lead with UC San Diego’s internal resources and external guidance and support from an implementation partner.</a:t>
            </a:r>
            <a:r>
              <a:rPr lang="en-US" sz="2100" b="1" dirty="0" smtClean="0">
                <a:solidFill>
                  <a:srgbClr val="333333"/>
                </a:solidFill>
                <a:latin typeface="Roboto" pitchFamily="2" charset="0"/>
              </a:rPr>
              <a:t/>
            </a:r>
            <a:br>
              <a:rPr lang="en-US" sz="2100" b="1" dirty="0" smtClean="0">
                <a:solidFill>
                  <a:srgbClr val="333333"/>
                </a:solidFill>
                <a:latin typeface="Roboto" pitchFamily="2" charset="0"/>
              </a:rPr>
            </a:br>
            <a:endParaRPr lang="en-US" sz="2100" b="1" dirty="0" smtClean="0">
              <a:solidFill>
                <a:srgbClr val="333333"/>
              </a:solidFill>
              <a:latin typeface="Roboto" pitchFamily="2" charset="0"/>
            </a:endParaRPr>
          </a:p>
          <a:p>
            <a:endParaRPr lang="en-US" dirty="0">
              <a:solidFill>
                <a:srgbClr val="333333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74330" y="5885772"/>
            <a:ext cx="1462761" cy="365125"/>
          </a:xfrm>
        </p:spPr>
        <p:txBody>
          <a:bodyPr/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Procurement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Maggie Grey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9331" y="222855"/>
            <a:ext cx="11296135" cy="753763"/>
          </a:xfrm>
        </p:spPr>
        <p:txBody>
          <a:bodyPr>
            <a:normAutofit/>
          </a:bodyPr>
          <a:lstStyle/>
          <a:p>
            <a:r>
              <a:rPr lang="en-US" dirty="0"/>
              <a:t>Design Leads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5" y="3930441"/>
            <a:ext cx="1638111" cy="191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6006" y="3887181"/>
            <a:ext cx="15544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r="10620"/>
          <a:stretch/>
        </p:blipFill>
        <p:spPr>
          <a:xfrm>
            <a:off x="7211547" y="3930441"/>
            <a:ext cx="15544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image001"/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2"/>
          <a:stretch/>
        </p:blipFill>
        <p:spPr bwMode="auto">
          <a:xfrm>
            <a:off x="7154063" y="1265766"/>
            <a:ext cx="155448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3"/>
          <a:stretch/>
        </p:blipFill>
        <p:spPr>
          <a:xfrm>
            <a:off x="5120492" y="3837064"/>
            <a:ext cx="1685769" cy="194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Arlynn Rensl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" y="3816703"/>
            <a:ext cx="1618782" cy="1942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illiam (Bill) McCarrol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0" y="1247478"/>
            <a:ext cx="1554480" cy="186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99BEB9BCEB73D14B81B7155BA1361BB1@ucsdcloud.onmicrosoft.com" descr="99BEB9BCEB73D14B81B7155BA1361BB1@ucsdclou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10552"/>
          <a:stretch/>
        </p:blipFill>
        <p:spPr bwMode="auto">
          <a:xfrm>
            <a:off x="2978947" y="1267437"/>
            <a:ext cx="1559799" cy="194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071" y="3111328"/>
            <a:ext cx="23951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Access Management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Bill McCarroll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3953" y="3111328"/>
            <a:ext cx="3352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Accounts Receivable, </a:t>
            </a:r>
            <a:r>
              <a:rPr lang="en-US" sz="1500" b="1" dirty="0" smtClean="0">
                <a:solidFill>
                  <a:srgbClr val="006390"/>
                </a:solidFill>
              </a:rPr>
              <a:t/>
            </a:r>
            <a:br>
              <a:rPr lang="en-US" sz="1500" b="1" dirty="0" smtClean="0">
                <a:solidFill>
                  <a:srgbClr val="006390"/>
                </a:solidFill>
              </a:rPr>
            </a:br>
            <a:r>
              <a:rPr lang="en-US" sz="1500" b="1" dirty="0" smtClean="0">
                <a:solidFill>
                  <a:srgbClr val="006390"/>
                </a:solidFill>
              </a:rPr>
              <a:t>Cash and </a:t>
            </a:r>
            <a:r>
              <a:rPr lang="en-US" sz="1500" b="1" dirty="0">
                <a:solidFill>
                  <a:srgbClr val="006390"/>
                </a:solidFill>
              </a:rPr>
              <a:t>Banking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Susselys Virgil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4519" y="3111328"/>
            <a:ext cx="1785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Asset Management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Jamie Wheat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66570" y="3111328"/>
            <a:ext cx="19294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Budget and Planning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Amanda Buss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96037" y="3111328"/>
            <a:ext cx="2368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Common Chart of Accounts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Jamie Nickel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416" y="5791335"/>
            <a:ext cx="22278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Controls and Compliance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Arlynn Renslow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57358" y="5759241"/>
            <a:ext cx="22119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Disbursements </a:t>
            </a:r>
            <a:r>
              <a:rPr lang="en-US" sz="1500" b="1" dirty="0" smtClean="0">
                <a:solidFill>
                  <a:srgbClr val="006390"/>
                </a:solidFill>
              </a:rPr>
              <a:t>and </a:t>
            </a:r>
            <a:r>
              <a:rPr lang="en-US" sz="1500" b="1" dirty="0">
                <a:solidFill>
                  <a:srgbClr val="006390"/>
                </a:solidFill>
              </a:rPr>
              <a:t>Travel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Kevin Wong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14206" y="5801692"/>
            <a:ext cx="1547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General Ledger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Melissa Navarro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7817" y="5780806"/>
            <a:ext cx="25690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500" b="1" dirty="0">
                <a:solidFill>
                  <a:srgbClr val="006390"/>
                </a:solidFill>
              </a:rPr>
              <a:t>PPM (Post Award) </a:t>
            </a:r>
            <a:r>
              <a:rPr lang="en-US" sz="1500" b="1" dirty="0" smtClean="0">
                <a:solidFill>
                  <a:srgbClr val="006390"/>
                </a:solidFill>
              </a:rPr>
              <a:t/>
            </a:r>
            <a:br>
              <a:rPr lang="en-US" sz="1500" b="1" dirty="0" smtClean="0">
                <a:solidFill>
                  <a:srgbClr val="006390"/>
                </a:solidFill>
              </a:rPr>
            </a:br>
            <a:r>
              <a:rPr lang="en-US" sz="1500" b="1" dirty="0" smtClean="0">
                <a:solidFill>
                  <a:srgbClr val="006390"/>
                </a:solidFill>
              </a:rPr>
              <a:t>and </a:t>
            </a:r>
            <a:r>
              <a:rPr lang="en-US" sz="1500" b="1" dirty="0">
                <a:solidFill>
                  <a:srgbClr val="006390"/>
                </a:solidFill>
              </a:rPr>
              <a:t>Project</a:t>
            </a:r>
          </a:p>
          <a:p>
            <a:pPr algn="ctr" fontAlgn="t"/>
            <a:r>
              <a:rPr lang="en-US" sz="1500" dirty="0">
                <a:solidFill>
                  <a:srgbClr val="006390"/>
                </a:solidFill>
              </a:rPr>
              <a:t>Marissa Prough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8532" r="5837"/>
          <a:stretch/>
        </p:blipFill>
        <p:spPr>
          <a:xfrm>
            <a:off x="4969354" y="1268498"/>
            <a:ext cx="1706343" cy="192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13732" t="10661" r="24605"/>
          <a:stretch/>
        </p:blipFill>
        <p:spPr>
          <a:xfrm rot="5400000">
            <a:off x="9141870" y="1442228"/>
            <a:ext cx="1842562" cy="158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0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ESR ">
      <a:dk1>
        <a:srgbClr val="05BFD5"/>
      </a:dk1>
      <a:lt1>
        <a:srgbClr val="FFFFFF"/>
      </a:lt1>
      <a:dk2>
        <a:srgbClr val="585958"/>
      </a:dk2>
      <a:lt2>
        <a:srgbClr val="FFFFFF"/>
      </a:lt2>
      <a:accent1>
        <a:srgbClr val="05BFD5"/>
      </a:accent1>
      <a:accent2>
        <a:srgbClr val="006390"/>
      </a:accent2>
      <a:accent3>
        <a:srgbClr val="A5A5A5"/>
      </a:accent3>
      <a:accent4>
        <a:srgbClr val="2E3772"/>
      </a:accent4>
      <a:accent5>
        <a:srgbClr val="FDFFFC"/>
      </a:accent5>
      <a:accent6>
        <a:srgbClr val="F5F6FF"/>
      </a:accent6>
      <a:hlink>
        <a:srgbClr val="2E3772"/>
      </a:hlink>
      <a:folHlink>
        <a:srgbClr val="D3751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TEMPLATE" id="{78CD295F-64B9-D447-AFE3-9DCE59637CD6}" vid="{551AD14F-9F29-A146-B811-EE934B7C4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20054</TotalTime>
  <Words>1641</Words>
  <Application>Microsoft Office PowerPoint</Application>
  <PresentationFormat>Widescreen</PresentationFormat>
  <Paragraphs>455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Arial,Sans-Serif</vt:lpstr>
      <vt:lpstr>Calibri</vt:lpstr>
      <vt:lpstr>Calibri</vt:lpstr>
      <vt:lpstr>Calibri Light</vt:lpstr>
      <vt:lpstr>Roboto</vt:lpstr>
      <vt:lpstr>Times New Roman</vt:lpstr>
      <vt:lpstr>Verdana</vt:lpstr>
      <vt:lpstr>Custom Design</vt:lpstr>
      <vt:lpstr>Financial Information System</vt:lpstr>
      <vt:lpstr>Agenda</vt:lpstr>
      <vt:lpstr>Vision</vt:lpstr>
      <vt:lpstr>PowerPoint Presentation</vt:lpstr>
      <vt:lpstr>UC San Diego Health</vt:lpstr>
      <vt:lpstr>PowerPoint Presentation</vt:lpstr>
      <vt:lpstr>PowerPoint Presentation</vt:lpstr>
      <vt:lpstr>Design Principles</vt:lpstr>
      <vt:lpstr>Design Leads</vt:lpstr>
      <vt:lpstr>Design Process and Module Scope</vt:lpstr>
      <vt:lpstr>Design and Iterate</vt:lpstr>
      <vt:lpstr>New Common Chart of Accounts Structure</vt:lpstr>
      <vt:lpstr>IFIS Chart of Accounts Clean Up </vt:lpstr>
      <vt:lpstr>Oracle Launch</vt:lpstr>
      <vt:lpstr>Project Structure </vt:lpstr>
      <vt:lpstr>Decision and Escalation Process</vt:lpstr>
      <vt:lpstr>PowerPoint Presentation</vt:lpstr>
      <vt:lpstr>90 Day Plan</vt:lpstr>
      <vt:lpstr>Prosci® Change Management Maturity Model™</vt:lpstr>
      <vt:lpstr>Top Contributors to Success</vt:lpstr>
      <vt:lpstr>Project Plans Account for the Psychology of Change</vt:lpstr>
      <vt:lpstr>PowerPoint Presentation</vt:lpstr>
      <vt:lpstr>We Need Your Help  </vt:lpstr>
      <vt:lpstr>Find Your Change Network</vt:lpstr>
      <vt:lpstr>Survey Results</vt:lpstr>
      <vt:lpstr>Survey Q&amp;A</vt:lpstr>
      <vt:lpstr>Survey Q&amp;A</vt:lpstr>
      <vt:lpstr>Survey Q&amp;A</vt:lpstr>
      <vt:lpstr>Survey Q&amp;A</vt:lpstr>
      <vt:lpstr>Survey Q&amp;A</vt:lpstr>
      <vt:lpstr>PowerPoint Presentation</vt:lpstr>
      <vt:lpstr>Data from Query/Reporting Tools</vt:lpstr>
      <vt:lpstr>How you will get data in the future</vt:lpstr>
      <vt:lpstr>THANK YOU!</vt:lpstr>
    </vt:vector>
  </TitlesOfParts>
  <Manager/>
  <Company>UCSD-ACT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</dc:title>
  <dc:subject/>
  <dc:creator>Blankenship, Laura</dc:creator>
  <cp:keywords/>
  <dc:description/>
  <cp:lastModifiedBy>Blankenship, Laura</cp:lastModifiedBy>
  <cp:revision>474</cp:revision>
  <dcterms:created xsi:type="dcterms:W3CDTF">2019-01-09T18:48:48Z</dcterms:created>
  <dcterms:modified xsi:type="dcterms:W3CDTF">2019-02-15T17:24:16Z</dcterms:modified>
  <cp:category/>
</cp:coreProperties>
</file>