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0" r:id="rId3"/>
  </p:sldMasterIdLst>
  <p:notesMasterIdLst>
    <p:notesMasterId r:id="rId28"/>
  </p:notesMasterIdLst>
  <p:sldIdLst>
    <p:sldId id="261" r:id="rId4"/>
    <p:sldId id="280" r:id="rId5"/>
    <p:sldId id="271" r:id="rId6"/>
    <p:sldId id="262" r:id="rId7"/>
    <p:sldId id="299" r:id="rId8"/>
    <p:sldId id="263" r:id="rId9"/>
    <p:sldId id="264" r:id="rId10"/>
    <p:sldId id="265" r:id="rId11"/>
    <p:sldId id="266" r:id="rId12"/>
    <p:sldId id="291" r:id="rId13"/>
    <p:sldId id="282" r:id="rId14"/>
    <p:sldId id="297" r:id="rId15"/>
    <p:sldId id="284" r:id="rId16"/>
    <p:sldId id="285" r:id="rId17"/>
    <p:sldId id="286" r:id="rId18"/>
    <p:sldId id="287" r:id="rId19"/>
    <p:sldId id="292" r:id="rId20"/>
    <p:sldId id="288" r:id="rId21"/>
    <p:sldId id="289" r:id="rId22"/>
    <p:sldId id="290" r:id="rId23"/>
    <p:sldId id="298" r:id="rId24"/>
    <p:sldId id="293" r:id="rId25"/>
    <p:sldId id="294" r:id="rId26"/>
    <p:sldId id="300"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E6A4"/>
    <a:srgbClr val="DEEDF8"/>
    <a:srgbClr val="FFDE7A"/>
    <a:srgbClr val="FADFE7"/>
    <a:srgbClr val="F2FE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014035-4376-41F7-B98E-7A3EC9856736}" type="doc">
      <dgm:prSet loTypeId="urn:microsoft.com/office/officeart/2005/8/layout/chevron1" loCatId="process" qsTypeId="urn:microsoft.com/office/officeart/2005/8/quickstyle/simple1" qsCatId="simple" csTypeId="urn:microsoft.com/office/officeart/2005/8/colors/accent1_2" csCatId="accent1" phldr="1"/>
      <dgm:spPr/>
    </dgm:pt>
    <dgm:pt modelId="{7C140BA5-61A2-4C44-8F2C-83C38D316D75}">
      <dgm:prSet phldrT="[Text]" custT="1"/>
      <dgm:spPr>
        <a:solidFill>
          <a:srgbClr val="BFBFBF"/>
        </a:solidFill>
      </dgm:spPr>
      <dgm:t>
        <a:bodyPr/>
        <a:lstStyle/>
        <a:p>
          <a:r>
            <a:rPr lang="en-GB" sz="1300" b="0" dirty="0" smtClean="0">
              <a:solidFill>
                <a:schemeClr val="bg1"/>
              </a:solidFill>
            </a:rPr>
            <a:t>Initiate</a:t>
          </a:r>
          <a:endParaRPr lang="en-US" sz="1300" dirty="0">
            <a:solidFill>
              <a:schemeClr val="bg1"/>
            </a:solidFill>
          </a:endParaRPr>
        </a:p>
      </dgm:t>
    </dgm:pt>
    <dgm:pt modelId="{4EE0527B-6153-42D3-936E-E34B9CCE2E5B}" type="parTrans" cxnId="{1F625BA7-6CA7-4D79-AC51-7E8A0747591C}">
      <dgm:prSet/>
      <dgm:spPr/>
      <dgm:t>
        <a:bodyPr/>
        <a:lstStyle/>
        <a:p>
          <a:endParaRPr lang="en-US"/>
        </a:p>
      </dgm:t>
    </dgm:pt>
    <dgm:pt modelId="{A177E4EC-37A7-4086-B9CE-1C22AFC73885}" type="sibTrans" cxnId="{1F625BA7-6CA7-4D79-AC51-7E8A0747591C}">
      <dgm:prSet/>
      <dgm:spPr/>
      <dgm:t>
        <a:bodyPr/>
        <a:lstStyle/>
        <a:p>
          <a:endParaRPr lang="en-US"/>
        </a:p>
      </dgm:t>
    </dgm:pt>
    <dgm:pt modelId="{152C0CFE-894B-4DCD-9C91-F961733C6C8A}">
      <dgm:prSet phldrT="[Text]" custT="1"/>
      <dgm:spPr>
        <a:solidFill>
          <a:srgbClr val="2E75B6"/>
        </a:solidFill>
      </dgm:spPr>
      <dgm:t>
        <a:bodyPr/>
        <a:lstStyle/>
        <a:p>
          <a:r>
            <a:rPr lang="en-GB" sz="1300" dirty="0" smtClean="0">
              <a:solidFill>
                <a:schemeClr val="bg1"/>
              </a:solidFill>
            </a:rPr>
            <a:t>Design</a:t>
          </a:r>
          <a:endParaRPr lang="en-GB" sz="1300" dirty="0">
            <a:solidFill>
              <a:schemeClr val="bg1"/>
            </a:solidFill>
          </a:endParaRPr>
        </a:p>
      </dgm:t>
    </dgm:pt>
    <dgm:pt modelId="{1F637CD6-718F-42E8-BF1F-09380C90001C}" type="parTrans" cxnId="{913DACF1-E0FB-46A7-9F7F-8D4279633409}">
      <dgm:prSet/>
      <dgm:spPr/>
      <dgm:t>
        <a:bodyPr/>
        <a:lstStyle/>
        <a:p>
          <a:endParaRPr lang="en-US"/>
        </a:p>
      </dgm:t>
    </dgm:pt>
    <dgm:pt modelId="{DBF94304-B246-4969-8A3A-684D85AC9738}" type="sibTrans" cxnId="{913DACF1-E0FB-46A7-9F7F-8D4279633409}">
      <dgm:prSet/>
      <dgm:spPr/>
      <dgm:t>
        <a:bodyPr/>
        <a:lstStyle/>
        <a:p>
          <a:endParaRPr lang="en-US"/>
        </a:p>
      </dgm:t>
    </dgm:pt>
    <dgm:pt modelId="{A394F2A2-CD30-43D3-B564-20AF0C1BCDE0}">
      <dgm:prSet phldrT="[Text]" custT="1"/>
      <dgm:spPr>
        <a:solidFill>
          <a:srgbClr val="BFBFBF"/>
        </a:solidFill>
      </dgm:spPr>
      <dgm:t>
        <a:bodyPr/>
        <a:lstStyle/>
        <a:p>
          <a:r>
            <a:rPr lang="en-GB" sz="1300" dirty="0" smtClean="0">
              <a:solidFill>
                <a:schemeClr val="bg1"/>
              </a:solidFill>
            </a:rPr>
            <a:t>Plan                      </a:t>
          </a:r>
          <a:endParaRPr lang="en-US" sz="1300" dirty="0">
            <a:solidFill>
              <a:schemeClr val="bg1"/>
            </a:solidFill>
          </a:endParaRPr>
        </a:p>
      </dgm:t>
    </dgm:pt>
    <dgm:pt modelId="{16D8ED17-1A99-4BF0-A32E-AA5F0F0258C0}" type="parTrans" cxnId="{EDA2CDD0-A7E2-4ABF-A8D5-73FBDE810226}">
      <dgm:prSet/>
      <dgm:spPr/>
      <dgm:t>
        <a:bodyPr/>
        <a:lstStyle/>
        <a:p>
          <a:endParaRPr lang="en-US"/>
        </a:p>
      </dgm:t>
    </dgm:pt>
    <dgm:pt modelId="{997060CD-BA39-4C3E-89BA-BE814DB0413A}" type="sibTrans" cxnId="{EDA2CDD0-A7E2-4ABF-A8D5-73FBDE810226}">
      <dgm:prSet/>
      <dgm:spPr/>
      <dgm:t>
        <a:bodyPr/>
        <a:lstStyle/>
        <a:p>
          <a:endParaRPr lang="en-US"/>
        </a:p>
      </dgm:t>
    </dgm:pt>
    <dgm:pt modelId="{626C66CD-664C-4CA9-9020-B8D6763AE2FD}">
      <dgm:prSet phldrT="[Text]" custT="1"/>
      <dgm:spPr>
        <a:solidFill>
          <a:srgbClr val="BFBFBF"/>
        </a:solidFill>
      </dgm:spPr>
      <dgm:t>
        <a:bodyPr/>
        <a:lstStyle/>
        <a:p>
          <a:r>
            <a:rPr lang="en-GB" sz="1300" dirty="0" smtClean="0">
              <a:solidFill>
                <a:schemeClr val="bg1"/>
              </a:solidFill>
            </a:rPr>
            <a:t>Validate</a:t>
          </a:r>
          <a:endParaRPr lang="en-GB" sz="1300" dirty="0">
            <a:solidFill>
              <a:schemeClr val="bg1"/>
            </a:solidFill>
          </a:endParaRPr>
        </a:p>
      </dgm:t>
    </dgm:pt>
    <dgm:pt modelId="{F3EF0168-EB64-49AD-A5B4-271B13C93812}" type="parTrans" cxnId="{41D9E418-E3E0-424A-BF33-9059A48A6B3F}">
      <dgm:prSet/>
      <dgm:spPr/>
      <dgm:t>
        <a:bodyPr/>
        <a:lstStyle/>
        <a:p>
          <a:endParaRPr lang="en-US"/>
        </a:p>
      </dgm:t>
    </dgm:pt>
    <dgm:pt modelId="{DBF977C8-5E0E-4980-BF6A-C155149577D8}" type="sibTrans" cxnId="{41D9E418-E3E0-424A-BF33-9059A48A6B3F}">
      <dgm:prSet/>
      <dgm:spPr/>
      <dgm:t>
        <a:bodyPr/>
        <a:lstStyle/>
        <a:p>
          <a:endParaRPr lang="en-US"/>
        </a:p>
      </dgm:t>
    </dgm:pt>
    <dgm:pt modelId="{B2D8824F-FCA3-40D3-ADF0-216360405402}">
      <dgm:prSet phldrT="[Text]" custT="1"/>
      <dgm:spPr>
        <a:solidFill>
          <a:srgbClr val="BFBFBF"/>
        </a:solidFill>
      </dgm:spPr>
      <dgm:t>
        <a:bodyPr/>
        <a:lstStyle/>
        <a:p>
          <a:r>
            <a:rPr lang="en-GB" sz="1300" dirty="0" smtClean="0">
              <a:solidFill>
                <a:schemeClr val="bg1"/>
              </a:solidFill>
            </a:rPr>
            <a:t>Transition</a:t>
          </a:r>
          <a:endParaRPr lang="en-GB" sz="1300" dirty="0">
            <a:solidFill>
              <a:schemeClr val="bg1"/>
            </a:solidFill>
          </a:endParaRPr>
        </a:p>
      </dgm:t>
    </dgm:pt>
    <dgm:pt modelId="{ABEF4102-6A7F-4ADF-A92B-6D65F516C652}" type="parTrans" cxnId="{2D1233A8-7D70-4885-B273-4F9D8AB88BFF}">
      <dgm:prSet/>
      <dgm:spPr/>
      <dgm:t>
        <a:bodyPr/>
        <a:lstStyle/>
        <a:p>
          <a:endParaRPr lang="en-US"/>
        </a:p>
      </dgm:t>
    </dgm:pt>
    <dgm:pt modelId="{FFEC8B86-5E08-4CC5-B080-5EC8CD9FA928}" type="sibTrans" cxnId="{2D1233A8-7D70-4885-B273-4F9D8AB88BFF}">
      <dgm:prSet/>
      <dgm:spPr/>
      <dgm:t>
        <a:bodyPr/>
        <a:lstStyle/>
        <a:p>
          <a:endParaRPr lang="en-US"/>
        </a:p>
      </dgm:t>
    </dgm:pt>
    <dgm:pt modelId="{4F4BE03B-5823-4BC9-90E7-5574EACE09E5}">
      <dgm:prSet phldrT="[Text]" custT="1"/>
      <dgm:spPr>
        <a:solidFill>
          <a:srgbClr val="BFBFBF"/>
        </a:solidFill>
      </dgm:spPr>
      <dgm:t>
        <a:bodyPr/>
        <a:lstStyle/>
        <a:p>
          <a:r>
            <a:rPr lang="en-GB" sz="1300" b="1" dirty="0" smtClean="0">
              <a:solidFill>
                <a:schemeClr val="accent2"/>
              </a:solidFill>
            </a:rPr>
            <a:t>Go Live</a:t>
          </a:r>
          <a:endParaRPr lang="en-GB" sz="1300" b="1" dirty="0">
            <a:solidFill>
              <a:schemeClr val="accent2"/>
            </a:solidFill>
          </a:endParaRPr>
        </a:p>
      </dgm:t>
    </dgm:pt>
    <dgm:pt modelId="{57101327-A90A-4314-9C57-9B0F6D4A44BE}" type="parTrans" cxnId="{F066787A-304C-45AB-9B3E-9C7AA86963A7}">
      <dgm:prSet/>
      <dgm:spPr/>
      <dgm:t>
        <a:bodyPr/>
        <a:lstStyle/>
        <a:p>
          <a:endParaRPr lang="en-US"/>
        </a:p>
      </dgm:t>
    </dgm:pt>
    <dgm:pt modelId="{19B64806-4E4D-46C7-B2F2-1A035F149F3D}" type="sibTrans" cxnId="{F066787A-304C-45AB-9B3E-9C7AA86963A7}">
      <dgm:prSet/>
      <dgm:spPr/>
      <dgm:t>
        <a:bodyPr/>
        <a:lstStyle/>
        <a:p>
          <a:endParaRPr lang="en-US"/>
        </a:p>
      </dgm:t>
    </dgm:pt>
    <dgm:pt modelId="{291C0FC7-AB24-426F-95D5-FCAF7D733561}">
      <dgm:prSet phldrT="[Text]" custT="1"/>
      <dgm:spPr>
        <a:solidFill>
          <a:srgbClr val="BFBFBF"/>
        </a:solidFill>
      </dgm:spPr>
      <dgm:t>
        <a:bodyPr/>
        <a:lstStyle/>
        <a:p>
          <a:r>
            <a:rPr lang="en-GB" sz="1300" dirty="0" smtClean="0">
              <a:solidFill>
                <a:schemeClr val="bg1"/>
              </a:solidFill>
            </a:rPr>
            <a:t>Realization</a:t>
          </a:r>
          <a:endParaRPr lang="en-GB" sz="1300" dirty="0">
            <a:solidFill>
              <a:schemeClr val="bg1"/>
            </a:solidFill>
          </a:endParaRPr>
        </a:p>
      </dgm:t>
    </dgm:pt>
    <dgm:pt modelId="{1E282A40-F833-49C9-A458-AA5157B0BAF1}" type="parTrans" cxnId="{DE139CC0-2C9C-44D9-B317-A90FB0B1F035}">
      <dgm:prSet/>
      <dgm:spPr/>
      <dgm:t>
        <a:bodyPr/>
        <a:lstStyle/>
        <a:p>
          <a:endParaRPr lang="en-US"/>
        </a:p>
      </dgm:t>
    </dgm:pt>
    <dgm:pt modelId="{B9C13972-0B87-44F7-B846-85C5D7C228B9}" type="sibTrans" cxnId="{DE139CC0-2C9C-44D9-B317-A90FB0B1F035}">
      <dgm:prSet/>
      <dgm:spPr/>
      <dgm:t>
        <a:bodyPr/>
        <a:lstStyle/>
        <a:p>
          <a:endParaRPr lang="en-US"/>
        </a:p>
      </dgm:t>
    </dgm:pt>
    <dgm:pt modelId="{D37ECD37-5D27-4F00-BE43-EE2CBC34B805}">
      <dgm:prSet phldrT="[Text]" custT="1"/>
      <dgm:spPr>
        <a:solidFill>
          <a:srgbClr val="BFBFBF"/>
        </a:solidFill>
      </dgm:spPr>
      <dgm:t>
        <a:bodyPr/>
        <a:lstStyle/>
        <a:p>
          <a:r>
            <a:rPr lang="en-GB" sz="1300" dirty="0" smtClean="0">
              <a:solidFill>
                <a:schemeClr val="bg1"/>
              </a:solidFill>
            </a:rPr>
            <a:t>Stabilization</a:t>
          </a:r>
          <a:endParaRPr lang="en-GB" sz="1300" dirty="0">
            <a:solidFill>
              <a:schemeClr val="bg1"/>
            </a:solidFill>
          </a:endParaRPr>
        </a:p>
      </dgm:t>
    </dgm:pt>
    <dgm:pt modelId="{8C247E1F-B775-42D2-8047-C1EC7BD6A5A2}" type="parTrans" cxnId="{5D5EFE9E-AE1D-43D4-94F7-69EC778908C6}">
      <dgm:prSet/>
      <dgm:spPr/>
      <dgm:t>
        <a:bodyPr/>
        <a:lstStyle/>
        <a:p>
          <a:endParaRPr lang="en-US"/>
        </a:p>
      </dgm:t>
    </dgm:pt>
    <dgm:pt modelId="{4839513B-2C98-4187-8C8C-5B155C922DD3}" type="sibTrans" cxnId="{5D5EFE9E-AE1D-43D4-94F7-69EC778908C6}">
      <dgm:prSet/>
      <dgm:spPr/>
      <dgm:t>
        <a:bodyPr/>
        <a:lstStyle/>
        <a:p>
          <a:endParaRPr lang="en-US"/>
        </a:p>
      </dgm:t>
    </dgm:pt>
    <dgm:pt modelId="{D3E32C3F-8B1E-4470-AE4B-AF7542F719A6}">
      <dgm:prSet phldrT="[Text]" custT="1"/>
      <dgm:spPr>
        <a:gradFill flip="none" rotWithShape="0">
          <a:gsLst>
            <a:gs pos="0">
              <a:srgbClr val="2E75B6"/>
            </a:gs>
            <a:gs pos="64000">
              <a:srgbClr val="BFBFBF">
                <a:shade val="67500"/>
                <a:satMod val="115000"/>
              </a:srgbClr>
            </a:gs>
            <a:gs pos="100000">
              <a:srgbClr val="BFBFBF">
                <a:shade val="100000"/>
                <a:satMod val="115000"/>
              </a:srgbClr>
            </a:gs>
          </a:gsLst>
          <a:lin ang="0" scaled="1"/>
          <a:tileRect/>
        </a:gradFill>
      </dgm:spPr>
      <dgm:t>
        <a:bodyPr/>
        <a:lstStyle/>
        <a:p>
          <a:r>
            <a:rPr lang="en-GB" sz="1300" dirty="0" smtClean="0">
              <a:solidFill>
                <a:schemeClr val="bg1"/>
              </a:solidFill>
            </a:rPr>
            <a:t>Configure</a:t>
          </a:r>
          <a:endParaRPr lang="en-GB" sz="1300" dirty="0">
            <a:solidFill>
              <a:schemeClr val="bg1"/>
            </a:solidFill>
          </a:endParaRPr>
        </a:p>
      </dgm:t>
    </dgm:pt>
    <dgm:pt modelId="{5A5E73D8-D06A-4ADC-A276-A2D3B27F2355}" type="parTrans" cxnId="{EBEE5137-4AAC-43FB-B593-B0DCB6FD7B65}">
      <dgm:prSet/>
      <dgm:spPr/>
      <dgm:t>
        <a:bodyPr/>
        <a:lstStyle/>
        <a:p>
          <a:endParaRPr lang="en-US"/>
        </a:p>
      </dgm:t>
    </dgm:pt>
    <dgm:pt modelId="{A6641514-4AB7-44FE-9E9F-F50761438592}" type="sibTrans" cxnId="{EBEE5137-4AAC-43FB-B593-B0DCB6FD7B65}">
      <dgm:prSet/>
      <dgm:spPr/>
      <dgm:t>
        <a:bodyPr/>
        <a:lstStyle/>
        <a:p>
          <a:endParaRPr lang="en-US"/>
        </a:p>
      </dgm:t>
    </dgm:pt>
    <dgm:pt modelId="{E59A3AA1-4456-482F-A514-10BC3E030511}" type="pres">
      <dgm:prSet presAssocID="{85014035-4376-41F7-B98E-7A3EC9856736}" presName="Name0" presStyleCnt="0">
        <dgm:presLayoutVars>
          <dgm:dir/>
          <dgm:animLvl val="lvl"/>
          <dgm:resizeHandles val="exact"/>
        </dgm:presLayoutVars>
      </dgm:prSet>
      <dgm:spPr/>
    </dgm:pt>
    <dgm:pt modelId="{66CDB625-3567-480B-96DE-D9D9D01967F2}" type="pres">
      <dgm:prSet presAssocID="{7C140BA5-61A2-4C44-8F2C-83C38D316D75}" presName="parTxOnly" presStyleLbl="node1" presStyleIdx="0" presStyleCnt="9">
        <dgm:presLayoutVars>
          <dgm:chMax val="0"/>
          <dgm:chPref val="0"/>
          <dgm:bulletEnabled val="1"/>
        </dgm:presLayoutVars>
      </dgm:prSet>
      <dgm:spPr/>
      <dgm:t>
        <a:bodyPr/>
        <a:lstStyle/>
        <a:p>
          <a:endParaRPr lang="en-US"/>
        </a:p>
      </dgm:t>
    </dgm:pt>
    <dgm:pt modelId="{E69D944D-B787-42EF-A817-E7A1749D8736}" type="pres">
      <dgm:prSet presAssocID="{A177E4EC-37A7-4086-B9CE-1C22AFC73885}" presName="parTxOnlySpace" presStyleCnt="0"/>
      <dgm:spPr/>
    </dgm:pt>
    <dgm:pt modelId="{4DB2B4C5-616C-405E-B54B-EC90D8032080}" type="pres">
      <dgm:prSet presAssocID="{A394F2A2-CD30-43D3-B564-20AF0C1BCDE0}" presName="parTxOnly" presStyleLbl="node1" presStyleIdx="1" presStyleCnt="9">
        <dgm:presLayoutVars>
          <dgm:chMax val="0"/>
          <dgm:chPref val="0"/>
          <dgm:bulletEnabled val="1"/>
        </dgm:presLayoutVars>
      </dgm:prSet>
      <dgm:spPr/>
      <dgm:t>
        <a:bodyPr/>
        <a:lstStyle/>
        <a:p>
          <a:endParaRPr lang="en-US"/>
        </a:p>
      </dgm:t>
    </dgm:pt>
    <dgm:pt modelId="{7DA42B1B-26D5-4E6A-878A-49EBD2B2C1FF}" type="pres">
      <dgm:prSet presAssocID="{997060CD-BA39-4C3E-89BA-BE814DB0413A}" presName="parTxOnlySpace" presStyleCnt="0"/>
      <dgm:spPr/>
    </dgm:pt>
    <dgm:pt modelId="{8A2BE7DB-4C89-4154-B8EA-CABB8FBA3A4D}" type="pres">
      <dgm:prSet presAssocID="{152C0CFE-894B-4DCD-9C91-F961733C6C8A}" presName="parTxOnly" presStyleLbl="node1" presStyleIdx="2" presStyleCnt="9">
        <dgm:presLayoutVars>
          <dgm:chMax val="0"/>
          <dgm:chPref val="0"/>
          <dgm:bulletEnabled val="1"/>
        </dgm:presLayoutVars>
      </dgm:prSet>
      <dgm:spPr/>
      <dgm:t>
        <a:bodyPr/>
        <a:lstStyle/>
        <a:p>
          <a:endParaRPr lang="en-US"/>
        </a:p>
      </dgm:t>
    </dgm:pt>
    <dgm:pt modelId="{9FB0C3C1-B3A4-4406-AA3E-E68647A3DA67}" type="pres">
      <dgm:prSet presAssocID="{DBF94304-B246-4969-8A3A-684D85AC9738}" presName="parTxOnlySpace" presStyleCnt="0"/>
      <dgm:spPr/>
    </dgm:pt>
    <dgm:pt modelId="{9101A43E-9FA8-44D0-8B4B-B43A17F0B301}" type="pres">
      <dgm:prSet presAssocID="{D3E32C3F-8B1E-4470-AE4B-AF7542F719A6}" presName="parTxOnly" presStyleLbl="node1" presStyleIdx="3" presStyleCnt="9">
        <dgm:presLayoutVars>
          <dgm:chMax val="0"/>
          <dgm:chPref val="0"/>
          <dgm:bulletEnabled val="1"/>
        </dgm:presLayoutVars>
      </dgm:prSet>
      <dgm:spPr/>
      <dgm:t>
        <a:bodyPr/>
        <a:lstStyle/>
        <a:p>
          <a:endParaRPr lang="en-US"/>
        </a:p>
      </dgm:t>
    </dgm:pt>
    <dgm:pt modelId="{C0DF1FFC-718C-41AA-B1B4-399BF34A0C85}" type="pres">
      <dgm:prSet presAssocID="{A6641514-4AB7-44FE-9E9F-F50761438592}" presName="parTxOnlySpace" presStyleCnt="0"/>
      <dgm:spPr/>
    </dgm:pt>
    <dgm:pt modelId="{D79C9E3A-AD33-4FF1-AFAE-6CA861113F40}" type="pres">
      <dgm:prSet presAssocID="{626C66CD-664C-4CA9-9020-B8D6763AE2FD}" presName="parTxOnly" presStyleLbl="node1" presStyleIdx="4" presStyleCnt="9">
        <dgm:presLayoutVars>
          <dgm:chMax val="0"/>
          <dgm:chPref val="0"/>
          <dgm:bulletEnabled val="1"/>
        </dgm:presLayoutVars>
      </dgm:prSet>
      <dgm:spPr/>
      <dgm:t>
        <a:bodyPr/>
        <a:lstStyle/>
        <a:p>
          <a:endParaRPr lang="en-US"/>
        </a:p>
      </dgm:t>
    </dgm:pt>
    <dgm:pt modelId="{DC91B037-C717-4289-AE40-B313064DA6EB}" type="pres">
      <dgm:prSet presAssocID="{DBF977C8-5E0E-4980-BF6A-C155149577D8}" presName="parTxOnlySpace" presStyleCnt="0"/>
      <dgm:spPr/>
    </dgm:pt>
    <dgm:pt modelId="{48DB6C72-9476-46A8-A7B1-362834A04659}" type="pres">
      <dgm:prSet presAssocID="{B2D8824F-FCA3-40D3-ADF0-216360405402}" presName="parTxOnly" presStyleLbl="node1" presStyleIdx="5" presStyleCnt="9">
        <dgm:presLayoutVars>
          <dgm:chMax val="0"/>
          <dgm:chPref val="0"/>
          <dgm:bulletEnabled val="1"/>
        </dgm:presLayoutVars>
      </dgm:prSet>
      <dgm:spPr/>
      <dgm:t>
        <a:bodyPr/>
        <a:lstStyle/>
        <a:p>
          <a:endParaRPr lang="en-US"/>
        </a:p>
      </dgm:t>
    </dgm:pt>
    <dgm:pt modelId="{73C3018A-3BCF-4F84-94F0-C1E38A294445}" type="pres">
      <dgm:prSet presAssocID="{FFEC8B86-5E08-4CC5-B080-5EC8CD9FA928}" presName="parTxOnlySpace" presStyleCnt="0"/>
      <dgm:spPr/>
    </dgm:pt>
    <dgm:pt modelId="{B1F183C7-4128-441B-9040-CEC245AAA671}" type="pres">
      <dgm:prSet presAssocID="{4F4BE03B-5823-4BC9-90E7-5574EACE09E5}" presName="parTxOnly" presStyleLbl="node1" presStyleIdx="6" presStyleCnt="9">
        <dgm:presLayoutVars>
          <dgm:chMax val="0"/>
          <dgm:chPref val="0"/>
          <dgm:bulletEnabled val="1"/>
        </dgm:presLayoutVars>
      </dgm:prSet>
      <dgm:spPr/>
      <dgm:t>
        <a:bodyPr/>
        <a:lstStyle/>
        <a:p>
          <a:endParaRPr lang="en-US"/>
        </a:p>
      </dgm:t>
    </dgm:pt>
    <dgm:pt modelId="{8B966912-F62C-4DB4-9741-03C78CA48121}" type="pres">
      <dgm:prSet presAssocID="{19B64806-4E4D-46C7-B2F2-1A035F149F3D}" presName="parTxOnlySpace" presStyleCnt="0"/>
      <dgm:spPr/>
    </dgm:pt>
    <dgm:pt modelId="{5F3D77F7-2117-4310-82D6-CC46973B96CE}" type="pres">
      <dgm:prSet presAssocID="{291C0FC7-AB24-426F-95D5-FCAF7D733561}" presName="parTxOnly" presStyleLbl="node1" presStyleIdx="7" presStyleCnt="9">
        <dgm:presLayoutVars>
          <dgm:chMax val="0"/>
          <dgm:chPref val="0"/>
          <dgm:bulletEnabled val="1"/>
        </dgm:presLayoutVars>
      </dgm:prSet>
      <dgm:spPr/>
      <dgm:t>
        <a:bodyPr/>
        <a:lstStyle/>
        <a:p>
          <a:endParaRPr lang="en-US"/>
        </a:p>
      </dgm:t>
    </dgm:pt>
    <dgm:pt modelId="{F6A0359B-3FA6-4B4A-90B3-02DF2DDF0B4E}" type="pres">
      <dgm:prSet presAssocID="{B9C13972-0B87-44F7-B846-85C5D7C228B9}" presName="parTxOnlySpace" presStyleCnt="0"/>
      <dgm:spPr/>
    </dgm:pt>
    <dgm:pt modelId="{05E9B768-C4F6-4368-A29F-C29CFF7A9381}" type="pres">
      <dgm:prSet presAssocID="{D37ECD37-5D27-4F00-BE43-EE2CBC34B805}" presName="parTxOnly" presStyleLbl="node1" presStyleIdx="8" presStyleCnt="9" custScaleX="106845">
        <dgm:presLayoutVars>
          <dgm:chMax val="0"/>
          <dgm:chPref val="0"/>
          <dgm:bulletEnabled val="1"/>
        </dgm:presLayoutVars>
      </dgm:prSet>
      <dgm:spPr/>
      <dgm:t>
        <a:bodyPr/>
        <a:lstStyle/>
        <a:p>
          <a:endParaRPr lang="en-US"/>
        </a:p>
      </dgm:t>
    </dgm:pt>
  </dgm:ptLst>
  <dgm:cxnLst>
    <dgm:cxn modelId="{1F625BA7-6CA7-4D79-AC51-7E8A0747591C}" srcId="{85014035-4376-41F7-B98E-7A3EC9856736}" destId="{7C140BA5-61A2-4C44-8F2C-83C38D316D75}" srcOrd="0" destOrd="0" parTransId="{4EE0527B-6153-42D3-936E-E34B9CCE2E5B}" sibTransId="{A177E4EC-37A7-4086-B9CE-1C22AFC73885}"/>
    <dgm:cxn modelId="{41D9E418-E3E0-424A-BF33-9059A48A6B3F}" srcId="{85014035-4376-41F7-B98E-7A3EC9856736}" destId="{626C66CD-664C-4CA9-9020-B8D6763AE2FD}" srcOrd="4" destOrd="0" parTransId="{F3EF0168-EB64-49AD-A5B4-271B13C93812}" sibTransId="{DBF977C8-5E0E-4980-BF6A-C155149577D8}"/>
    <dgm:cxn modelId="{747550EC-1602-441D-A416-164B602D685B}" type="presOf" srcId="{B2D8824F-FCA3-40D3-ADF0-216360405402}" destId="{48DB6C72-9476-46A8-A7B1-362834A04659}" srcOrd="0" destOrd="0" presId="urn:microsoft.com/office/officeart/2005/8/layout/chevron1"/>
    <dgm:cxn modelId="{1986D9BB-F5B9-4C90-851B-E05735EA2AAB}" type="presOf" srcId="{152C0CFE-894B-4DCD-9C91-F961733C6C8A}" destId="{8A2BE7DB-4C89-4154-B8EA-CABB8FBA3A4D}" srcOrd="0" destOrd="0" presId="urn:microsoft.com/office/officeart/2005/8/layout/chevron1"/>
    <dgm:cxn modelId="{F066787A-304C-45AB-9B3E-9C7AA86963A7}" srcId="{85014035-4376-41F7-B98E-7A3EC9856736}" destId="{4F4BE03B-5823-4BC9-90E7-5574EACE09E5}" srcOrd="6" destOrd="0" parTransId="{57101327-A90A-4314-9C57-9B0F6D4A44BE}" sibTransId="{19B64806-4E4D-46C7-B2F2-1A035F149F3D}"/>
    <dgm:cxn modelId="{1C88A05D-700C-4230-A463-1A5225F16943}" type="presOf" srcId="{D3E32C3F-8B1E-4470-AE4B-AF7542F719A6}" destId="{9101A43E-9FA8-44D0-8B4B-B43A17F0B301}" srcOrd="0" destOrd="0" presId="urn:microsoft.com/office/officeart/2005/8/layout/chevron1"/>
    <dgm:cxn modelId="{2FE19D0C-9DB3-4ABF-ABAE-71F242CE9AC8}" type="presOf" srcId="{4F4BE03B-5823-4BC9-90E7-5574EACE09E5}" destId="{B1F183C7-4128-441B-9040-CEC245AAA671}" srcOrd="0" destOrd="0" presId="urn:microsoft.com/office/officeart/2005/8/layout/chevron1"/>
    <dgm:cxn modelId="{88870FC6-A1BC-4E21-B5BD-C55DC951929A}" type="presOf" srcId="{7C140BA5-61A2-4C44-8F2C-83C38D316D75}" destId="{66CDB625-3567-480B-96DE-D9D9D01967F2}" srcOrd="0" destOrd="0" presId="urn:microsoft.com/office/officeart/2005/8/layout/chevron1"/>
    <dgm:cxn modelId="{ECD79F6F-5A80-4ED3-A25D-6AD26CFF14FF}" type="presOf" srcId="{85014035-4376-41F7-B98E-7A3EC9856736}" destId="{E59A3AA1-4456-482F-A514-10BC3E030511}" srcOrd="0" destOrd="0" presId="urn:microsoft.com/office/officeart/2005/8/layout/chevron1"/>
    <dgm:cxn modelId="{EDA2CDD0-A7E2-4ABF-A8D5-73FBDE810226}" srcId="{85014035-4376-41F7-B98E-7A3EC9856736}" destId="{A394F2A2-CD30-43D3-B564-20AF0C1BCDE0}" srcOrd="1" destOrd="0" parTransId="{16D8ED17-1A99-4BF0-A32E-AA5F0F0258C0}" sibTransId="{997060CD-BA39-4C3E-89BA-BE814DB0413A}"/>
    <dgm:cxn modelId="{913DACF1-E0FB-46A7-9F7F-8D4279633409}" srcId="{85014035-4376-41F7-B98E-7A3EC9856736}" destId="{152C0CFE-894B-4DCD-9C91-F961733C6C8A}" srcOrd="2" destOrd="0" parTransId="{1F637CD6-718F-42E8-BF1F-09380C90001C}" sibTransId="{DBF94304-B246-4969-8A3A-684D85AC9738}"/>
    <dgm:cxn modelId="{5D5EFE9E-AE1D-43D4-94F7-69EC778908C6}" srcId="{85014035-4376-41F7-B98E-7A3EC9856736}" destId="{D37ECD37-5D27-4F00-BE43-EE2CBC34B805}" srcOrd="8" destOrd="0" parTransId="{8C247E1F-B775-42D2-8047-C1EC7BD6A5A2}" sibTransId="{4839513B-2C98-4187-8C8C-5B155C922DD3}"/>
    <dgm:cxn modelId="{2FC9FB83-0113-4192-ADC6-63E82CCD86A4}" type="presOf" srcId="{291C0FC7-AB24-426F-95D5-FCAF7D733561}" destId="{5F3D77F7-2117-4310-82D6-CC46973B96CE}" srcOrd="0" destOrd="0" presId="urn:microsoft.com/office/officeart/2005/8/layout/chevron1"/>
    <dgm:cxn modelId="{F67E57F0-42E2-4BE3-AFCD-E8531C9A4F7C}" type="presOf" srcId="{D37ECD37-5D27-4F00-BE43-EE2CBC34B805}" destId="{05E9B768-C4F6-4368-A29F-C29CFF7A9381}" srcOrd="0" destOrd="0" presId="urn:microsoft.com/office/officeart/2005/8/layout/chevron1"/>
    <dgm:cxn modelId="{DE139CC0-2C9C-44D9-B317-A90FB0B1F035}" srcId="{85014035-4376-41F7-B98E-7A3EC9856736}" destId="{291C0FC7-AB24-426F-95D5-FCAF7D733561}" srcOrd="7" destOrd="0" parTransId="{1E282A40-F833-49C9-A458-AA5157B0BAF1}" sibTransId="{B9C13972-0B87-44F7-B846-85C5D7C228B9}"/>
    <dgm:cxn modelId="{75676D29-A108-4BDD-B1BB-3B58853CD824}" type="presOf" srcId="{A394F2A2-CD30-43D3-B564-20AF0C1BCDE0}" destId="{4DB2B4C5-616C-405E-B54B-EC90D8032080}" srcOrd="0" destOrd="0" presId="urn:microsoft.com/office/officeart/2005/8/layout/chevron1"/>
    <dgm:cxn modelId="{2D1233A8-7D70-4885-B273-4F9D8AB88BFF}" srcId="{85014035-4376-41F7-B98E-7A3EC9856736}" destId="{B2D8824F-FCA3-40D3-ADF0-216360405402}" srcOrd="5" destOrd="0" parTransId="{ABEF4102-6A7F-4ADF-A92B-6D65F516C652}" sibTransId="{FFEC8B86-5E08-4CC5-B080-5EC8CD9FA928}"/>
    <dgm:cxn modelId="{49C8C5AB-39E0-4104-959A-C484FF2685D1}" type="presOf" srcId="{626C66CD-664C-4CA9-9020-B8D6763AE2FD}" destId="{D79C9E3A-AD33-4FF1-AFAE-6CA861113F40}" srcOrd="0" destOrd="0" presId="urn:microsoft.com/office/officeart/2005/8/layout/chevron1"/>
    <dgm:cxn modelId="{EBEE5137-4AAC-43FB-B593-B0DCB6FD7B65}" srcId="{85014035-4376-41F7-B98E-7A3EC9856736}" destId="{D3E32C3F-8B1E-4470-AE4B-AF7542F719A6}" srcOrd="3" destOrd="0" parTransId="{5A5E73D8-D06A-4ADC-A276-A2D3B27F2355}" sibTransId="{A6641514-4AB7-44FE-9E9F-F50761438592}"/>
    <dgm:cxn modelId="{ABCC9295-F855-42CD-9127-3F47262B1343}" type="presParOf" srcId="{E59A3AA1-4456-482F-A514-10BC3E030511}" destId="{66CDB625-3567-480B-96DE-D9D9D01967F2}" srcOrd="0" destOrd="0" presId="urn:microsoft.com/office/officeart/2005/8/layout/chevron1"/>
    <dgm:cxn modelId="{B30490F1-3DC5-4FB5-BB43-E0EEF90F04FB}" type="presParOf" srcId="{E59A3AA1-4456-482F-A514-10BC3E030511}" destId="{E69D944D-B787-42EF-A817-E7A1749D8736}" srcOrd="1" destOrd="0" presId="urn:microsoft.com/office/officeart/2005/8/layout/chevron1"/>
    <dgm:cxn modelId="{97FF8BEB-F575-44B1-9ACB-21323DA9DA43}" type="presParOf" srcId="{E59A3AA1-4456-482F-A514-10BC3E030511}" destId="{4DB2B4C5-616C-405E-B54B-EC90D8032080}" srcOrd="2" destOrd="0" presId="urn:microsoft.com/office/officeart/2005/8/layout/chevron1"/>
    <dgm:cxn modelId="{0A9747B6-19EA-41DD-8AAD-CC510680267A}" type="presParOf" srcId="{E59A3AA1-4456-482F-A514-10BC3E030511}" destId="{7DA42B1B-26D5-4E6A-878A-49EBD2B2C1FF}" srcOrd="3" destOrd="0" presId="urn:microsoft.com/office/officeart/2005/8/layout/chevron1"/>
    <dgm:cxn modelId="{18113ACF-82A3-4C37-9D77-62C224A7CBC7}" type="presParOf" srcId="{E59A3AA1-4456-482F-A514-10BC3E030511}" destId="{8A2BE7DB-4C89-4154-B8EA-CABB8FBA3A4D}" srcOrd="4" destOrd="0" presId="urn:microsoft.com/office/officeart/2005/8/layout/chevron1"/>
    <dgm:cxn modelId="{97A4EC69-E5C2-4A46-9E9D-EDA5E6E6C259}" type="presParOf" srcId="{E59A3AA1-4456-482F-A514-10BC3E030511}" destId="{9FB0C3C1-B3A4-4406-AA3E-E68647A3DA67}" srcOrd="5" destOrd="0" presId="urn:microsoft.com/office/officeart/2005/8/layout/chevron1"/>
    <dgm:cxn modelId="{3D5C0BB2-56D1-4C95-B789-994B65A976F1}" type="presParOf" srcId="{E59A3AA1-4456-482F-A514-10BC3E030511}" destId="{9101A43E-9FA8-44D0-8B4B-B43A17F0B301}" srcOrd="6" destOrd="0" presId="urn:microsoft.com/office/officeart/2005/8/layout/chevron1"/>
    <dgm:cxn modelId="{9F6676C5-7F27-47C5-B5BA-EF8111C7EB2E}" type="presParOf" srcId="{E59A3AA1-4456-482F-A514-10BC3E030511}" destId="{C0DF1FFC-718C-41AA-B1B4-399BF34A0C85}" srcOrd="7" destOrd="0" presId="urn:microsoft.com/office/officeart/2005/8/layout/chevron1"/>
    <dgm:cxn modelId="{D2199184-95B8-4A0C-B577-A1128EEB22A2}" type="presParOf" srcId="{E59A3AA1-4456-482F-A514-10BC3E030511}" destId="{D79C9E3A-AD33-4FF1-AFAE-6CA861113F40}" srcOrd="8" destOrd="0" presId="urn:microsoft.com/office/officeart/2005/8/layout/chevron1"/>
    <dgm:cxn modelId="{1AEA12C9-B272-464A-BDDB-2BA78B94BD43}" type="presParOf" srcId="{E59A3AA1-4456-482F-A514-10BC3E030511}" destId="{DC91B037-C717-4289-AE40-B313064DA6EB}" srcOrd="9" destOrd="0" presId="urn:microsoft.com/office/officeart/2005/8/layout/chevron1"/>
    <dgm:cxn modelId="{EC24E71B-EE8F-4CFE-8D6E-110CF8A9A8CF}" type="presParOf" srcId="{E59A3AA1-4456-482F-A514-10BC3E030511}" destId="{48DB6C72-9476-46A8-A7B1-362834A04659}" srcOrd="10" destOrd="0" presId="urn:microsoft.com/office/officeart/2005/8/layout/chevron1"/>
    <dgm:cxn modelId="{FB8D6DC5-DEDF-4144-BDC7-94FC91032D5F}" type="presParOf" srcId="{E59A3AA1-4456-482F-A514-10BC3E030511}" destId="{73C3018A-3BCF-4F84-94F0-C1E38A294445}" srcOrd="11" destOrd="0" presId="urn:microsoft.com/office/officeart/2005/8/layout/chevron1"/>
    <dgm:cxn modelId="{D4627003-360F-4920-9FD6-B14532F70EE1}" type="presParOf" srcId="{E59A3AA1-4456-482F-A514-10BC3E030511}" destId="{B1F183C7-4128-441B-9040-CEC245AAA671}" srcOrd="12" destOrd="0" presId="urn:microsoft.com/office/officeart/2005/8/layout/chevron1"/>
    <dgm:cxn modelId="{89DD0FF6-D0D2-46FD-BA87-27BA238589A6}" type="presParOf" srcId="{E59A3AA1-4456-482F-A514-10BC3E030511}" destId="{8B966912-F62C-4DB4-9741-03C78CA48121}" srcOrd="13" destOrd="0" presId="urn:microsoft.com/office/officeart/2005/8/layout/chevron1"/>
    <dgm:cxn modelId="{E1F5A91D-B08B-4CF6-96CC-BD50F97BBCED}" type="presParOf" srcId="{E59A3AA1-4456-482F-A514-10BC3E030511}" destId="{5F3D77F7-2117-4310-82D6-CC46973B96CE}" srcOrd="14" destOrd="0" presId="urn:microsoft.com/office/officeart/2005/8/layout/chevron1"/>
    <dgm:cxn modelId="{F2717FE3-3A0D-4267-889A-C3D582B87BA0}" type="presParOf" srcId="{E59A3AA1-4456-482F-A514-10BC3E030511}" destId="{F6A0359B-3FA6-4B4A-90B3-02DF2DDF0B4E}" srcOrd="15" destOrd="0" presId="urn:microsoft.com/office/officeart/2005/8/layout/chevron1"/>
    <dgm:cxn modelId="{2D08102C-8DB3-45A8-B394-4DC681DAC3B2}" type="presParOf" srcId="{E59A3AA1-4456-482F-A514-10BC3E030511}" destId="{05E9B768-C4F6-4368-A29F-C29CFF7A9381}" srcOrd="1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31507D1-48D6-4F64-AC9D-3C1D198BAE81}" type="doc">
      <dgm:prSet loTypeId="urn:microsoft.com/office/officeart/2005/8/layout/list1" loCatId="list" qsTypeId="urn:microsoft.com/office/officeart/2005/8/quickstyle/simple1" qsCatId="simple" csTypeId="urn:microsoft.com/office/officeart/2005/8/colors/accent2_3" csCatId="accent2" phldr="1"/>
      <dgm:spPr/>
      <dgm:t>
        <a:bodyPr/>
        <a:lstStyle/>
        <a:p>
          <a:endParaRPr lang="en-US"/>
        </a:p>
      </dgm:t>
    </dgm:pt>
    <dgm:pt modelId="{C81D5B4B-12D0-4B60-9868-35A2999C47C8}">
      <dgm:prSet phldrT="[Text]"/>
      <dgm:spPr/>
      <dgm:t>
        <a:bodyPr/>
        <a:lstStyle/>
        <a:p>
          <a:r>
            <a:rPr lang="en-US" dirty="0" smtClean="0"/>
            <a:t>Streamline</a:t>
          </a:r>
          <a:endParaRPr lang="en-US" dirty="0"/>
        </a:p>
      </dgm:t>
    </dgm:pt>
    <dgm:pt modelId="{2C8DFEFF-9B6E-4CB0-8237-F1E73DE0B648}" type="parTrans" cxnId="{F9C6A083-469A-44AD-A85D-AC58471B0E2C}">
      <dgm:prSet/>
      <dgm:spPr/>
      <dgm:t>
        <a:bodyPr/>
        <a:lstStyle/>
        <a:p>
          <a:endParaRPr lang="en-US"/>
        </a:p>
      </dgm:t>
    </dgm:pt>
    <dgm:pt modelId="{5E22B6F6-7D33-46B6-8204-BD6C3DC6F39F}" type="sibTrans" cxnId="{F9C6A083-469A-44AD-A85D-AC58471B0E2C}">
      <dgm:prSet/>
      <dgm:spPr/>
      <dgm:t>
        <a:bodyPr/>
        <a:lstStyle/>
        <a:p>
          <a:endParaRPr lang="en-US"/>
        </a:p>
      </dgm:t>
    </dgm:pt>
    <dgm:pt modelId="{0B7C00E9-2BB8-43F3-9745-1B69C9A1395B}">
      <dgm:prSet phldrT="[Text]"/>
      <dgm:spPr/>
      <dgm:t>
        <a:bodyPr/>
        <a:lstStyle/>
        <a:p>
          <a:r>
            <a:rPr lang="en-US" dirty="0" smtClean="0"/>
            <a:t>Adopt single institutional best practice</a:t>
          </a:r>
          <a:endParaRPr lang="en-US" dirty="0"/>
        </a:p>
      </dgm:t>
    </dgm:pt>
    <dgm:pt modelId="{281B7F32-3811-4434-8FE3-A41247290C4D}" type="parTrans" cxnId="{ED239C8C-2DB6-4D4B-9BA9-0A5BF70DFA59}">
      <dgm:prSet/>
      <dgm:spPr/>
      <dgm:t>
        <a:bodyPr/>
        <a:lstStyle/>
        <a:p>
          <a:endParaRPr lang="en-US"/>
        </a:p>
      </dgm:t>
    </dgm:pt>
    <dgm:pt modelId="{B8FE5A7B-BF32-4E60-9DAF-C43EB9675661}" type="sibTrans" cxnId="{ED239C8C-2DB6-4D4B-9BA9-0A5BF70DFA59}">
      <dgm:prSet/>
      <dgm:spPr/>
      <dgm:t>
        <a:bodyPr/>
        <a:lstStyle/>
        <a:p>
          <a:endParaRPr lang="en-US"/>
        </a:p>
      </dgm:t>
    </dgm:pt>
    <dgm:pt modelId="{6ABF0602-7E6F-44D9-85D9-B7B44A057FB7}">
      <dgm:prSet phldrT="[Text]"/>
      <dgm:spPr/>
      <dgm:t>
        <a:bodyPr/>
        <a:lstStyle/>
        <a:p>
          <a:r>
            <a:rPr lang="en-US" b="0" i="0" dirty="0" smtClean="0"/>
            <a:t>Identify process inefficiencies and apply Lean Six Sigma proven process improvement methodology to streamline and realize cost and time savings</a:t>
          </a:r>
          <a:endParaRPr lang="en-US" dirty="0"/>
        </a:p>
      </dgm:t>
    </dgm:pt>
    <dgm:pt modelId="{09A4BEA0-EC6B-4045-A718-DBE1C83CDD16}" type="parTrans" cxnId="{0EB8659D-55AA-4271-8ACD-64F1E0960639}">
      <dgm:prSet/>
      <dgm:spPr/>
      <dgm:t>
        <a:bodyPr/>
        <a:lstStyle/>
        <a:p>
          <a:endParaRPr lang="en-US"/>
        </a:p>
      </dgm:t>
    </dgm:pt>
    <dgm:pt modelId="{39FD801B-FD0C-4A2A-97D1-61ECA0034D0F}" type="sibTrans" cxnId="{0EB8659D-55AA-4271-8ACD-64F1E0960639}">
      <dgm:prSet/>
      <dgm:spPr/>
      <dgm:t>
        <a:bodyPr/>
        <a:lstStyle/>
        <a:p>
          <a:endParaRPr lang="en-US"/>
        </a:p>
      </dgm:t>
    </dgm:pt>
    <dgm:pt modelId="{37892EAA-76BF-48DD-8158-26D95822A84F}">
      <dgm:prSet/>
      <dgm:spPr/>
      <dgm:t>
        <a:bodyPr/>
        <a:lstStyle/>
        <a:p>
          <a:r>
            <a:rPr lang="en-US" b="0" i="0" dirty="0" smtClean="0"/>
            <a:t>Reduce variation in processes and determine a unified best practices to be adopted institutionally</a:t>
          </a:r>
          <a:endParaRPr lang="en-US" dirty="0"/>
        </a:p>
      </dgm:t>
    </dgm:pt>
    <dgm:pt modelId="{4468499F-068B-456C-9754-B591ECFB1147}" type="parTrans" cxnId="{9445BCC3-8FC0-4E49-845B-6B988C8A9634}">
      <dgm:prSet/>
      <dgm:spPr/>
      <dgm:t>
        <a:bodyPr/>
        <a:lstStyle/>
        <a:p>
          <a:endParaRPr lang="en-US"/>
        </a:p>
      </dgm:t>
    </dgm:pt>
    <dgm:pt modelId="{B31B0CCC-05E1-4A8E-90BE-ACAD9465F0F8}" type="sibTrans" cxnId="{9445BCC3-8FC0-4E49-845B-6B988C8A9634}">
      <dgm:prSet/>
      <dgm:spPr/>
      <dgm:t>
        <a:bodyPr/>
        <a:lstStyle/>
        <a:p>
          <a:endParaRPr lang="en-US"/>
        </a:p>
      </dgm:t>
    </dgm:pt>
    <dgm:pt modelId="{7E1F73A8-E61C-4013-B651-A8D9F9071A73}">
      <dgm:prSet/>
      <dgm:spPr/>
      <dgm:t>
        <a:bodyPr/>
        <a:lstStyle/>
        <a:p>
          <a:r>
            <a:rPr lang="en-US" b="0" i="0" dirty="0" smtClean="0"/>
            <a:t>Leverage system capabilities and process improvements to gain efficiencies that are configured for consistent and singular implementation and utilization</a:t>
          </a:r>
          <a:endParaRPr lang="en-US" dirty="0"/>
        </a:p>
      </dgm:t>
    </dgm:pt>
    <dgm:pt modelId="{CD465DEC-168B-447F-886C-85F6CCED0FB0}" type="parTrans" cxnId="{3B567556-866F-4969-A1FE-06885CCD2F0D}">
      <dgm:prSet/>
      <dgm:spPr/>
      <dgm:t>
        <a:bodyPr/>
        <a:lstStyle/>
        <a:p>
          <a:endParaRPr lang="en-US"/>
        </a:p>
      </dgm:t>
    </dgm:pt>
    <dgm:pt modelId="{E8B00712-AC9D-425D-81B2-BBF08786FBB1}" type="sibTrans" cxnId="{3B567556-866F-4969-A1FE-06885CCD2F0D}">
      <dgm:prSet/>
      <dgm:spPr/>
      <dgm:t>
        <a:bodyPr/>
        <a:lstStyle/>
        <a:p>
          <a:endParaRPr lang="en-US"/>
        </a:p>
      </dgm:t>
    </dgm:pt>
    <dgm:pt modelId="{98B8FA45-1D5D-416A-84FB-57D767D6DEA9}">
      <dgm:prSet phldrT="[Text]"/>
      <dgm:spPr/>
      <dgm:t>
        <a:bodyPr/>
        <a:lstStyle/>
        <a:p>
          <a:r>
            <a:rPr lang="en-US" dirty="0" smtClean="0"/>
            <a:t>Reduce Variation</a:t>
          </a:r>
          <a:endParaRPr lang="en-US" dirty="0"/>
        </a:p>
      </dgm:t>
    </dgm:pt>
    <dgm:pt modelId="{CDA9BAAA-FDF8-4700-BF4E-42A5A0F0659C}" type="sibTrans" cxnId="{0167AF8B-5B49-4120-97E4-A7F2BE91FB09}">
      <dgm:prSet/>
      <dgm:spPr/>
      <dgm:t>
        <a:bodyPr/>
        <a:lstStyle/>
        <a:p>
          <a:endParaRPr lang="en-US"/>
        </a:p>
      </dgm:t>
    </dgm:pt>
    <dgm:pt modelId="{53F4E9EC-B4AA-41DE-BD15-C399CAE8B9B2}" type="parTrans" cxnId="{0167AF8B-5B49-4120-97E4-A7F2BE91FB09}">
      <dgm:prSet/>
      <dgm:spPr/>
      <dgm:t>
        <a:bodyPr/>
        <a:lstStyle/>
        <a:p>
          <a:endParaRPr lang="en-US"/>
        </a:p>
      </dgm:t>
    </dgm:pt>
    <dgm:pt modelId="{6306EB1A-BD26-4354-8564-994C4B001B12}" type="pres">
      <dgm:prSet presAssocID="{731507D1-48D6-4F64-AC9D-3C1D198BAE81}" presName="linear" presStyleCnt="0">
        <dgm:presLayoutVars>
          <dgm:dir/>
          <dgm:animLvl val="lvl"/>
          <dgm:resizeHandles val="exact"/>
        </dgm:presLayoutVars>
      </dgm:prSet>
      <dgm:spPr/>
      <dgm:t>
        <a:bodyPr/>
        <a:lstStyle/>
        <a:p>
          <a:endParaRPr lang="en-US"/>
        </a:p>
      </dgm:t>
    </dgm:pt>
    <dgm:pt modelId="{B00B885E-21AF-493A-AC49-106C7828ADB1}" type="pres">
      <dgm:prSet presAssocID="{C81D5B4B-12D0-4B60-9868-35A2999C47C8}" presName="parentLin" presStyleCnt="0"/>
      <dgm:spPr/>
    </dgm:pt>
    <dgm:pt modelId="{89D23896-F6B1-4F07-A7BC-4FCABF8C7A6C}" type="pres">
      <dgm:prSet presAssocID="{C81D5B4B-12D0-4B60-9868-35A2999C47C8}" presName="parentLeftMargin" presStyleLbl="node1" presStyleIdx="0" presStyleCnt="3"/>
      <dgm:spPr/>
      <dgm:t>
        <a:bodyPr/>
        <a:lstStyle/>
        <a:p>
          <a:endParaRPr lang="en-US"/>
        </a:p>
      </dgm:t>
    </dgm:pt>
    <dgm:pt modelId="{D4148B1A-F1D8-494A-AED5-991A0A9C8519}" type="pres">
      <dgm:prSet presAssocID="{C81D5B4B-12D0-4B60-9868-35A2999C47C8}" presName="parentText" presStyleLbl="node1" presStyleIdx="0" presStyleCnt="3">
        <dgm:presLayoutVars>
          <dgm:chMax val="0"/>
          <dgm:bulletEnabled val="1"/>
        </dgm:presLayoutVars>
      </dgm:prSet>
      <dgm:spPr/>
      <dgm:t>
        <a:bodyPr/>
        <a:lstStyle/>
        <a:p>
          <a:endParaRPr lang="en-US"/>
        </a:p>
      </dgm:t>
    </dgm:pt>
    <dgm:pt modelId="{C27238DC-819E-40C3-A43B-B3500161C74E}" type="pres">
      <dgm:prSet presAssocID="{C81D5B4B-12D0-4B60-9868-35A2999C47C8}" presName="negativeSpace" presStyleCnt="0"/>
      <dgm:spPr/>
    </dgm:pt>
    <dgm:pt modelId="{E78770DC-3551-4C2D-B459-3352FA821942}" type="pres">
      <dgm:prSet presAssocID="{C81D5B4B-12D0-4B60-9868-35A2999C47C8}" presName="childText" presStyleLbl="conFgAcc1" presStyleIdx="0" presStyleCnt="3">
        <dgm:presLayoutVars>
          <dgm:bulletEnabled val="1"/>
        </dgm:presLayoutVars>
      </dgm:prSet>
      <dgm:spPr/>
      <dgm:t>
        <a:bodyPr/>
        <a:lstStyle/>
        <a:p>
          <a:endParaRPr lang="en-US"/>
        </a:p>
      </dgm:t>
    </dgm:pt>
    <dgm:pt modelId="{7F3D96CB-0C22-4412-9BE6-2E4B81D7DA51}" type="pres">
      <dgm:prSet presAssocID="{5E22B6F6-7D33-46B6-8204-BD6C3DC6F39F}" presName="spaceBetweenRectangles" presStyleCnt="0"/>
      <dgm:spPr/>
    </dgm:pt>
    <dgm:pt modelId="{CB4233F8-639D-436B-BC9E-E9068AF22081}" type="pres">
      <dgm:prSet presAssocID="{98B8FA45-1D5D-416A-84FB-57D767D6DEA9}" presName="parentLin" presStyleCnt="0"/>
      <dgm:spPr/>
    </dgm:pt>
    <dgm:pt modelId="{8D824562-8375-44DB-8918-3EADE28B6619}" type="pres">
      <dgm:prSet presAssocID="{98B8FA45-1D5D-416A-84FB-57D767D6DEA9}" presName="parentLeftMargin" presStyleLbl="node1" presStyleIdx="0" presStyleCnt="3"/>
      <dgm:spPr/>
      <dgm:t>
        <a:bodyPr/>
        <a:lstStyle/>
        <a:p>
          <a:endParaRPr lang="en-US"/>
        </a:p>
      </dgm:t>
    </dgm:pt>
    <dgm:pt modelId="{A0C5D76D-280E-420F-A4C9-CB3CD94907D0}" type="pres">
      <dgm:prSet presAssocID="{98B8FA45-1D5D-416A-84FB-57D767D6DEA9}" presName="parentText" presStyleLbl="node1" presStyleIdx="1" presStyleCnt="3">
        <dgm:presLayoutVars>
          <dgm:chMax val="0"/>
          <dgm:bulletEnabled val="1"/>
        </dgm:presLayoutVars>
      </dgm:prSet>
      <dgm:spPr/>
      <dgm:t>
        <a:bodyPr/>
        <a:lstStyle/>
        <a:p>
          <a:endParaRPr lang="en-US"/>
        </a:p>
      </dgm:t>
    </dgm:pt>
    <dgm:pt modelId="{2F05B684-BD16-4E9C-8AF6-54D48EB8AFFD}" type="pres">
      <dgm:prSet presAssocID="{98B8FA45-1D5D-416A-84FB-57D767D6DEA9}" presName="negativeSpace" presStyleCnt="0"/>
      <dgm:spPr/>
    </dgm:pt>
    <dgm:pt modelId="{362B30A8-9C47-487C-A643-4BA5D4227780}" type="pres">
      <dgm:prSet presAssocID="{98B8FA45-1D5D-416A-84FB-57D767D6DEA9}" presName="childText" presStyleLbl="conFgAcc1" presStyleIdx="1" presStyleCnt="3">
        <dgm:presLayoutVars>
          <dgm:bulletEnabled val="1"/>
        </dgm:presLayoutVars>
      </dgm:prSet>
      <dgm:spPr/>
      <dgm:t>
        <a:bodyPr/>
        <a:lstStyle/>
        <a:p>
          <a:endParaRPr lang="en-US"/>
        </a:p>
      </dgm:t>
    </dgm:pt>
    <dgm:pt modelId="{31B468E1-0659-4FDB-A062-9D6CCD003F1A}" type="pres">
      <dgm:prSet presAssocID="{CDA9BAAA-FDF8-4700-BF4E-42A5A0F0659C}" presName="spaceBetweenRectangles" presStyleCnt="0"/>
      <dgm:spPr/>
    </dgm:pt>
    <dgm:pt modelId="{D6AD3999-22D3-4C62-AB8F-7D824D866FFD}" type="pres">
      <dgm:prSet presAssocID="{0B7C00E9-2BB8-43F3-9745-1B69C9A1395B}" presName="parentLin" presStyleCnt="0"/>
      <dgm:spPr/>
    </dgm:pt>
    <dgm:pt modelId="{510C2FA2-A91D-4D89-8A39-B7FFCF46F59E}" type="pres">
      <dgm:prSet presAssocID="{0B7C00E9-2BB8-43F3-9745-1B69C9A1395B}" presName="parentLeftMargin" presStyleLbl="node1" presStyleIdx="1" presStyleCnt="3"/>
      <dgm:spPr/>
      <dgm:t>
        <a:bodyPr/>
        <a:lstStyle/>
        <a:p>
          <a:endParaRPr lang="en-US"/>
        </a:p>
      </dgm:t>
    </dgm:pt>
    <dgm:pt modelId="{88947F43-D39C-4ABF-9628-DA39EFCAFBE0}" type="pres">
      <dgm:prSet presAssocID="{0B7C00E9-2BB8-43F3-9745-1B69C9A1395B}" presName="parentText" presStyleLbl="node1" presStyleIdx="2" presStyleCnt="3">
        <dgm:presLayoutVars>
          <dgm:chMax val="0"/>
          <dgm:bulletEnabled val="1"/>
        </dgm:presLayoutVars>
      </dgm:prSet>
      <dgm:spPr/>
      <dgm:t>
        <a:bodyPr/>
        <a:lstStyle/>
        <a:p>
          <a:endParaRPr lang="en-US"/>
        </a:p>
      </dgm:t>
    </dgm:pt>
    <dgm:pt modelId="{6EE75199-D100-4E97-99A0-84A6AB734965}" type="pres">
      <dgm:prSet presAssocID="{0B7C00E9-2BB8-43F3-9745-1B69C9A1395B}" presName="negativeSpace" presStyleCnt="0"/>
      <dgm:spPr/>
    </dgm:pt>
    <dgm:pt modelId="{3DAB547A-6FD5-481B-AC43-55D3353C8D97}" type="pres">
      <dgm:prSet presAssocID="{0B7C00E9-2BB8-43F3-9745-1B69C9A1395B}" presName="childText" presStyleLbl="conFgAcc1" presStyleIdx="2" presStyleCnt="3">
        <dgm:presLayoutVars>
          <dgm:bulletEnabled val="1"/>
        </dgm:presLayoutVars>
      </dgm:prSet>
      <dgm:spPr/>
      <dgm:t>
        <a:bodyPr/>
        <a:lstStyle/>
        <a:p>
          <a:endParaRPr lang="en-US"/>
        </a:p>
      </dgm:t>
    </dgm:pt>
  </dgm:ptLst>
  <dgm:cxnLst>
    <dgm:cxn modelId="{7FF5939F-7C79-4C2E-AABC-B54440B50AE7}" type="presOf" srcId="{C81D5B4B-12D0-4B60-9868-35A2999C47C8}" destId="{D4148B1A-F1D8-494A-AED5-991A0A9C8519}" srcOrd="1" destOrd="0" presId="urn:microsoft.com/office/officeart/2005/8/layout/list1"/>
    <dgm:cxn modelId="{A45E49E4-853D-4E31-B934-781755AD1F38}" type="presOf" srcId="{6ABF0602-7E6F-44D9-85D9-B7B44A057FB7}" destId="{E78770DC-3551-4C2D-B459-3352FA821942}" srcOrd="0" destOrd="0" presId="urn:microsoft.com/office/officeart/2005/8/layout/list1"/>
    <dgm:cxn modelId="{ED239C8C-2DB6-4D4B-9BA9-0A5BF70DFA59}" srcId="{731507D1-48D6-4F64-AC9D-3C1D198BAE81}" destId="{0B7C00E9-2BB8-43F3-9745-1B69C9A1395B}" srcOrd="2" destOrd="0" parTransId="{281B7F32-3811-4434-8FE3-A41247290C4D}" sibTransId="{B8FE5A7B-BF32-4E60-9DAF-C43EB9675661}"/>
    <dgm:cxn modelId="{661AC0C9-9A59-4AF2-94F3-056B853B912A}" type="presOf" srcId="{98B8FA45-1D5D-416A-84FB-57D767D6DEA9}" destId="{A0C5D76D-280E-420F-A4C9-CB3CD94907D0}" srcOrd="1" destOrd="0" presId="urn:microsoft.com/office/officeart/2005/8/layout/list1"/>
    <dgm:cxn modelId="{CE2ED535-5D5C-4930-A5AF-4F889E0AC87A}" type="presOf" srcId="{7E1F73A8-E61C-4013-B651-A8D9F9071A73}" destId="{3DAB547A-6FD5-481B-AC43-55D3353C8D97}" srcOrd="0" destOrd="0" presId="urn:microsoft.com/office/officeart/2005/8/layout/list1"/>
    <dgm:cxn modelId="{8C2CD4DF-D8B8-4287-85A4-BE9FFE1E3168}" type="presOf" srcId="{C81D5B4B-12D0-4B60-9868-35A2999C47C8}" destId="{89D23896-F6B1-4F07-A7BC-4FCABF8C7A6C}" srcOrd="0" destOrd="0" presId="urn:microsoft.com/office/officeart/2005/8/layout/list1"/>
    <dgm:cxn modelId="{2593DF2C-E6AA-404D-A041-8B4C52EAF7EB}" type="presOf" srcId="{0B7C00E9-2BB8-43F3-9745-1B69C9A1395B}" destId="{88947F43-D39C-4ABF-9628-DA39EFCAFBE0}" srcOrd="1" destOrd="0" presId="urn:microsoft.com/office/officeart/2005/8/layout/list1"/>
    <dgm:cxn modelId="{0EB8659D-55AA-4271-8ACD-64F1E0960639}" srcId="{C81D5B4B-12D0-4B60-9868-35A2999C47C8}" destId="{6ABF0602-7E6F-44D9-85D9-B7B44A057FB7}" srcOrd="0" destOrd="0" parTransId="{09A4BEA0-EC6B-4045-A718-DBE1C83CDD16}" sibTransId="{39FD801B-FD0C-4A2A-97D1-61ECA0034D0F}"/>
    <dgm:cxn modelId="{0167AF8B-5B49-4120-97E4-A7F2BE91FB09}" srcId="{731507D1-48D6-4F64-AC9D-3C1D198BAE81}" destId="{98B8FA45-1D5D-416A-84FB-57D767D6DEA9}" srcOrd="1" destOrd="0" parTransId="{53F4E9EC-B4AA-41DE-BD15-C399CAE8B9B2}" sibTransId="{CDA9BAAA-FDF8-4700-BF4E-42A5A0F0659C}"/>
    <dgm:cxn modelId="{DF67FD5F-1B50-406C-8CE7-66D037DEFDC3}" type="presOf" srcId="{0B7C00E9-2BB8-43F3-9745-1B69C9A1395B}" destId="{510C2FA2-A91D-4D89-8A39-B7FFCF46F59E}" srcOrd="0" destOrd="0" presId="urn:microsoft.com/office/officeart/2005/8/layout/list1"/>
    <dgm:cxn modelId="{3B567556-866F-4969-A1FE-06885CCD2F0D}" srcId="{0B7C00E9-2BB8-43F3-9745-1B69C9A1395B}" destId="{7E1F73A8-E61C-4013-B651-A8D9F9071A73}" srcOrd="0" destOrd="0" parTransId="{CD465DEC-168B-447F-886C-85F6CCED0FB0}" sibTransId="{E8B00712-AC9D-425D-81B2-BBF08786FBB1}"/>
    <dgm:cxn modelId="{28405935-22C4-4DAF-943C-B0B080486539}" type="presOf" srcId="{37892EAA-76BF-48DD-8158-26D95822A84F}" destId="{362B30A8-9C47-487C-A643-4BA5D4227780}" srcOrd="0" destOrd="0" presId="urn:microsoft.com/office/officeart/2005/8/layout/list1"/>
    <dgm:cxn modelId="{F4C02EE4-D46D-4646-AE5F-43F34F8358DD}" type="presOf" srcId="{731507D1-48D6-4F64-AC9D-3C1D198BAE81}" destId="{6306EB1A-BD26-4354-8564-994C4B001B12}" srcOrd="0" destOrd="0" presId="urn:microsoft.com/office/officeart/2005/8/layout/list1"/>
    <dgm:cxn modelId="{9445BCC3-8FC0-4E49-845B-6B988C8A9634}" srcId="{98B8FA45-1D5D-416A-84FB-57D767D6DEA9}" destId="{37892EAA-76BF-48DD-8158-26D95822A84F}" srcOrd="0" destOrd="0" parTransId="{4468499F-068B-456C-9754-B591ECFB1147}" sibTransId="{B31B0CCC-05E1-4A8E-90BE-ACAD9465F0F8}"/>
    <dgm:cxn modelId="{F9C6A083-469A-44AD-A85D-AC58471B0E2C}" srcId="{731507D1-48D6-4F64-AC9D-3C1D198BAE81}" destId="{C81D5B4B-12D0-4B60-9868-35A2999C47C8}" srcOrd="0" destOrd="0" parTransId="{2C8DFEFF-9B6E-4CB0-8237-F1E73DE0B648}" sibTransId="{5E22B6F6-7D33-46B6-8204-BD6C3DC6F39F}"/>
    <dgm:cxn modelId="{7BF0525D-C2FE-48E9-A29C-74B065576AC2}" type="presOf" srcId="{98B8FA45-1D5D-416A-84FB-57D767D6DEA9}" destId="{8D824562-8375-44DB-8918-3EADE28B6619}" srcOrd="0" destOrd="0" presId="urn:microsoft.com/office/officeart/2005/8/layout/list1"/>
    <dgm:cxn modelId="{735C625C-121E-4FDF-BD77-5021B7B47CDB}" type="presParOf" srcId="{6306EB1A-BD26-4354-8564-994C4B001B12}" destId="{B00B885E-21AF-493A-AC49-106C7828ADB1}" srcOrd="0" destOrd="0" presId="urn:microsoft.com/office/officeart/2005/8/layout/list1"/>
    <dgm:cxn modelId="{ECCB420E-D3BE-4391-B2B7-553B7BCE42B6}" type="presParOf" srcId="{B00B885E-21AF-493A-AC49-106C7828ADB1}" destId="{89D23896-F6B1-4F07-A7BC-4FCABF8C7A6C}" srcOrd="0" destOrd="0" presId="urn:microsoft.com/office/officeart/2005/8/layout/list1"/>
    <dgm:cxn modelId="{3638B8E5-FCB2-4CE5-BBAE-27AB4C9E8DCC}" type="presParOf" srcId="{B00B885E-21AF-493A-AC49-106C7828ADB1}" destId="{D4148B1A-F1D8-494A-AED5-991A0A9C8519}" srcOrd="1" destOrd="0" presId="urn:microsoft.com/office/officeart/2005/8/layout/list1"/>
    <dgm:cxn modelId="{E284610D-69A5-4E83-A68F-C9028C57218C}" type="presParOf" srcId="{6306EB1A-BD26-4354-8564-994C4B001B12}" destId="{C27238DC-819E-40C3-A43B-B3500161C74E}" srcOrd="1" destOrd="0" presId="urn:microsoft.com/office/officeart/2005/8/layout/list1"/>
    <dgm:cxn modelId="{17753BE6-4748-44CD-B65E-2B9E9087AAE2}" type="presParOf" srcId="{6306EB1A-BD26-4354-8564-994C4B001B12}" destId="{E78770DC-3551-4C2D-B459-3352FA821942}" srcOrd="2" destOrd="0" presId="urn:microsoft.com/office/officeart/2005/8/layout/list1"/>
    <dgm:cxn modelId="{1A6D1E6F-441F-483A-AD4E-7F808D311072}" type="presParOf" srcId="{6306EB1A-BD26-4354-8564-994C4B001B12}" destId="{7F3D96CB-0C22-4412-9BE6-2E4B81D7DA51}" srcOrd="3" destOrd="0" presId="urn:microsoft.com/office/officeart/2005/8/layout/list1"/>
    <dgm:cxn modelId="{A9C788ED-1639-4752-BD78-A79CFC2A93AE}" type="presParOf" srcId="{6306EB1A-BD26-4354-8564-994C4B001B12}" destId="{CB4233F8-639D-436B-BC9E-E9068AF22081}" srcOrd="4" destOrd="0" presId="urn:microsoft.com/office/officeart/2005/8/layout/list1"/>
    <dgm:cxn modelId="{FDE383A3-3F20-45A9-AB13-17446E9EC252}" type="presParOf" srcId="{CB4233F8-639D-436B-BC9E-E9068AF22081}" destId="{8D824562-8375-44DB-8918-3EADE28B6619}" srcOrd="0" destOrd="0" presId="urn:microsoft.com/office/officeart/2005/8/layout/list1"/>
    <dgm:cxn modelId="{47270B8E-0D46-416C-9F50-4B27D78E90E7}" type="presParOf" srcId="{CB4233F8-639D-436B-BC9E-E9068AF22081}" destId="{A0C5D76D-280E-420F-A4C9-CB3CD94907D0}" srcOrd="1" destOrd="0" presId="urn:microsoft.com/office/officeart/2005/8/layout/list1"/>
    <dgm:cxn modelId="{1EB38581-E3C7-49CC-803B-027FB8CA1405}" type="presParOf" srcId="{6306EB1A-BD26-4354-8564-994C4B001B12}" destId="{2F05B684-BD16-4E9C-8AF6-54D48EB8AFFD}" srcOrd="5" destOrd="0" presId="urn:microsoft.com/office/officeart/2005/8/layout/list1"/>
    <dgm:cxn modelId="{B8D7D1FE-773F-476A-90F9-CFFAE08F5FB6}" type="presParOf" srcId="{6306EB1A-BD26-4354-8564-994C4B001B12}" destId="{362B30A8-9C47-487C-A643-4BA5D4227780}" srcOrd="6" destOrd="0" presId="urn:microsoft.com/office/officeart/2005/8/layout/list1"/>
    <dgm:cxn modelId="{8C17B7BA-0662-4FC8-9A5A-5C23BEADF5F3}" type="presParOf" srcId="{6306EB1A-BD26-4354-8564-994C4B001B12}" destId="{31B468E1-0659-4FDB-A062-9D6CCD003F1A}" srcOrd="7" destOrd="0" presId="urn:microsoft.com/office/officeart/2005/8/layout/list1"/>
    <dgm:cxn modelId="{9B6DCE0B-C21D-41BD-99C2-26BE2DB04E42}" type="presParOf" srcId="{6306EB1A-BD26-4354-8564-994C4B001B12}" destId="{D6AD3999-22D3-4C62-AB8F-7D824D866FFD}" srcOrd="8" destOrd="0" presId="urn:microsoft.com/office/officeart/2005/8/layout/list1"/>
    <dgm:cxn modelId="{2C1D2F02-4280-45F2-A5C7-7CC6285E8DC8}" type="presParOf" srcId="{D6AD3999-22D3-4C62-AB8F-7D824D866FFD}" destId="{510C2FA2-A91D-4D89-8A39-B7FFCF46F59E}" srcOrd="0" destOrd="0" presId="urn:microsoft.com/office/officeart/2005/8/layout/list1"/>
    <dgm:cxn modelId="{132EA3DA-42F1-426F-B2E2-5E385CCD7B8A}" type="presParOf" srcId="{D6AD3999-22D3-4C62-AB8F-7D824D866FFD}" destId="{88947F43-D39C-4ABF-9628-DA39EFCAFBE0}" srcOrd="1" destOrd="0" presId="urn:microsoft.com/office/officeart/2005/8/layout/list1"/>
    <dgm:cxn modelId="{70F0C3E3-68F4-4CB3-B8F7-8BAC63D8C787}" type="presParOf" srcId="{6306EB1A-BD26-4354-8564-994C4B001B12}" destId="{6EE75199-D100-4E97-99A0-84A6AB734965}" srcOrd="9" destOrd="0" presId="urn:microsoft.com/office/officeart/2005/8/layout/list1"/>
    <dgm:cxn modelId="{F1B986C9-0DA1-4DE8-BBAC-E4C8719F79BC}" type="presParOf" srcId="{6306EB1A-BD26-4354-8564-994C4B001B12}" destId="{3DAB547A-6FD5-481B-AC43-55D3353C8D97}"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1A2B3B5-5390-4AD4-8707-6DAFA2B0362C}" type="doc">
      <dgm:prSet loTypeId="urn:microsoft.com/office/officeart/2005/8/layout/chevron2" loCatId="list" qsTypeId="urn:microsoft.com/office/officeart/2005/8/quickstyle/simple1" qsCatId="simple" csTypeId="urn:microsoft.com/office/officeart/2005/8/colors/accent2_3" csCatId="accent2" phldr="1"/>
      <dgm:spPr/>
      <dgm:t>
        <a:bodyPr/>
        <a:lstStyle/>
        <a:p>
          <a:endParaRPr lang="en-US"/>
        </a:p>
      </dgm:t>
    </dgm:pt>
    <dgm:pt modelId="{416E506A-1814-4CBE-B4F4-9E2F0AC5EC09}">
      <dgm:prSet phldrT="[Text]" custT="1"/>
      <dgm:spPr/>
      <dgm:t>
        <a:bodyPr/>
        <a:lstStyle/>
        <a:p>
          <a:r>
            <a:rPr lang="en-US" sz="1600" b="1" dirty="0" smtClean="0"/>
            <a:t>Level 1 Function</a:t>
          </a:r>
          <a:endParaRPr lang="en-US" sz="1600" b="1" dirty="0"/>
        </a:p>
      </dgm:t>
    </dgm:pt>
    <dgm:pt modelId="{D718FAC7-53C0-468D-8375-2A7536343575}" type="parTrans" cxnId="{EA0E9EE5-4177-4716-9886-AB72AC2D9452}">
      <dgm:prSet/>
      <dgm:spPr/>
      <dgm:t>
        <a:bodyPr/>
        <a:lstStyle/>
        <a:p>
          <a:endParaRPr lang="en-US"/>
        </a:p>
      </dgm:t>
    </dgm:pt>
    <dgm:pt modelId="{3B9C47B0-2BEA-4B67-9B72-C516ECEF7E3F}" type="sibTrans" cxnId="{EA0E9EE5-4177-4716-9886-AB72AC2D9452}">
      <dgm:prSet/>
      <dgm:spPr/>
      <dgm:t>
        <a:bodyPr/>
        <a:lstStyle/>
        <a:p>
          <a:endParaRPr lang="en-US"/>
        </a:p>
      </dgm:t>
    </dgm:pt>
    <dgm:pt modelId="{108C62C0-1BA2-49B5-A958-0C1F03F7040D}">
      <dgm:prSet phldrT="[Text]"/>
      <dgm:spPr/>
      <dgm:t>
        <a:bodyPr/>
        <a:lstStyle/>
        <a:p>
          <a:r>
            <a:rPr lang="en-US" dirty="0" smtClean="0"/>
            <a:t>A function is a discreet set of activities focused on achieving an outcome.  Foundation for a Level 2 process.</a:t>
          </a:r>
          <a:endParaRPr lang="en-US" dirty="0"/>
        </a:p>
      </dgm:t>
    </dgm:pt>
    <dgm:pt modelId="{4F7E4A5E-6576-4D67-A2D7-1E04ABF27995}" type="parTrans" cxnId="{A13BFCEB-00A6-42FC-8A81-DA05FB609B8B}">
      <dgm:prSet/>
      <dgm:spPr/>
      <dgm:t>
        <a:bodyPr/>
        <a:lstStyle/>
        <a:p>
          <a:endParaRPr lang="en-US"/>
        </a:p>
      </dgm:t>
    </dgm:pt>
    <dgm:pt modelId="{CD368D5A-2F92-4F0D-A2C8-909AB5010E8A}" type="sibTrans" cxnId="{A13BFCEB-00A6-42FC-8A81-DA05FB609B8B}">
      <dgm:prSet/>
      <dgm:spPr/>
      <dgm:t>
        <a:bodyPr/>
        <a:lstStyle/>
        <a:p>
          <a:endParaRPr lang="en-US"/>
        </a:p>
      </dgm:t>
    </dgm:pt>
    <dgm:pt modelId="{7F05B7FA-A0A8-4F47-BEFF-F2E280C52203}">
      <dgm:prSet phldrT="[Text]" custT="1"/>
      <dgm:spPr/>
      <dgm:t>
        <a:bodyPr/>
        <a:lstStyle/>
        <a:p>
          <a:r>
            <a:rPr lang="en-US" sz="1600" b="1" dirty="0" smtClean="0"/>
            <a:t>Level 2 Activity</a:t>
          </a:r>
          <a:endParaRPr lang="en-US" sz="1600" b="1" dirty="0"/>
        </a:p>
      </dgm:t>
    </dgm:pt>
    <dgm:pt modelId="{1846351E-94B0-4454-98A0-D0579778E62E}" type="parTrans" cxnId="{EF357AC7-D10E-4A34-B50F-CED196611022}">
      <dgm:prSet/>
      <dgm:spPr/>
      <dgm:t>
        <a:bodyPr/>
        <a:lstStyle/>
        <a:p>
          <a:endParaRPr lang="en-US"/>
        </a:p>
      </dgm:t>
    </dgm:pt>
    <dgm:pt modelId="{BF4291D9-2254-45A9-8187-A0E82CEC4F87}" type="sibTrans" cxnId="{EF357AC7-D10E-4A34-B50F-CED196611022}">
      <dgm:prSet/>
      <dgm:spPr/>
      <dgm:t>
        <a:bodyPr/>
        <a:lstStyle/>
        <a:p>
          <a:endParaRPr lang="en-US"/>
        </a:p>
      </dgm:t>
    </dgm:pt>
    <dgm:pt modelId="{759B8525-48D4-4A45-AE25-A80B6979D3CC}">
      <dgm:prSet phldrT="[Text]"/>
      <dgm:spPr/>
      <dgm:t>
        <a:bodyPr/>
        <a:lstStyle/>
        <a:p>
          <a:r>
            <a:rPr lang="en-US" dirty="0" smtClean="0"/>
            <a:t>Breakdown of project-wide functions into major activities necessary to complete and maintain each function.  Foundation for Level 3 process.</a:t>
          </a:r>
          <a:endParaRPr lang="en-US" dirty="0"/>
        </a:p>
      </dgm:t>
    </dgm:pt>
    <dgm:pt modelId="{1ACD74A0-726C-4C33-B494-2BA6D0CB3D5D}" type="parTrans" cxnId="{9A60A84B-61B4-45A9-981E-B5F7DE5C78A3}">
      <dgm:prSet/>
      <dgm:spPr/>
      <dgm:t>
        <a:bodyPr/>
        <a:lstStyle/>
        <a:p>
          <a:endParaRPr lang="en-US"/>
        </a:p>
      </dgm:t>
    </dgm:pt>
    <dgm:pt modelId="{4BAE3486-7032-481A-A3D6-856FEC1E5A3B}" type="sibTrans" cxnId="{9A60A84B-61B4-45A9-981E-B5F7DE5C78A3}">
      <dgm:prSet/>
      <dgm:spPr/>
      <dgm:t>
        <a:bodyPr/>
        <a:lstStyle/>
        <a:p>
          <a:endParaRPr lang="en-US"/>
        </a:p>
      </dgm:t>
    </dgm:pt>
    <dgm:pt modelId="{09E39090-9054-4C5A-BFFA-D57847DA2E27}">
      <dgm:prSet phldrT="[Text]" custT="1"/>
      <dgm:spPr/>
      <dgm:t>
        <a:bodyPr/>
        <a:lstStyle/>
        <a:p>
          <a:r>
            <a:rPr lang="en-US" sz="1600" b="1" dirty="0" smtClean="0"/>
            <a:t>Level 3    Task</a:t>
          </a:r>
          <a:endParaRPr lang="en-US" sz="1600" b="1" dirty="0"/>
        </a:p>
      </dgm:t>
    </dgm:pt>
    <dgm:pt modelId="{F319F486-2272-476B-8B62-C0A4389DD9E0}" type="parTrans" cxnId="{3B71EC67-7ADA-4988-B1DC-50E17E376F02}">
      <dgm:prSet/>
      <dgm:spPr/>
      <dgm:t>
        <a:bodyPr/>
        <a:lstStyle/>
        <a:p>
          <a:endParaRPr lang="en-US"/>
        </a:p>
      </dgm:t>
    </dgm:pt>
    <dgm:pt modelId="{844D8F35-EF36-4B93-B5FC-5841F566F39A}" type="sibTrans" cxnId="{3B71EC67-7ADA-4988-B1DC-50E17E376F02}">
      <dgm:prSet/>
      <dgm:spPr/>
      <dgm:t>
        <a:bodyPr/>
        <a:lstStyle/>
        <a:p>
          <a:endParaRPr lang="en-US"/>
        </a:p>
      </dgm:t>
    </dgm:pt>
    <dgm:pt modelId="{CBA94C8A-2333-4C74-9048-188E0E009DE0}">
      <dgm:prSet phldrT="[Text]"/>
      <dgm:spPr/>
      <dgm:t>
        <a:bodyPr/>
        <a:lstStyle/>
        <a:p>
          <a:r>
            <a:rPr lang="en-US" dirty="0" smtClean="0"/>
            <a:t>Breakdown of major activities into high level process steps called tasks required to complete activities.  Foundation for Level 4 process.</a:t>
          </a:r>
          <a:endParaRPr lang="en-US" dirty="0"/>
        </a:p>
      </dgm:t>
    </dgm:pt>
    <dgm:pt modelId="{110E836C-3C97-4BDD-BC34-BF30DF7B36D5}" type="parTrans" cxnId="{8737A798-185A-4849-8911-8EBC5F43C41D}">
      <dgm:prSet/>
      <dgm:spPr/>
      <dgm:t>
        <a:bodyPr/>
        <a:lstStyle/>
        <a:p>
          <a:endParaRPr lang="en-US"/>
        </a:p>
      </dgm:t>
    </dgm:pt>
    <dgm:pt modelId="{B80A3072-27AE-4FA5-94BD-CAAC48BDFCCB}" type="sibTrans" cxnId="{8737A798-185A-4849-8911-8EBC5F43C41D}">
      <dgm:prSet/>
      <dgm:spPr/>
      <dgm:t>
        <a:bodyPr/>
        <a:lstStyle/>
        <a:p>
          <a:endParaRPr lang="en-US"/>
        </a:p>
      </dgm:t>
    </dgm:pt>
    <dgm:pt modelId="{31C6C46E-9A1A-47B7-B0E6-6D3EDA736122}">
      <dgm:prSet phldrT="[Text]" custT="1"/>
      <dgm:spPr/>
      <dgm:t>
        <a:bodyPr/>
        <a:lstStyle/>
        <a:p>
          <a:r>
            <a:rPr lang="en-US" sz="1600" b="1" dirty="0" smtClean="0"/>
            <a:t>Level 4 Subtask</a:t>
          </a:r>
          <a:endParaRPr lang="en-US" sz="1600" b="1" dirty="0"/>
        </a:p>
      </dgm:t>
    </dgm:pt>
    <dgm:pt modelId="{51A6A0DD-10F9-4967-8921-208F820AE6F5}" type="parTrans" cxnId="{EA92684F-F3D2-47A0-A291-E660045A0582}">
      <dgm:prSet/>
      <dgm:spPr/>
      <dgm:t>
        <a:bodyPr/>
        <a:lstStyle/>
        <a:p>
          <a:endParaRPr lang="en-US"/>
        </a:p>
      </dgm:t>
    </dgm:pt>
    <dgm:pt modelId="{5B4420A8-CC82-4B88-A15E-8F9F9D4738FC}" type="sibTrans" cxnId="{EA92684F-F3D2-47A0-A291-E660045A0582}">
      <dgm:prSet/>
      <dgm:spPr/>
      <dgm:t>
        <a:bodyPr/>
        <a:lstStyle/>
        <a:p>
          <a:endParaRPr lang="en-US"/>
        </a:p>
      </dgm:t>
    </dgm:pt>
    <dgm:pt modelId="{BC88E18E-EAEE-4D3B-A2AD-37BFDB07039A}">
      <dgm:prSet phldrT="[Text]"/>
      <dgm:spPr/>
      <dgm:t>
        <a:bodyPr/>
        <a:lstStyle/>
        <a:p>
          <a:r>
            <a:rPr lang="en-US" dirty="0" smtClean="0"/>
            <a:t>Breakdown of tasks into sub tasks that provide detail including organizational responsibility and role interactions</a:t>
          </a:r>
          <a:endParaRPr lang="en-US" dirty="0"/>
        </a:p>
      </dgm:t>
    </dgm:pt>
    <dgm:pt modelId="{B392D86E-54D6-4C70-8066-43024815D5C3}" type="parTrans" cxnId="{6BB10D54-C3E8-4CC8-B293-777A43BE70DC}">
      <dgm:prSet/>
      <dgm:spPr/>
      <dgm:t>
        <a:bodyPr/>
        <a:lstStyle/>
        <a:p>
          <a:endParaRPr lang="en-US"/>
        </a:p>
      </dgm:t>
    </dgm:pt>
    <dgm:pt modelId="{0938692B-71B8-4167-A064-E2E17840BFC7}" type="sibTrans" cxnId="{6BB10D54-C3E8-4CC8-B293-777A43BE70DC}">
      <dgm:prSet/>
      <dgm:spPr/>
      <dgm:t>
        <a:bodyPr/>
        <a:lstStyle/>
        <a:p>
          <a:endParaRPr lang="en-US"/>
        </a:p>
      </dgm:t>
    </dgm:pt>
    <dgm:pt modelId="{6DDB8CD0-6F3D-4709-91ED-3874872EB471}" type="pres">
      <dgm:prSet presAssocID="{F1A2B3B5-5390-4AD4-8707-6DAFA2B0362C}" presName="linearFlow" presStyleCnt="0">
        <dgm:presLayoutVars>
          <dgm:dir/>
          <dgm:animLvl val="lvl"/>
          <dgm:resizeHandles val="exact"/>
        </dgm:presLayoutVars>
      </dgm:prSet>
      <dgm:spPr/>
      <dgm:t>
        <a:bodyPr/>
        <a:lstStyle/>
        <a:p>
          <a:endParaRPr lang="en-US"/>
        </a:p>
      </dgm:t>
    </dgm:pt>
    <dgm:pt modelId="{A089C6D7-CC0C-43CC-8433-8C7E4EAA2E49}" type="pres">
      <dgm:prSet presAssocID="{416E506A-1814-4CBE-B4F4-9E2F0AC5EC09}" presName="composite" presStyleCnt="0"/>
      <dgm:spPr/>
    </dgm:pt>
    <dgm:pt modelId="{53A89DA4-63A0-4ED9-B20F-081E98BDF8DE}" type="pres">
      <dgm:prSet presAssocID="{416E506A-1814-4CBE-B4F4-9E2F0AC5EC09}" presName="parentText" presStyleLbl="alignNode1" presStyleIdx="0" presStyleCnt="4">
        <dgm:presLayoutVars>
          <dgm:chMax val="1"/>
          <dgm:bulletEnabled val="1"/>
        </dgm:presLayoutVars>
      </dgm:prSet>
      <dgm:spPr/>
      <dgm:t>
        <a:bodyPr/>
        <a:lstStyle/>
        <a:p>
          <a:endParaRPr lang="en-US"/>
        </a:p>
      </dgm:t>
    </dgm:pt>
    <dgm:pt modelId="{3EEA7799-2D37-469F-9052-A0DADE421F1E}" type="pres">
      <dgm:prSet presAssocID="{416E506A-1814-4CBE-B4F4-9E2F0AC5EC09}" presName="descendantText" presStyleLbl="alignAcc1" presStyleIdx="0" presStyleCnt="4">
        <dgm:presLayoutVars>
          <dgm:bulletEnabled val="1"/>
        </dgm:presLayoutVars>
      </dgm:prSet>
      <dgm:spPr/>
      <dgm:t>
        <a:bodyPr/>
        <a:lstStyle/>
        <a:p>
          <a:endParaRPr lang="en-US"/>
        </a:p>
      </dgm:t>
    </dgm:pt>
    <dgm:pt modelId="{EF6B0E51-36C5-4007-A592-78B6E8E559B3}" type="pres">
      <dgm:prSet presAssocID="{3B9C47B0-2BEA-4B67-9B72-C516ECEF7E3F}" presName="sp" presStyleCnt="0"/>
      <dgm:spPr/>
    </dgm:pt>
    <dgm:pt modelId="{2288D11F-7CDD-4001-992F-C2D1BE7A4403}" type="pres">
      <dgm:prSet presAssocID="{7F05B7FA-A0A8-4F47-BEFF-F2E280C52203}" presName="composite" presStyleCnt="0"/>
      <dgm:spPr/>
    </dgm:pt>
    <dgm:pt modelId="{5D20F5AA-9228-4F63-BA23-BF7BC402724B}" type="pres">
      <dgm:prSet presAssocID="{7F05B7FA-A0A8-4F47-BEFF-F2E280C52203}" presName="parentText" presStyleLbl="alignNode1" presStyleIdx="1" presStyleCnt="4">
        <dgm:presLayoutVars>
          <dgm:chMax val="1"/>
          <dgm:bulletEnabled val="1"/>
        </dgm:presLayoutVars>
      </dgm:prSet>
      <dgm:spPr/>
      <dgm:t>
        <a:bodyPr/>
        <a:lstStyle/>
        <a:p>
          <a:endParaRPr lang="en-US"/>
        </a:p>
      </dgm:t>
    </dgm:pt>
    <dgm:pt modelId="{8999689C-C04F-43F5-AFBD-299C2BE3A7FB}" type="pres">
      <dgm:prSet presAssocID="{7F05B7FA-A0A8-4F47-BEFF-F2E280C52203}" presName="descendantText" presStyleLbl="alignAcc1" presStyleIdx="1" presStyleCnt="4">
        <dgm:presLayoutVars>
          <dgm:bulletEnabled val="1"/>
        </dgm:presLayoutVars>
      </dgm:prSet>
      <dgm:spPr/>
      <dgm:t>
        <a:bodyPr/>
        <a:lstStyle/>
        <a:p>
          <a:endParaRPr lang="en-US"/>
        </a:p>
      </dgm:t>
    </dgm:pt>
    <dgm:pt modelId="{6B506073-22D2-4A1F-AD7E-A21FE9D6E907}" type="pres">
      <dgm:prSet presAssocID="{BF4291D9-2254-45A9-8187-A0E82CEC4F87}" presName="sp" presStyleCnt="0"/>
      <dgm:spPr/>
    </dgm:pt>
    <dgm:pt modelId="{1301B9E1-2D10-4F92-AC2F-9A2D12145699}" type="pres">
      <dgm:prSet presAssocID="{09E39090-9054-4C5A-BFFA-D57847DA2E27}" presName="composite" presStyleCnt="0"/>
      <dgm:spPr/>
    </dgm:pt>
    <dgm:pt modelId="{12E68D59-D4A0-4C5D-BE13-50A1E6BE38B2}" type="pres">
      <dgm:prSet presAssocID="{09E39090-9054-4C5A-BFFA-D57847DA2E27}" presName="parentText" presStyleLbl="alignNode1" presStyleIdx="2" presStyleCnt="4">
        <dgm:presLayoutVars>
          <dgm:chMax val="1"/>
          <dgm:bulletEnabled val="1"/>
        </dgm:presLayoutVars>
      </dgm:prSet>
      <dgm:spPr/>
      <dgm:t>
        <a:bodyPr/>
        <a:lstStyle/>
        <a:p>
          <a:endParaRPr lang="en-US"/>
        </a:p>
      </dgm:t>
    </dgm:pt>
    <dgm:pt modelId="{98871479-EB71-4715-9BA6-9E2F740E9A83}" type="pres">
      <dgm:prSet presAssocID="{09E39090-9054-4C5A-BFFA-D57847DA2E27}" presName="descendantText" presStyleLbl="alignAcc1" presStyleIdx="2" presStyleCnt="4">
        <dgm:presLayoutVars>
          <dgm:bulletEnabled val="1"/>
        </dgm:presLayoutVars>
      </dgm:prSet>
      <dgm:spPr/>
      <dgm:t>
        <a:bodyPr/>
        <a:lstStyle/>
        <a:p>
          <a:endParaRPr lang="en-US"/>
        </a:p>
      </dgm:t>
    </dgm:pt>
    <dgm:pt modelId="{C83EC89E-4B98-4FA8-B8DA-D9B40B4D9944}" type="pres">
      <dgm:prSet presAssocID="{844D8F35-EF36-4B93-B5FC-5841F566F39A}" presName="sp" presStyleCnt="0"/>
      <dgm:spPr/>
    </dgm:pt>
    <dgm:pt modelId="{AD6A6F06-75BD-49DC-A1EE-6670AC02303C}" type="pres">
      <dgm:prSet presAssocID="{31C6C46E-9A1A-47B7-B0E6-6D3EDA736122}" presName="composite" presStyleCnt="0"/>
      <dgm:spPr/>
    </dgm:pt>
    <dgm:pt modelId="{1B8D8D69-E341-421A-A53B-AE16ABA51741}" type="pres">
      <dgm:prSet presAssocID="{31C6C46E-9A1A-47B7-B0E6-6D3EDA736122}" presName="parentText" presStyleLbl="alignNode1" presStyleIdx="3" presStyleCnt="4">
        <dgm:presLayoutVars>
          <dgm:chMax val="1"/>
          <dgm:bulletEnabled val="1"/>
        </dgm:presLayoutVars>
      </dgm:prSet>
      <dgm:spPr/>
      <dgm:t>
        <a:bodyPr/>
        <a:lstStyle/>
        <a:p>
          <a:endParaRPr lang="en-US"/>
        </a:p>
      </dgm:t>
    </dgm:pt>
    <dgm:pt modelId="{79DA0F09-6894-4415-B173-63E53A5CB698}" type="pres">
      <dgm:prSet presAssocID="{31C6C46E-9A1A-47B7-B0E6-6D3EDA736122}" presName="descendantText" presStyleLbl="alignAcc1" presStyleIdx="3" presStyleCnt="4">
        <dgm:presLayoutVars>
          <dgm:bulletEnabled val="1"/>
        </dgm:presLayoutVars>
      </dgm:prSet>
      <dgm:spPr/>
      <dgm:t>
        <a:bodyPr/>
        <a:lstStyle/>
        <a:p>
          <a:endParaRPr lang="en-US"/>
        </a:p>
      </dgm:t>
    </dgm:pt>
  </dgm:ptLst>
  <dgm:cxnLst>
    <dgm:cxn modelId="{EA92684F-F3D2-47A0-A291-E660045A0582}" srcId="{F1A2B3B5-5390-4AD4-8707-6DAFA2B0362C}" destId="{31C6C46E-9A1A-47B7-B0E6-6D3EDA736122}" srcOrd="3" destOrd="0" parTransId="{51A6A0DD-10F9-4967-8921-208F820AE6F5}" sibTransId="{5B4420A8-CC82-4B88-A15E-8F9F9D4738FC}"/>
    <dgm:cxn modelId="{9A60A84B-61B4-45A9-981E-B5F7DE5C78A3}" srcId="{7F05B7FA-A0A8-4F47-BEFF-F2E280C52203}" destId="{759B8525-48D4-4A45-AE25-A80B6979D3CC}" srcOrd="0" destOrd="0" parTransId="{1ACD74A0-726C-4C33-B494-2BA6D0CB3D5D}" sibTransId="{4BAE3486-7032-481A-A3D6-856FEC1E5A3B}"/>
    <dgm:cxn modelId="{AC68C8A6-7657-44D1-BA3D-32C17FB410F7}" type="presOf" srcId="{09E39090-9054-4C5A-BFFA-D57847DA2E27}" destId="{12E68D59-D4A0-4C5D-BE13-50A1E6BE38B2}" srcOrd="0" destOrd="0" presId="urn:microsoft.com/office/officeart/2005/8/layout/chevron2"/>
    <dgm:cxn modelId="{A13BFCEB-00A6-42FC-8A81-DA05FB609B8B}" srcId="{416E506A-1814-4CBE-B4F4-9E2F0AC5EC09}" destId="{108C62C0-1BA2-49B5-A958-0C1F03F7040D}" srcOrd="0" destOrd="0" parTransId="{4F7E4A5E-6576-4D67-A2D7-1E04ABF27995}" sibTransId="{CD368D5A-2F92-4F0D-A2C8-909AB5010E8A}"/>
    <dgm:cxn modelId="{0539CFEF-278D-4267-9764-35C3EBA1F89A}" type="presOf" srcId="{BC88E18E-EAEE-4D3B-A2AD-37BFDB07039A}" destId="{79DA0F09-6894-4415-B173-63E53A5CB698}" srcOrd="0" destOrd="0" presId="urn:microsoft.com/office/officeart/2005/8/layout/chevron2"/>
    <dgm:cxn modelId="{211F092B-140C-4B13-879E-AAE1E5F511CB}" type="presOf" srcId="{108C62C0-1BA2-49B5-A958-0C1F03F7040D}" destId="{3EEA7799-2D37-469F-9052-A0DADE421F1E}" srcOrd="0" destOrd="0" presId="urn:microsoft.com/office/officeart/2005/8/layout/chevron2"/>
    <dgm:cxn modelId="{EF357AC7-D10E-4A34-B50F-CED196611022}" srcId="{F1A2B3B5-5390-4AD4-8707-6DAFA2B0362C}" destId="{7F05B7FA-A0A8-4F47-BEFF-F2E280C52203}" srcOrd="1" destOrd="0" parTransId="{1846351E-94B0-4454-98A0-D0579778E62E}" sibTransId="{BF4291D9-2254-45A9-8187-A0E82CEC4F87}"/>
    <dgm:cxn modelId="{387138D6-AA60-4431-B108-3BE374DAC671}" type="presOf" srcId="{F1A2B3B5-5390-4AD4-8707-6DAFA2B0362C}" destId="{6DDB8CD0-6F3D-4709-91ED-3874872EB471}" srcOrd="0" destOrd="0" presId="urn:microsoft.com/office/officeart/2005/8/layout/chevron2"/>
    <dgm:cxn modelId="{82D6E7C6-B036-434D-B919-1CB1DDBBCBC4}" type="presOf" srcId="{759B8525-48D4-4A45-AE25-A80B6979D3CC}" destId="{8999689C-C04F-43F5-AFBD-299C2BE3A7FB}" srcOrd="0" destOrd="0" presId="urn:microsoft.com/office/officeart/2005/8/layout/chevron2"/>
    <dgm:cxn modelId="{76DD6B5A-CDFA-41AD-AA51-8C7922D89FF7}" type="presOf" srcId="{416E506A-1814-4CBE-B4F4-9E2F0AC5EC09}" destId="{53A89DA4-63A0-4ED9-B20F-081E98BDF8DE}" srcOrd="0" destOrd="0" presId="urn:microsoft.com/office/officeart/2005/8/layout/chevron2"/>
    <dgm:cxn modelId="{EA0E9EE5-4177-4716-9886-AB72AC2D9452}" srcId="{F1A2B3B5-5390-4AD4-8707-6DAFA2B0362C}" destId="{416E506A-1814-4CBE-B4F4-9E2F0AC5EC09}" srcOrd="0" destOrd="0" parTransId="{D718FAC7-53C0-468D-8375-2A7536343575}" sibTransId="{3B9C47B0-2BEA-4B67-9B72-C516ECEF7E3F}"/>
    <dgm:cxn modelId="{8737A798-185A-4849-8911-8EBC5F43C41D}" srcId="{09E39090-9054-4C5A-BFFA-D57847DA2E27}" destId="{CBA94C8A-2333-4C74-9048-188E0E009DE0}" srcOrd="0" destOrd="0" parTransId="{110E836C-3C97-4BDD-BC34-BF30DF7B36D5}" sibTransId="{B80A3072-27AE-4FA5-94BD-CAAC48BDFCCB}"/>
    <dgm:cxn modelId="{D37CE68A-CF47-42FC-A660-41E5A08E6748}" type="presOf" srcId="{31C6C46E-9A1A-47B7-B0E6-6D3EDA736122}" destId="{1B8D8D69-E341-421A-A53B-AE16ABA51741}" srcOrd="0" destOrd="0" presId="urn:microsoft.com/office/officeart/2005/8/layout/chevron2"/>
    <dgm:cxn modelId="{8AE1D7C3-F82D-493A-834B-3CC2ADEAE7F1}" type="presOf" srcId="{7F05B7FA-A0A8-4F47-BEFF-F2E280C52203}" destId="{5D20F5AA-9228-4F63-BA23-BF7BC402724B}" srcOrd="0" destOrd="0" presId="urn:microsoft.com/office/officeart/2005/8/layout/chevron2"/>
    <dgm:cxn modelId="{6BB10D54-C3E8-4CC8-B293-777A43BE70DC}" srcId="{31C6C46E-9A1A-47B7-B0E6-6D3EDA736122}" destId="{BC88E18E-EAEE-4D3B-A2AD-37BFDB07039A}" srcOrd="0" destOrd="0" parTransId="{B392D86E-54D6-4C70-8066-43024815D5C3}" sibTransId="{0938692B-71B8-4167-A064-E2E17840BFC7}"/>
    <dgm:cxn modelId="{2688721C-5E98-4607-AF7B-4942A04FE683}" type="presOf" srcId="{CBA94C8A-2333-4C74-9048-188E0E009DE0}" destId="{98871479-EB71-4715-9BA6-9E2F740E9A83}" srcOrd="0" destOrd="0" presId="urn:microsoft.com/office/officeart/2005/8/layout/chevron2"/>
    <dgm:cxn modelId="{3B71EC67-7ADA-4988-B1DC-50E17E376F02}" srcId="{F1A2B3B5-5390-4AD4-8707-6DAFA2B0362C}" destId="{09E39090-9054-4C5A-BFFA-D57847DA2E27}" srcOrd="2" destOrd="0" parTransId="{F319F486-2272-476B-8B62-C0A4389DD9E0}" sibTransId="{844D8F35-EF36-4B93-B5FC-5841F566F39A}"/>
    <dgm:cxn modelId="{927ADC41-0692-4C2F-A5D4-FBFC032295DA}" type="presParOf" srcId="{6DDB8CD0-6F3D-4709-91ED-3874872EB471}" destId="{A089C6D7-CC0C-43CC-8433-8C7E4EAA2E49}" srcOrd="0" destOrd="0" presId="urn:microsoft.com/office/officeart/2005/8/layout/chevron2"/>
    <dgm:cxn modelId="{59AFE53D-2313-46EE-A85F-7536B3A3B40C}" type="presParOf" srcId="{A089C6D7-CC0C-43CC-8433-8C7E4EAA2E49}" destId="{53A89DA4-63A0-4ED9-B20F-081E98BDF8DE}" srcOrd="0" destOrd="0" presId="urn:microsoft.com/office/officeart/2005/8/layout/chevron2"/>
    <dgm:cxn modelId="{7DFD79A1-ECBE-45B0-9F5A-35FD5759117F}" type="presParOf" srcId="{A089C6D7-CC0C-43CC-8433-8C7E4EAA2E49}" destId="{3EEA7799-2D37-469F-9052-A0DADE421F1E}" srcOrd="1" destOrd="0" presId="urn:microsoft.com/office/officeart/2005/8/layout/chevron2"/>
    <dgm:cxn modelId="{4F90C229-02B4-43FA-8F62-958161B82540}" type="presParOf" srcId="{6DDB8CD0-6F3D-4709-91ED-3874872EB471}" destId="{EF6B0E51-36C5-4007-A592-78B6E8E559B3}" srcOrd="1" destOrd="0" presId="urn:microsoft.com/office/officeart/2005/8/layout/chevron2"/>
    <dgm:cxn modelId="{0700EA7E-66E5-4880-9365-FFCAB44D8329}" type="presParOf" srcId="{6DDB8CD0-6F3D-4709-91ED-3874872EB471}" destId="{2288D11F-7CDD-4001-992F-C2D1BE7A4403}" srcOrd="2" destOrd="0" presId="urn:microsoft.com/office/officeart/2005/8/layout/chevron2"/>
    <dgm:cxn modelId="{BE11CA74-8752-4DD1-ADEB-E04520DC45B3}" type="presParOf" srcId="{2288D11F-7CDD-4001-992F-C2D1BE7A4403}" destId="{5D20F5AA-9228-4F63-BA23-BF7BC402724B}" srcOrd="0" destOrd="0" presId="urn:microsoft.com/office/officeart/2005/8/layout/chevron2"/>
    <dgm:cxn modelId="{E1FF0438-20A0-47AB-8498-94F5F1B4EE07}" type="presParOf" srcId="{2288D11F-7CDD-4001-992F-C2D1BE7A4403}" destId="{8999689C-C04F-43F5-AFBD-299C2BE3A7FB}" srcOrd="1" destOrd="0" presId="urn:microsoft.com/office/officeart/2005/8/layout/chevron2"/>
    <dgm:cxn modelId="{49B7FAF6-38DA-490C-B0F6-653B1BA210DE}" type="presParOf" srcId="{6DDB8CD0-6F3D-4709-91ED-3874872EB471}" destId="{6B506073-22D2-4A1F-AD7E-A21FE9D6E907}" srcOrd="3" destOrd="0" presId="urn:microsoft.com/office/officeart/2005/8/layout/chevron2"/>
    <dgm:cxn modelId="{EBE8C348-FDC5-4EDD-8012-E633D16491AD}" type="presParOf" srcId="{6DDB8CD0-6F3D-4709-91ED-3874872EB471}" destId="{1301B9E1-2D10-4F92-AC2F-9A2D12145699}" srcOrd="4" destOrd="0" presId="urn:microsoft.com/office/officeart/2005/8/layout/chevron2"/>
    <dgm:cxn modelId="{7FD6BAF9-E9C8-4210-A5F5-88D3B1D147D1}" type="presParOf" srcId="{1301B9E1-2D10-4F92-AC2F-9A2D12145699}" destId="{12E68D59-D4A0-4C5D-BE13-50A1E6BE38B2}" srcOrd="0" destOrd="0" presId="urn:microsoft.com/office/officeart/2005/8/layout/chevron2"/>
    <dgm:cxn modelId="{37CB5167-EF7D-4A39-81D3-80A5311282BD}" type="presParOf" srcId="{1301B9E1-2D10-4F92-AC2F-9A2D12145699}" destId="{98871479-EB71-4715-9BA6-9E2F740E9A83}" srcOrd="1" destOrd="0" presId="urn:microsoft.com/office/officeart/2005/8/layout/chevron2"/>
    <dgm:cxn modelId="{0CF2523F-4586-46C7-AE54-98C17555C7A5}" type="presParOf" srcId="{6DDB8CD0-6F3D-4709-91ED-3874872EB471}" destId="{C83EC89E-4B98-4FA8-B8DA-D9B40B4D9944}" srcOrd="5" destOrd="0" presId="urn:microsoft.com/office/officeart/2005/8/layout/chevron2"/>
    <dgm:cxn modelId="{27AC344D-91B1-4B26-98A8-9B1A81606495}" type="presParOf" srcId="{6DDB8CD0-6F3D-4709-91ED-3874872EB471}" destId="{AD6A6F06-75BD-49DC-A1EE-6670AC02303C}" srcOrd="6" destOrd="0" presId="urn:microsoft.com/office/officeart/2005/8/layout/chevron2"/>
    <dgm:cxn modelId="{C2ED4F02-B9F8-4D59-BBE0-B25ED09FBFCF}" type="presParOf" srcId="{AD6A6F06-75BD-49DC-A1EE-6670AC02303C}" destId="{1B8D8D69-E341-421A-A53B-AE16ABA51741}" srcOrd="0" destOrd="0" presId="urn:microsoft.com/office/officeart/2005/8/layout/chevron2"/>
    <dgm:cxn modelId="{BFEB9529-5EDA-4FF3-8156-AB6CBAF53EE0}" type="presParOf" srcId="{AD6A6F06-75BD-49DC-A1EE-6670AC02303C}" destId="{79DA0F09-6894-4415-B173-63E53A5CB69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CDB625-3567-480B-96DE-D9D9D01967F2}">
      <dsp:nvSpPr>
        <dsp:cNvPr id="0" name=""/>
        <dsp:cNvSpPr/>
      </dsp:nvSpPr>
      <dsp:spPr>
        <a:xfrm>
          <a:off x="4373" y="2431550"/>
          <a:ext cx="1388914" cy="555565"/>
        </a:xfrm>
        <a:prstGeom prst="chevron">
          <a:avLst/>
        </a:prstGeom>
        <a:solidFill>
          <a:srgbClr val="BFBFB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GB" sz="1300" b="0" kern="1200" dirty="0" smtClean="0">
              <a:solidFill>
                <a:schemeClr val="bg1"/>
              </a:solidFill>
            </a:rPr>
            <a:t>Initiate</a:t>
          </a:r>
          <a:endParaRPr lang="en-US" sz="1300" kern="1200" dirty="0">
            <a:solidFill>
              <a:schemeClr val="bg1"/>
            </a:solidFill>
          </a:endParaRPr>
        </a:p>
      </dsp:txBody>
      <dsp:txXfrm>
        <a:off x="282156" y="2431550"/>
        <a:ext cx="833349" cy="555565"/>
      </dsp:txXfrm>
    </dsp:sp>
    <dsp:sp modelId="{4DB2B4C5-616C-405E-B54B-EC90D8032080}">
      <dsp:nvSpPr>
        <dsp:cNvPr id="0" name=""/>
        <dsp:cNvSpPr/>
      </dsp:nvSpPr>
      <dsp:spPr>
        <a:xfrm>
          <a:off x="1254396" y="2431550"/>
          <a:ext cx="1388914" cy="555565"/>
        </a:xfrm>
        <a:prstGeom prst="chevron">
          <a:avLst/>
        </a:prstGeom>
        <a:solidFill>
          <a:srgbClr val="BFBFB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GB" sz="1300" kern="1200" dirty="0" smtClean="0">
              <a:solidFill>
                <a:schemeClr val="bg1"/>
              </a:solidFill>
            </a:rPr>
            <a:t>Plan                      </a:t>
          </a:r>
          <a:endParaRPr lang="en-US" sz="1300" kern="1200" dirty="0">
            <a:solidFill>
              <a:schemeClr val="bg1"/>
            </a:solidFill>
          </a:endParaRPr>
        </a:p>
      </dsp:txBody>
      <dsp:txXfrm>
        <a:off x="1532179" y="2431550"/>
        <a:ext cx="833349" cy="555565"/>
      </dsp:txXfrm>
    </dsp:sp>
    <dsp:sp modelId="{8A2BE7DB-4C89-4154-B8EA-CABB8FBA3A4D}">
      <dsp:nvSpPr>
        <dsp:cNvPr id="0" name=""/>
        <dsp:cNvSpPr/>
      </dsp:nvSpPr>
      <dsp:spPr>
        <a:xfrm>
          <a:off x="2504419" y="2431550"/>
          <a:ext cx="1388914" cy="555565"/>
        </a:xfrm>
        <a:prstGeom prst="chevron">
          <a:avLst/>
        </a:prstGeom>
        <a:solidFill>
          <a:srgbClr val="2E75B6"/>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GB" sz="1300" kern="1200" dirty="0" smtClean="0">
              <a:solidFill>
                <a:schemeClr val="bg1"/>
              </a:solidFill>
            </a:rPr>
            <a:t>Design</a:t>
          </a:r>
          <a:endParaRPr lang="en-GB" sz="1300" kern="1200" dirty="0">
            <a:solidFill>
              <a:schemeClr val="bg1"/>
            </a:solidFill>
          </a:endParaRPr>
        </a:p>
      </dsp:txBody>
      <dsp:txXfrm>
        <a:off x="2782202" y="2431550"/>
        <a:ext cx="833349" cy="555565"/>
      </dsp:txXfrm>
    </dsp:sp>
    <dsp:sp modelId="{9101A43E-9FA8-44D0-8B4B-B43A17F0B301}">
      <dsp:nvSpPr>
        <dsp:cNvPr id="0" name=""/>
        <dsp:cNvSpPr/>
      </dsp:nvSpPr>
      <dsp:spPr>
        <a:xfrm>
          <a:off x="3754442" y="2431550"/>
          <a:ext cx="1388914" cy="555565"/>
        </a:xfrm>
        <a:prstGeom prst="chevron">
          <a:avLst/>
        </a:prstGeom>
        <a:gradFill flip="none" rotWithShape="0">
          <a:gsLst>
            <a:gs pos="0">
              <a:srgbClr val="2E75B6"/>
            </a:gs>
            <a:gs pos="64000">
              <a:srgbClr val="BFBFBF">
                <a:shade val="67500"/>
                <a:satMod val="115000"/>
              </a:srgbClr>
            </a:gs>
            <a:gs pos="100000">
              <a:srgbClr val="BFBFBF">
                <a:shade val="100000"/>
                <a:satMod val="115000"/>
              </a:srgbClr>
            </a:gs>
          </a:gsLst>
          <a:lin ang="0" scaled="1"/>
          <a:tileRect/>
        </a:gra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GB" sz="1300" kern="1200" dirty="0" smtClean="0">
              <a:solidFill>
                <a:schemeClr val="bg1"/>
              </a:solidFill>
            </a:rPr>
            <a:t>Configure</a:t>
          </a:r>
          <a:endParaRPr lang="en-GB" sz="1300" kern="1200" dirty="0">
            <a:solidFill>
              <a:schemeClr val="bg1"/>
            </a:solidFill>
          </a:endParaRPr>
        </a:p>
      </dsp:txBody>
      <dsp:txXfrm>
        <a:off x="4032225" y="2431550"/>
        <a:ext cx="833349" cy="555565"/>
      </dsp:txXfrm>
    </dsp:sp>
    <dsp:sp modelId="{D79C9E3A-AD33-4FF1-AFAE-6CA861113F40}">
      <dsp:nvSpPr>
        <dsp:cNvPr id="0" name=""/>
        <dsp:cNvSpPr/>
      </dsp:nvSpPr>
      <dsp:spPr>
        <a:xfrm>
          <a:off x="5004465" y="2431550"/>
          <a:ext cx="1388914" cy="555565"/>
        </a:xfrm>
        <a:prstGeom prst="chevron">
          <a:avLst/>
        </a:prstGeom>
        <a:solidFill>
          <a:srgbClr val="BFBFB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GB" sz="1300" kern="1200" dirty="0" smtClean="0">
              <a:solidFill>
                <a:schemeClr val="bg1"/>
              </a:solidFill>
            </a:rPr>
            <a:t>Validate</a:t>
          </a:r>
          <a:endParaRPr lang="en-GB" sz="1300" kern="1200" dirty="0">
            <a:solidFill>
              <a:schemeClr val="bg1"/>
            </a:solidFill>
          </a:endParaRPr>
        </a:p>
      </dsp:txBody>
      <dsp:txXfrm>
        <a:off x="5282248" y="2431550"/>
        <a:ext cx="833349" cy="555565"/>
      </dsp:txXfrm>
    </dsp:sp>
    <dsp:sp modelId="{48DB6C72-9476-46A8-A7B1-362834A04659}">
      <dsp:nvSpPr>
        <dsp:cNvPr id="0" name=""/>
        <dsp:cNvSpPr/>
      </dsp:nvSpPr>
      <dsp:spPr>
        <a:xfrm>
          <a:off x="6254488" y="2431550"/>
          <a:ext cx="1388914" cy="555565"/>
        </a:xfrm>
        <a:prstGeom prst="chevron">
          <a:avLst/>
        </a:prstGeom>
        <a:solidFill>
          <a:srgbClr val="BFBFB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GB" sz="1300" kern="1200" dirty="0" smtClean="0">
              <a:solidFill>
                <a:schemeClr val="bg1"/>
              </a:solidFill>
            </a:rPr>
            <a:t>Transition</a:t>
          </a:r>
          <a:endParaRPr lang="en-GB" sz="1300" kern="1200" dirty="0">
            <a:solidFill>
              <a:schemeClr val="bg1"/>
            </a:solidFill>
          </a:endParaRPr>
        </a:p>
      </dsp:txBody>
      <dsp:txXfrm>
        <a:off x="6532271" y="2431550"/>
        <a:ext cx="833349" cy="555565"/>
      </dsp:txXfrm>
    </dsp:sp>
    <dsp:sp modelId="{B1F183C7-4128-441B-9040-CEC245AAA671}">
      <dsp:nvSpPr>
        <dsp:cNvPr id="0" name=""/>
        <dsp:cNvSpPr/>
      </dsp:nvSpPr>
      <dsp:spPr>
        <a:xfrm>
          <a:off x="7504511" y="2431550"/>
          <a:ext cx="1388914" cy="555565"/>
        </a:xfrm>
        <a:prstGeom prst="chevron">
          <a:avLst/>
        </a:prstGeom>
        <a:solidFill>
          <a:srgbClr val="BFBFB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GB" sz="1300" b="1" kern="1200" dirty="0" smtClean="0">
              <a:solidFill>
                <a:schemeClr val="accent2"/>
              </a:solidFill>
            </a:rPr>
            <a:t>Go Live</a:t>
          </a:r>
          <a:endParaRPr lang="en-GB" sz="1300" b="1" kern="1200" dirty="0">
            <a:solidFill>
              <a:schemeClr val="accent2"/>
            </a:solidFill>
          </a:endParaRPr>
        </a:p>
      </dsp:txBody>
      <dsp:txXfrm>
        <a:off x="7782294" y="2431550"/>
        <a:ext cx="833349" cy="555565"/>
      </dsp:txXfrm>
    </dsp:sp>
    <dsp:sp modelId="{5F3D77F7-2117-4310-82D6-CC46973B96CE}">
      <dsp:nvSpPr>
        <dsp:cNvPr id="0" name=""/>
        <dsp:cNvSpPr/>
      </dsp:nvSpPr>
      <dsp:spPr>
        <a:xfrm>
          <a:off x="8754534" y="2431550"/>
          <a:ext cx="1388914" cy="555565"/>
        </a:xfrm>
        <a:prstGeom prst="chevron">
          <a:avLst/>
        </a:prstGeom>
        <a:solidFill>
          <a:srgbClr val="BFBFB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GB" sz="1300" kern="1200" dirty="0" smtClean="0">
              <a:solidFill>
                <a:schemeClr val="bg1"/>
              </a:solidFill>
            </a:rPr>
            <a:t>Realization</a:t>
          </a:r>
          <a:endParaRPr lang="en-GB" sz="1300" kern="1200" dirty="0">
            <a:solidFill>
              <a:schemeClr val="bg1"/>
            </a:solidFill>
          </a:endParaRPr>
        </a:p>
      </dsp:txBody>
      <dsp:txXfrm>
        <a:off x="9032317" y="2431550"/>
        <a:ext cx="833349" cy="555565"/>
      </dsp:txXfrm>
    </dsp:sp>
    <dsp:sp modelId="{05E9B768-C4F6-4368-A29F-C29CFF7A9381}">
      <dsp:nvSpPr>
        <dsp:cNvPr id="0" name=""/>
        <dsp:cNvSpPr/>
      </dsp:nvSpPr>
      <dsp:spPr>
        <a:xfrm>
          <a:off x="10004557" y="2431550"/>
          <a:ext cx="1483985" cy="555565"/>
        </a:xfrm>
        <a:prstGeom prst="chevron">
          <a:avLst/>
        </a:prstGeom>
        <a:solidFill>
          <a:srgbClr val="BFBFB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2007" tIns="17336" rIns="17336" bIns="17336" numCol="1" spcCol="1270" anchor="ctr" anchorCtr="0">
          <a:noAutofit/>
        </a:bodyPr>
        <a:lstStyle/>
        <a:p>
          <a:pPr lvl="0" algn="ctr" defTabSz="577850">
            <a:lnSpc>
              <a:spcPct val="90000"/>
            </a:lnSpc>
            <a:spcBef>
              <a:spcPct val="0"/>
            </a:spcBef>
            <a:spcAft>
              <a:spcPct val="35000"/>
            </a:spcAft>
          </a:pPr>
          <a:r>
            <a:rPr lang="en-GB" sz="1300" kern="1200" dirty="0" smtClean="0">
              <a:solidFill>
                <a:schemeClr val="bg1"/>
              </a:solidFill>
            </a:rPr>
            <a:t>Stabilization</a:t>
          </a:r>
          <a:endParaRPr lang="en-GB" sz="1300" kern="1200" dirty="0">
            <a:solidFill>
              <a:schemeClr val="bg1"/>
            </a:solidFill>
          </a:endParaRPr>
        </a:p>
      </dsp:txBody>
      <dsp:txXfrm>
        <a:off x="10282340" y="2431550"/>
        <a:ext cx="928420" cy="55556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8770DC-3551-4C2D-B459-3352FA821942}">
      <dsp:nvSpPr>
        <dsp:cNvPr id="0" name=""/>
        <dsp:cNvSpPr/>
      </dsp:nvSpPr>
      <dsp:spPr>
        <a:xfrm>
          <a:off x="0" y="378810"/>
          <a:ext cx="11309350" cy="1077300"/>
        </a:xfrm>
        <a:prstGeom prst="rect">
          <a:avLst/>
        </a:prstGeom>
        <a:solidFill>
          <a:schemeClr val="lt1">
            <a:alpha val="90000"/>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7731" tIns="395732" rIns="877731" bIns="135128" numCol="1" spcCol="1270" anchor="t" anchorCtr="0">
          <a:noAutofit/>
        </a:bodyPr>
        <a:lstStyle/>
        <a:p>
          <a:pPr marL="171450" lvl="1" indent="-171450" algn="l" defTabSz="844550">
            <a:lnSpc>
              <a:spcPct val="90000"/>
            </a:lnSpc>
            <a:spcBef>
              <a:spcPct val="0"/>
            </a:spcBef>
            <a:spcAft>
              <a:spcPct val="15000"/>
            </a:spcAft>
            <a:buChar char="••"/>
          </a:pPr>
          <a:r>
            <a:rPr lang="en-US" sz="1900" b="0" i="0" kern="1200" dirty="0" smtClean="0"/>
            <a:t>Identify process inefficiencies and apply Lean Six Sigma proven process improvement methodology to streamline and realize cost and time savings</a:t>
          </a:r>
          <a:endParaRPr lang="en-US" sz="1900" kern="1200" dirty="0"/>
        </a:p>
      </dsp:txBody>
      <dsp:txXfrm>
        <a:off x="0" y="378810"/>
        <a:ext cx="11309350" cy="1077300"/>
      </dsp:txXfrm>
    </dsp:sp>
    <dsp:sp modelId="{D4148B1A-F1D8-494A-AED5-991A0A9C8519}">
      <dsp:nvSpPr>
        <dsp:cNvPr id="0" name=""/>
        <dsp:cNvSpPr/>
      </dsp:nvSpPr>
      <dsp:spPr>
        <a:xfrm>
          <a:off x="565467" y="98370"/>
          <a:ext cx="7916545" cy="560880"/>
        </a:xfrm>
        <a:prstGeom prst="roundRect">
          <a:avLst/>
        </a:prstGeom>
        <a:solidFill>
          <a:schemeClr val="accent2">
            <a:shade val="8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9227" tIns="0" rIns="299227" bIns="0" numCol="1" spcCol="1270" anchor="ctr" anchorCtr="0">
          <a:noAutofit/>
        </a:bodyPr>
        <a:lstStyle/>
        <a:p>
          <a:pPr lvl="0" algn="l" defTabSz="844550">
            <a:lnSpc>
              <a:spcPct val="90000"/>
            </a:lnSpc>
            <a:spcBef>
              <a:spcPct val="0"/>
            </a:spcBef>
            <a:spcAft>
              <a:spcPct val="35000"/>
            </a:spcAft>
          </a:pPr>
          <a:r>
            <a:rPr lang="en-US" sz="1900" kern="1200" dirty="0" smtClean="0"/>
            <a:t>Streamline</a:t>
          </a:r>
          <a:endParaRPr lang="en-US" sz="1900" kern="1200" dirty="0"/>
        </a:p>
      </dsp:txBody>
      <dsp:txXfrm>
        <a:off x="592847" y="125750"/>
        <a:ext cx="7861785" cy="506120"/>
      </dsp:txXfrm>
    </dsp:sp>
    <dsp:sp modelId="{362B30A8-9C47-487C-A643-4BA5D4227780}">
      <dsp:nvSpPr>
        <dsp:cNvPr id="0" name=""/>
        <dsp:cNvSpPr/>
      </dsp:nvSpPr>
      <dsp:spPr>
        <a:xfrm>
          <a:off x="0" y="1839151"/>
          <a:ext cx="11309350" cy="1077300"/>
        </a:xfrm>
        <a:prstGeom prst="rect">
          <a:avLst/>
        </a:prstGeom>
        <a:solidFill>
          <a:schemeClr val="lt1">
            <a:alpha val="90000"/>
            <a:hueOff val="0"/>
            <a:satOff val="0"/>
            <a:lumOff val="0"/>
            <a:alphaOff val="0"/>
          </a:schemeClr>
        </a:solidFill>
        <a:ln w="12700" cap="flat" cmpd="sng" algn="ctr">
          <a:solidFill>
            <a:schemeClr val="accent2">
              <a:shade val="80000"/>
              <a:hueOff val="361466"/>
              <a:satOff val="-39154"/>
              <a:lumOff val="2015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7731" tIns="395732" rIns="877731" bIns="135128" numCol="1" spcCol="1270" anchor="t" anchorCtr="0">
          <a:noAutofit/>
        </a:bodyPr>
        <a:lstStyle/>
        <a:p>
          <a:pPr marL="171450" lvl="1" indent="-171450" algn="l" defTabSz="844550">
            <a:lnSpc>
              <a:spcPct val="90000"/>
            </a:lnSpc>
            <a:spcBef>
              <a:spcPct val="0"/>
            </a:spcBef>
            <a:spcAft>
              <a:spcPct val="15000"/>
            </a:spcAft>
            <a:buChar char="••"/>
          </a:pPr>
          <a:r>
            <a:rPr lang="en-US" sz="1900" b="0" i="0" kern="1200" dirty="0" smtClean="0"/>
            <a:t>Reduce variation in processes and determine a unified best practices to be adopted institutionally</a:t>
          </a:r>
          <a:endParaRPr lang="en-US" sz="1900" kern="1200" dirty="0"/>
        </a:p>
      </dsp:txBody>
      <dsp:txXfrm>
        <a:off x="0" y="1839151"/>
        <a:ext cx="11309350" cy="1077300"/>
      </dsp:txXfrm>
    </dsp:sp>
    <dsp:sp modelId="{A0C5D76D-280E-420F-A4C9-CB3CD94907D0}">
      <dsp:nvSpPr>
        <dsp:cNvPr id="0" name=""/>
        <dsp:cNvSpPr/>
      </dsp:nvSpPr>
      <dsp:spPr>
        <a:xfrm>
          <a:off x="565467" y="1558711"/>
          <a:ext cx="7916545" cy="560880"/>
        </a:xfrm>
        <a:prstGeom prst="roundRect">
          <a:avLst/>
        </a:prstGeom>
        <a:solidFill>
          <a:schemeClr val="accent2">
            <a:shade val="80000"/>
            <a:hueOff val="361466"/>
            <a:satOff val="-39154"/>
            <a:lumOff val="2015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9227" tIns="0" rIns="299227" bIns="0" numCol="1" spcCol="1270" anchor="ctr" anchorCtr="0">
          <a:noAutofit/>
        </a:bodyPr>
        <a:lstStyle/>
        <a:p>
          <a:pPr lvl="0" algn="l" defTabSz="844550">
            <a:lnSpc>
              <a:spcPct val="90000"/>
            </a:lnSpc>
            <a:spcBef>
              <a:spcPct val="0"/>
            </a:spcBef>
            <a:spcAft>
              <a:spcPct val="35000"/>
            </a:spcAft>
          </a:pPr>
          <a:r>
            <a:rPr lang="en-US" sz="1900" kern="1200" dirty="0" smtClean="0"/>
            <a:t>Reduce Variation</a:t>
          </a:r>
          <a:endParaRPr lang="en-US" sz="1900" kern="1200" dirty="0"/>
        </a:p>
      </dsp:txBody>
      <dsp:txXfrm>
        <a:off x="592847" y="1586091"/>
        <a:ext cx="7861785" cy="506120"/>
      </dsp:txXfrm>
    </dsp:sp>
    <dsp:sp modelId="{3DAB547A-6FD5-481B-AC43-55D3353C8D97}">
      <dsp:nvSpPr>
        <dsp:cNvPr id="0" name=""/>
        <dsp:cNvSpPr/>
      </dsp:nvSpPr>
      <dsp:spPr>
        <a:xfrm>
          <a:off x="0" y="3299491"/>
          <a:ext cx="11309350" cy="1077300"/>
        </a:xfrm>
        <a:prstGeom prst="rect">
          <a:avLst/>
        </a:prstGeom>
        <a:solidFill>
          <a:schemeClr val="lt1">
            <a:alpha val="90000"/>
            <a:hueOff val="0"/>
            <a:satOff val="0"/>
            <a:lumOff val="0"/>
            <a:alphaOff val="0"/>
          </a:schemeClr>
        </a:solidFill>
        <a:ln w="12700" cap="flat" cmpd="sng" algn="ctr">
          <a:solidFill>
            <a:schemeClr val="accent2">
              <a:shade val="80000"/>
              <a:hueOff val="722932"/>
              <a:satOff val="-78308"/>
              <a:lumOff val="4031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7731" tIns="395732" rIns="877731" bIns="135128" numCol="1" spcCol="1270" anchor="t" anchorCtr="0">
          <a:noAutofit/>
        </a:bodyPr>
        <a:lstStyle/>
        <a:p>
          <a:pPr marL="171450" lvl="1" indent="-171450" algn="l" defTabSz="844550">
            <a:lnSpc>
              <a:spcPct val="90000"/>
            </a:lnSpc>
            <a:spcBef>
              <a:spcPct val="0"/>
            </a:spcBef>
            <a:spcAft>
              <a:spcPct val="15000"/>
            </a:spcAft>
            <a:buChar char="••"/>
          </a:pPr>
          <a:r>
            <a:rPr lang="en-US" sz="1900" b="0" i="0" kern="1200" dirty="0" smtClean="0"/>
            <a:t>Leverage system capabilities and process improvements to gain efficiencies that are configured for consistent and singular implementation and utilization</a:t>
          </a:r>
          <a:endParaRPr lang="en-US" sz="1900" kern="1200" dirty="0"/>
        </a:p>
      </dsp:txBody>
      <dsp:txXfrm>
        <a:off x="0" y="3299491"/>
        <a:ext cx="11309350" cy="1077300"/>
      </dsp:txXfrm>
    </dsp:sp>
    <dsp:sp modelId="{88947F43-D39C-4ABF-9628-DA39EFCAFBE0}">
      <dsp:nvSpPr>
        <dsp:cNvPr id="0" name=""/>
        <dsp:cNvSpPr/>
      </dsp:nvSpPr>
      <dsp:spPr>
        <a:xfrm>
          <a:off x="565467" y="3019051"/>
          <a:ext cx="7916545" cy="560880"/>
        </a:xfrm>
        <a:prstGeom prst="roundRect">
          <a:avLst/>
        </a:prstGeom>
        <a:solidFill>
          <a:schemeClr val="accent2">
            <a:shade val="80000"/>
            <a:hueOff val="722932"/>
            <a:satOff val="-78308"/>
            <a:lumOff val="4031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9227" tIns="0" rIns="299227" bIns="0" numCol="1" spcCol="1270" anchor="ctr" anchorCtr="0">
          <a:noAutofit/>
        </a:bodyPr>
        <a:lstStyle/>
        <a:p>
          <a:pPr lvl="0" algn="l" defTabSz="844550">
            <a:lnSpc>
              <a:spcPct val="90000"/>
            </a:lnSpc>
            <a:spcBef>
              <a:spcPct val="0"/>
            </a:spcBef>
            <a:spcAft>
              <a:spcPct val="35000"/>
            </a:spcAft>
          </a:pPr>
          <a:r>
            <a:rPr lang="en-US" sz="1900" kern="1200" dirty="0" smtClean="0"/>
            <a:t>Adopt single institutional best practice</a:t>
          </a:r>
          <a:endParaRPr lang="en-US" sz="1900" kern="1200" dirty="0"/>
        </a:p>
      </dsp:txBody>
      <dsp:txXfrm>
        <a:off x="592847" y="3046431"/>
        <a:ext cx="7861785" cy="50612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A89DA4-63A0-4ED9-B20F-081E98BDF8DE}">
      <dsp:nvSpPr>
        <dsp:cNvPr id="0" name=""/>
        <dsp:cNvSpPr/>
      </dsp:nvSpPr>
      <dsp:spPr>
        <a:xfrm rot="5400000">
          <a:off x="-184027" y="188193"/>
          <a:ext cx="1226848" cy="858793"/>
        </a:xfrm>
        <a:prstGeom prst="chevron">
          <a:avLst/>
        </a:prstGeom>
        <a:solidFill>
          <a:schemeClr val="accent2">
            <a:shade val="80000"/>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t>Level 1 Function</a:t>
          </a:r>
          <a:endParaRPr lang="en-US" sz="1600" b="1" kern="1200" dirty="0"/>
        </a:p>
      </dsp:txBody>
      <dsp:txXfrm rot="-5400000">
        <a:off x="1" y="433563"/>
        <a:ext cx="858793" cy="368055"/>
      </dsp:txXfrm>
    </dsp:sp>
    <dsp:sp modelId="{3EEA7799-2D37-469F-9052-A0DADE421F1E}">
      <dsp:nvSpPr>
        <dsp:cNvPr id="0" name=""/>
        <dsp:cNvSpPr/>
      </dsp:nvSpPr>
      <dsp:spPr>
        <a:xfrm rot="5400000">
          <a:off x="3228505" y="-2365545"/>
          <a:ext cx="797870" cy="5537294"/>
        </a:xfrm>
        <a:prstGeom prst="round2SameRect">
          <a:avLst/>
        </a:prstGeom>
        <a:solidFill>
          <a:schemeClr val="lt1">
            <a:alpha val="90000"/>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A function is a discreet set of activities focused on achieving an outcome.  Foundation for a Level 2 process.</a:t>
          </a:r>
          <a:endParaRPr lang="en-US" sz="1600" kern="1200" dirty="0"/>
        </a:p>
      </dsp:txBody>
      <dsp:txXfrm rot="-5400000">
        <a:off x="858794" y="43115"/>
        <a:ext cx="5498345" cy="719972"/>
      </dsp:txXfrm>
    </dsp:sp>
    <dsp:sp modelId="{5D20F5AA-9228-4F63-BA23-BF7BC402724B}">
      <dsp:nvSpPr>
        <dsp:cNvPr id="0" name=""/>
        <dsp:cNvSpPr/>
      </dsp:nvSpPr>
      <dsp:spPr>
        <a:xfrm rot="5400000">
          <a:off x="-184027" y="1268187"/>
          <a:ext cx="1226848" cy="858793"/>
        </a:xfrm>
        <a:prstGeom prst="chevron">
          <a:avLst/>
        </a:prstGeom>
        <a:solidFill>
          <a:schemeClr val="accent2">
            <a:shade val="80000"/>
            <a:hueOff val="240977"/>
            <a:satOff val="-26103"/>
            <a:lumOff val="13439"/>
            <a:alphaOff val="0"/>
          </a:schemeClr>
        </a:solidFill>
        <a:ln w="12700" cap="flat" cmpd="sng" algn="ctr">
          <a:solidFill>
            <a:schemeClr val="accent2">
              <a:shade val="80000"/>
              <a:hueOff val="240977"/>
              <a:satOff val="-26103"/>
              <a:lumOff val="1343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t>Level 2 Activity</a:t>
          </a:r>
          <a:endParaRPr lang="en-US" sz="1600" b="1" kern="1200" dirty="0"/>
        </a:p>
      </dsp:txBody>
      <dsp:txXfrm rot="-5400000">
        <a:off x="1" y="1513557"/>
        <a:ext cx="858793" cy="368055"/>
      </dsp:txXfrm>
    </dsp:sp>
    <dsp:sp modelId="{8999689C-C04F-43F5-AFBD-299C2BE3A7FB}">
      <dsp:nvSpPr>
        <dsp:cNvPr id="0" name=""/>
        <dsp:cNvSpPr/>
      </dsp:nvSpPr>
      <dsp:spPr>
        <a:xfrm rot="5400000">
          <a:off x="3228715" y="-1285761"/>
          <a:ext cx="797451" cy="5537294"/>
        </a:xfrm>
        <a:prstGeom prst="round2SameRect">
          <a:avLst/>
        </a:prstGeom>
        <a:solidFill>
          <a:schemeClr val="lt1">
            <a:alpha val="90000"/>
            <a:hueOff val="0"/>
            <a:satOff val="0"/>
            <a:lumOff val="0"/>
            <a:alphaOff val="0"/>
          </a:schemeClr>
        </a:solidFill>
        <a:ln w="12700" cap="flat" cmpd="sng" algn="ctr">
          <a:solidFill>
            <a:schemeClr val="accent2">
              <a:shade val="80000"/>
              <a:hueOff val="240977"/>
              <a:satOff val="-26103"/>
              <a:lumOff val="1343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Breakdown of project-wide functions into major activities necessary to complete and maintain each function.  Foundation for Level 3 process.</a:t>
          </a:r>
          <a:endParaRPr lang="en-US" sz="1600" kern="1200" dirty="0"/>
        </a:p>
      </dsp:txBody>
      <dsp:txXfrm rot="-5400000">
        <a:off x="858794" y="1123088"/>
        <a:ext cx="5498366" cy="719595"/>
      </dsp:txXfrm>
    </dsp:sp>
    <dsp:sp modelId="{12E68D59-D4A0-4C5D-BE13-50A1E6BE38B2}">
      <dsp:nvSpPr>
        <dsp:cNvPr id="0" name=""/>
        <dsp:cNvSpPr/>
      </dsp:nvSpPr>
      <dsp:spPr>
        <a:xfrm rot="5400000">
          <a:off x="-184027" y="2348180"/>
          <a:ext cx="1226848" cy="858793"/>
        </a:xfrm>
        <a:prstGeom prst="chevron">
          <a:avLst/>
        </a:prstGeom>
        <a:solidFill>
          <a:schemeClr val="accent2">
            <a:shade val="80000"/>
            <a:hueOff val="481955"/>
            <a:satOff val="-52205"/>
            <a:lumOff val="26879"/>
            <a:alphaOff val="0"/>
          </a:schemeClr>
        </a:solidFill>
        <a:ln w="12700" cap="flat" cmpd="sng" algn="ctr">
          <a:solidFill>
            <a:schemeClr val="accent2">
              <a:shade val="80000"/>
              <a:hueOff val="481955"/>
              <a:satOff val="-52205"/>
              <a:lumOff val="2687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t>Level 3    Task</a:t>
          </a:r>
          <a:endParaRPr lang="en-US" sz="1600" b="1" kern="1200" dirty="0"/>
        </a:p>
      </dsp:txBody>
      <dsp:txXfrm rot="-5400000">
        <a:off x="1" y="2593550"/>
        <a:ext cx="858793" cy="368055"/>
      </dsp:txXfrm>
    </dsp:sp>
    <dsp:sp modelId="{98871479-EB71-4715-9BA6-9E2F740E9A83}">
      <dsp:nvSpPr>
        <dsp:cNvPr id="0" name=""/>
        <dsp:cNvSpPr/>
      </dsp:nvSpPr>
      <dsp:spPr>
        <a:xfrm rot="5400000">
          <a:off x="3228715" y="-205767"/>
          <a:ext cx="797451" cy="5537294"/>
        </a:xfrm>
        <a:prstGeom prst="round2SameRect">
          <a:avLst/>
        </a:prstGeom>
        <a:solidFill>
          <a:schemeClr val="lt1">
            <a:alpha val="90000"/>
            <a:hueOff val="0"/>
            <a:satOff val="0"/>
            <a:lumOff val="0"/>
            <a:alphaOff val="0"/>
          </a:schemeClr>
        </a:solidFill>
        <a:ln w="12700" cap="flat" cmpd="sng" algn="ctr">
          <a:solidFill>
            <a:schemeClr val="accent2">
              <a:shade val="80000"/>
              <a:hueOff val="481955"/>
              <a:satOff val="-52205"/>
              <a:lumOff val="2687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Breakdown of major activities into high level process steps called tasks required to complete activities.  Foundation for Level 4 process.</a:t>
          </a:r>
          <a:endParaRPr lang="en-US" sz="1600" kern="1200" dirty="0"/>
        </a:p>
      </dsp:txBody>
      <dsp:txXfrm rot="-5400000">
        <a:off x="858794" y="2203082"/>
        <a:ext cx="5498366" cy="719595"/>
      </dsp:txXfrm>
    </dsp:sp>
    <dsp:sp modelId="{1B8D8D69-E341-421A-A53B-AE16ABA51741}">
      <dsp:nvSpPr>
        <dsp:cNvPr id="0" name=""/>
        <dsp:cNvSpPr/>
      </dsp:nvSpPr>
      <dsp:spPr>
        <a:xfrm rot="5400000">
          <a:off x="-184027" y="3428174"/>
          <a:ext cx="1226848" cy="858793"/>
        </a:xfrm>
        <a:prstGeom prst="chevron">
          <a:avLst/>
        </a:prstGeom>
        <a:solidFill>
          <a:schemeClr val="accent2">
            <a:shade val="80000"/>
            <a:hueOff val="722932"/>
            <a:satOff val="-78308"/>
            <a:lumOff val="40318"/>
            <a:alphaOff val="0"/>
          </a:schemeClr>
        </a:solidFill>
        <a:ln w="12700" cap="flat" cmpd="sng" algn="ctr">
          <a:solidFill>
            <a:schemeClr val="accent2">
              <a:shade val="80000"/>
              <a:hueOff val="722932"/>
              <a:satOff val="-78308"/>
              <a:lumOff val="4031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b="1" kern="1200" dirty="0" smtClean="0"/>
            <a:t>Level 4 Subtask</a:t>
          </a:r>
          <a:endParaRPr lang="en-US" sz="1600" b="1" kern="1200" dirty="0"/>
        </a:p>
      </dsp:txBody>
      <dsp:txXfrm rot="-5400000">
        <a:off x="1" y="3673544"/>
        <a:ext cx="858793" cy="368055"/>
      </dsp:txXfrm>
    </dsp:sp>
    <dsp:sp modelId="{79DA0F09-6894-4415-B173-63E53A5CB698}">
      <dsp:nvSpPr>
        <dsp:cNvPr id="0" name=""/>
        <dsp:cNvSpPr/>
      </dsp:nvSpPr>
      <dsp:spPr>
        <a:xfrm rot="5400000">
          <a:off x="3228715" y="874225"/>
          <a:ext cx="797451" cy="5537294"/>
        </a:xfrm>
        <a:prstGeom prst="round2SameRect">
          <a:avLst/>
        </a:prstGeom>
        <a:solidFill>
          <a:schemeClr val="lt1">
            <a:alpha val="90000"/>
            <a:hueOff val="0"/>
            <a:satOff val="0"/>
            <a:lumOff val="0"/>
            <a:alphaOff val="0"/>
          </a:schemeClr>
        </a:solidFill>
        <a:ln w="12700" cap="flat" cmpd="sng" algn="ctr">
          <a:solidFill>
            <a:schemeClr val="accent2">
              <a:shade val="80000"/>
              <a:hueOff val="722932"/>
              <a:satOff val="-78308"/>
              <a:lumOff val="4031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t>Breakdown of tasks into sub tasks that provide detail including organizational responsibility and role interactions</a:t>
          </a:r>
          <a:endParaRPr lang="en-US" sz="1600" kern="1200" dirty="0"/>
        </a:p>
      </dsp:txBody>
      <dsp:txXfrm rot="-5400000">
        <a:off x="858794" y="3283074"/>
        <a:ext cx="5498366" cy="719595"/>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58DE8AF-D22A-49E7-8C9F-770BF38481FF}" type="datetimeFigureOut">
              <a:rPr lang="en-US" smtClean="0"/>
              <a:t>1/8/2019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42C02A-637B-4E2A-8A53-E22BF9F62CA1}" type="slidenum">
              <a:rPr lang="en-US" smtClean="0"/>
              <a:t>‹#›</a:t>
            </a:fld>
            <a:endParaRPr lang="en-US"/>
          </a:p>
        </p:txBody>
      </p:sp>
    </p:spTree>
    <p:extLst>
      <p:ext uri="{BB962C8B-B14F-4D97-AF65-F5344CB8AC3E}">
        <p14:creationId xmlns:p14="http://schemas.microsoft.com/office/powerpoint/2010/main" val="2855296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41338" y="438150"/>
            <a:ext cx="3868737" cy="2176463"/>
          </a:xfrm>
        </p:spPr>
      </p:sp>
      <p:sp>
        <p:nvSpPr>
          <p:cNvPr id="3" name="Notes Placeholder 2"/>
          <p:cNvSpPr>
            <a:spLocks noGrp="1"/>
          </p:cNvSpPr>
          <p:nvPr>
            <p:ph type="body" idx="1"/>
          </p:nvPr>
        </p:nvSpPr>
        <p:spPr/>
        <p:txBody>
          <a:bodyPr/>
          <a:lstStyle/>
          <a:p>
            <a:endParaRPr lang="en-US" dirty="0"/>
          </a:p>
        </p:txBody>
      </p:sp>
      <p:sp>
        <p:nvSpPr>
          <p:cNvPr id="5" name="Footer Placeholder 4"/>
          <p:cNvSpPr>
            <a:spLocks noGrp="1"/>
          </p:cNvSpPr>
          <p:nvPr>
            <p:ph type="ftr" sz="quarter" idx="11"/>
          </p:nvPr>
        </p:nvSpPr>
        <p:spPr/>
        <p:txBody>
          <a:bodyPr/>
          <a:lstStyle/>
          <a:p>
            <a:pPr>
              <a:defRPr/>
            </a:pPr>
            <a:r>
              <a:rPr lang="en-US" sz="1800" kern="0" dirty="0">
                <a:solidFill>
                  <a:sysClr val="windowText" lastClr="000000"/>
                </a:solidFill>
              </a:rPr>
              <a:t>Executive Steering Committee</a:t>
            </a:r>
          </a:p>
        </p:txBody>
      </p:sp>
      <p:sp>
        <p:nvSpPr>
          <p:cNvPr id="6" name="Header Placeholder 5"/>
          <p:cNvSpPr>
            <a:spLocks noGrp="1"/>
          </p:cNvSpPr>
          <p:nvPr>
            <p:ph type="hdr" sz="quarter" idx="12"/>
          </p:nvPr>
        </p:nvSpPr>
        <p:spPr/>
        <p:txBody>
          <a:bodyPr/>
          <a:lstStyle/>
          <a:p>
            <a:pPr>
              <a:defRPr/>
            </a:pPr>
            <a:r>
              <a:rPr lang="en-US" sz="1800" kern="0" dirty="0">
                <a:solidFill>
                  <a:sysClr val="windowText" lastClr="000000"/>
                </a:solidFill>
              </a:rPr>
              <a:t>Program Update</a:t>
            </a:r>
          </a:p>
        </p:txBody>
      </p:sp>
    </p:spTree>
    <p:extLst>
      <p:ext uri="{BB962C8B-B14F-4D97-AF65-F5344CB8AC3E}">
        <p14:creationId xmlns:p14="http://schemas.microsoft.com/office/powerpoint/2010/main" val="41723616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39363C-E87C-48F0-834E-DDA76601FB89}"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2473256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9433821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718267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88135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1991649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D92FF82-F725-485D-9B23-D0E61A781C68}"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4D0B9-9EE5-40BE-A94A-B210059A22A2}" type="slidenum">
              <a:rPr lang="en-US" smtClean="0"/>
              <a:t>‹#›</a:t>
            </a:fld>
            <a:endParaRPr lang="en-US"/>
          </a:p>
        </p:txBody>
      </p:sp>
    </p:spTree>
    <p:extLst>
      <p:ext uri="{BB962C8B-B14F-4D97-AF65-F5344CB8AC3E}">
        <p14:creationId xmlns:p14="http://schemas.microsoft.com/office/powerpoint/2010/main" val="40783413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92FF82-F725-485D-9B23-D0E61A781C68}"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4D0B9-9EE5-40BE-A94A-B210059A22A2}" type="slidenum">
              <a:rPr lang="en-US" smtClean="0"/>
              <a:t>‹#›</a:t>
            </a:fld>
            <a:endParaRPr lang="en-US"/>
          </a:p>
        </p:txBody>
      </p:sp>
    </p:spTree>
    <p:extLst>
      <p:ext uri="{BB962C8B-B14F-4D97-AF65-F5344CB8AC3E}">
        <p14:creationId xmlns:p14="http://schemas.microsoft.com/office/powerpoint/2010/main" val="1160224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92FF82-F725-485D-9B23-D0E61A781C68}"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4D0B9-9EE5-40BE-A94A-B210059A22A2}" type="slidenum">
              <a:rPr lang="en-US" smtClean="0"/>
              <a:t>‹#›</a:t>
            </a:fld>
            <a:endParaRPr lang="en-US"/>
          </a:p>
        </p:txBody>
      </p:sp>
    </p:spTree>
    <p:extLst>
      <p:ext uri="{BB962C8B-B14F-4D97-AF65-F5344CB8AC3E}">
        <p14:creationId xmlns:p14="http://schemas.microsoft.com/office/powerpoint/2010/main" val="29568123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Presentation Title ">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560775" y="2894525"/>
            <a:ext cx="11431019" cy="1995456"/>
          </a:xfrm>
        </p:spPr>
        <p:txBody>
          <a:bodyPr lIns="0" tIns="0" rIns="0" bIns="0" anchor="b" anchorCtr="0">
            <a:noAutofit/>
          </a:bodyPr>
          <a:lstStyle>
            <a:lvl1pPr algn="l">
              <a:lnSpc>
                <a:spcPct val="100000"/>
              </a:lnSpc>
              <a:defRPr sz="6000" b="0" cap="none" baseline="0">
                <a:solidFill>
                  <a:schemeClr val="accent1"/>
                </a:solidFill>
                <a:latin typeface="calibri" charset="0"/>
              </a:defRPr>
            </a:lvl1pPr>
          </a:lstStyle>
          <a:p>
            <a:r>
              <a:rPr lang="en-US" dirty="0" smtClean="0"/>
              <a:t>Click To Add Title</a:t>
            </a:r>
            <a:endParaRPr lang="en-US" dirty="0"/>
          </a:p>
        </p:txBody>
      </p:sp>
      <p:sp>
        <p:nvSpPr>
          <p:cNvPr id="9" name="Subtitle 2"/>
          <p:cNvSpPr>
            <a:spLocks noGrp="1"/>
          </p:cNvSpPr>
          <p:nvPr>
            <p:ph type="subTitle" idx="1"/>
          </p:nvPr>
        </p:nvSpPr>
        <p:spPr>
          <a:xfrm>
            <a:off x="560776" y="4904216"/>
            <a:ext cx="11431019" cy="1953784"/>
          </a:xfrm>
        </p:spPr>
        <p:txBody>
          <a:bodyPr lIns="0" tIns="0" rIns="0" bIns="0" anchor="t" anchorCtr="0">
            <a:noAutofit/>
          </a:bodyPr>
          <a:lstStyle>
            <a:lvl1pPr marL="0" indent="0" algn="l">
              <a:lnSpc>
                <a:spcPct val="100000"/>
              </a:lnSpc>
              <a:spcBef>
                <a:spcPts val="0"/>
              </a:spcBef>
              <a:buNone/>
              <a:defRPr sz="2400" b="0" baseline="0">
                <a:solidFill>
                  <a:schemeClr val="tx2"/>
                </a:solidFill>
                <a:latin typeface="Calibri" charset="0"/>
              </a:defRPr>
            </a:lvl1pPr>
            <a:lvl2pPr marL="342830" indent="0" algn="ctr">
              <a:buNone/>
              <a:defRPr>
                <a:solidFill>
                  <a:schemeClr val="tx1">
                    <a:tint val="75000"/>
                  </a:schemeClr>
                </a:solidFill>
              </a:defRPr>
            </a:lvl2pPr>
            <a:lvl3pPr marL="685662" indent="0" algn="ctr">
              <a:buNone/>
              <a:defRPr>
                <a:solidFill>
                  <a:schemeClr val="tx1">
                    <a:tint val="75000"/>
                  </a:schemeClr>
                </a:solidFill>
              </a:defRPr>
            </a:lvl3pPr>
            <a:lvl4pPr marL="1028489" indent="0" algn="ctr">
              <a:buNone/>
              <a:defRPr>
                <a:solidFill>
                  <a:schemeClr val="tx1">
                    <a:tint val="75000"/>
                  </a:schemeClr>
                </a:solidFill>
              </a:defRPr>
            </a:lvl4pPr>
            <a:lvl5pPr marL="1371318" indent="0" algn="ctr">
              <a:buNone/>
              <a:defRPr>
                <a:solidFill>
                  <a:schemeClr val="tx1">
                    <a:tint val="75000"/>
                  </a:schemeClr>
                </a:solidFill>
              </a:defRPr>
            </a:lvl5pPr>
            <a:lvl6pPr marL="1714146" indent="0" algn="ctr">
              <a:buNone/>
              <a:defRPr>
                <a:solidFill>
                  <a:schemeClr val="tx1">
                    <a:tint val="75000"/>
                  </a:schemeClr>
                </a:solidFill>
              </a:defRPr>
            </a:lvl6pPr>
            <a:lvl7pPr marL="2056975" indent="0" algn="ctr">
              <a:buNone/>
              <a:defRPr>
                <a:solidFill>
                  <a:schemeClr val="tx1">
                    <a:tint val="75000"/>
                  </a:schemeClr>
                </a:solidFill>
              </a:defRPr>
            </a:lvl7pPr>
            <a:lvl8pPr marL="2399805" indent="0" algn="ctr">
              <a:buNone/>
              <a:defRPr>
                <a:solidFill>
                  <a:schemeClr val="tx1">
                    <a:tint val="75000"/>
                  </a:schemeClr>
                </a:solidFill>
              </a:defRPr>
            </a:lvl8pPr>
            <a:lvl9pPr marL="2742634"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2"/>
          </p:nvPr>
        </p:nvSpPr>
        <p:spPr>
          <a:xfrm>
            <a:off x="8944232" y="6492875"/>
            <a:ext cx="2743200" cy="365125"/>
          </a:xfrm>
        </p:spPr>
        <p:txBody>
          <a:bodyPr/>
          <a:lstStyle>
            <a:lvl1pPr>
              <a:defRPr>
                <a:solidFill>
                  <a:srgbClr val="FFFFFF"/>
                </a:solidFill>
              </a:defRPr>
            </a:lvl1pPr>
          </a:lstStyle>
          <a:p>
            <a:fld id="{2FE919A1-1381-F046-89FB-70F41382B021}" type="slidenum">
              <a:rPr lang="en-US" smtClean="0"/>
              <a:pPr/>
              <a:t>‹#›</a:t>
            </a:fld>
            <a:endParaRPr lang="en-US" dirty="0"/>
          </a:p>
        </p:txBody>
      </p:sp>
    </p:spTree>
    <p:extLst>
      <p:ext uri="{BB962C8B-B14F-4D97-AF65-F5344CB8AC3E}">
        <p14:creationId xmlns:p14="http://schemas.microsoft.com/office/powerpoint/2010/main" val="415199410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cSld name="Presentation Title ">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560775" y="2894525"/>
            <a:ext cx="11431019" cy="1995456"/>
          </a:xfrm>
        </p:spPr>
        <p:txBody>
          <a:bodyPr lIns="0" tIns="0" rIns="0" bIns="0" anchor="b" anchorCtr="0">
            <a:noAutofit/>
          </a:bodyPr>
          <a:lstStyle>
            <a:lvl1pPr algn="l">
              <a:lnSpc>
                <a:spcPct val="100000"/>
              </a:lnSpc>
              <a:defRPr sz="6000" b="0" cap="none" baseline="0">
                <a:solidFill>
                  <a:schemeClr val="accent1"/>
                </a:solidFill>
                <a:latin typeface="calibri" charset="0"/>
              </a:defRPr>
            </a:lvl1pPr>
          </a:lstStyle>
          <a:p>
            <a:r>
              <a:rPr lang="en-US" dirty="0" smtClean="0"/>
              <a:t>Click To Add Title</a:t>
            </a:r>
            <a:endParaRPr lang="en-US" dirty="0"/>
          </a:p>
        </p:txBody>
      </p:sp>
      <p:sp>
        <p:nvSpPr>
          <p:cNvPr id="9" name="Subtitle 2"/>
          <p:cNvSpPr>
            <a:spLocks noGrp="1"/>
          </p:cNvSpPr>
          <p:nvPr>
            <p:ph type="subTitle" idx="1"/>
          </p:nvPr>
        </p:nvSpPr>
        <p:spPr>
          <a:xfrm>
            <a:off x="560776" y="4904216"/>
            <a:ext cx="11431019" cy="1953784"/>
          </a:xfrm>
        </p:spPr>
        <p:txBody>
          <a:bodyPr lIns="0" tIns="0" rIns="0" bIns="0" anchor="t" anchorCtr="0">
            <a:noAutofit/>
          </a:bodyPr>
          <a:lstStyle>
            <a:lvl1pPr marL="0" indent="0" algn="l">
              <a:lnSpc>
                <a:spcPct val="100000"/>
              </a:lnSpc>
              <a:spcBef>
                <a:spcPts val="0"/>
              </a:spcBef>
              <a:buNone/>
              <a:defRPr sz="2400" b="0" baseline="0">
                <a:solidFill>
                  <a:schemeClr val="tx2"/>
                </a:solidFill>
                <a:latin typeface="Calibri" charset="0"/>
              </a:defRPr>
            </a:lvl1pPr>
            <a:lvl2pPr marL="342830" indent="0" algn="ctr">
              <a:buNone/>
              <a:defRPr>
                <a:solidFill>
                  <a:schemeClr val="tx1">
                    <a:tint val="75000"/>
                  </a:schemeClr>
                </a:solidFill>
              </a:defRPr>
            </a:lvl2pPr>
            <a:lvl3pPr marL="685662" indent="0" algn="ctr">
              <a:buNone/>
              <a:defRPr>
                <a:solidFill>
                  <a:schemeClr val="tx1">
                    <a:tint val="75000"/>
                  </a:schemeClr>
                </a:solidFill>
              </a:defRPr>
            </a:lvl3pPr>
            <a:lvl4pPr marL="1028489" indent="0" algn="ctr">
              <a:buNone/>
              <a:defRPr>
                <a:solidFill>
                  <a:schemeClr val="tx1">
                    <a:tint val="75000"/>
                  </a:schemeClr>
                </a:solidFill>
              </a:defRPr>
            </a:lvl4pPr>
            <a:lvl5pPr marL="1371318" indent="0" algn="ctr">
              <a:buNone/>
              <a:defRPr>
                <a:solidFill>
                  <a:schemeClr val="tx1">
                    <a:tint val="75000"/>
                  </a:schemeClr>
                </a:solidFill>
              </a:defRPr>
            </a:lvl5pPr>
            <a:lvl6pPr marL="1714146" indent="0" algn="ctr">
              <a:buNone/>
              <a:defRPr>
                <a:solidFill>
                  <a:schemeClr val="tx1">
                    <a:tint val="75000"/>
                  </a:schemeClr>
                </a:solidFill>
              </a:defRPr>
            </a:lvl6pPr>
            <a:lvl7pPr marL="2056975" indent="0" algn="ctr">
              <a:buNone/>
              <a:defRPr>
                <a:solidFill>
                  <a:schemeClr val="tx1">
                    <a:tint val="75000"/>
                  </a:schemeClr>
                </a:solidFill>
              </a:defRPr>
            </a:lvl7pPr>
            <a:lvl8pPr marL="2399805" indent="0" algn="ctr">
              <a:buNone/>
              <a:defRPr>
                <a:solidFill>
                  <a:schemeClr val="tx1">
                    <a:tint val="75000"/>
                  </a:schemeClr>
                </a:solidFill>
              </a:defRPr>
            </a:lvl8pPr>
            <a:lvl9pPr marL="2742634"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2"/>
          </p:nvPr>
        </p:nvSpPr>
        <p:spPr>
          <a:xfrm>
            <a:off x="8944232" y="6492875"/>
            <a:ext cx="2743200" cy="365125"/>
          </a:xfrm>
        </p:spPr>
        <p:txBody>
          <a:bodyPr/>
          <a:lstStyle>
            <a:lvl1pPr>
              <a:defRPr>
                <a:solidFill>
                  <a:srgbClr val="FFFFFF"/>
                </a:solidFill>
              </a:defRPr>
            </a:lvl1pPr>
          </a:lstStyle>
          <a:p>
            <a:fld id="{2FE919A1-1381-F046-89FB-70F41382B021}" type="slidenum">
              <a:rPr lang="en-US" smtClean="0"/>
              <a:pPr/>
              <a:t>‹#›</a:t>
            </a:fld>
            <a:endParaRPr lang="en-US" dirty="0"/>
          </a:p>
        </p:txBody>
      </p:sp>
    </p:spTree>
    <p:extLst>
      <p:ext uri="{BB962C8B-B14F-4D97-AF65-F5344CB8AC3E}">
        <p14:creationId xmlns:p14="http://schemas.microsoft.com/office/powerpoint/2010/main" val="1355287862"/>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Subsection 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36604" y="1485900"/>
            <a:ext cx="11145795" cy="2387600"/>
          </a:xfrm>
        </p:spPr>
        <p:txBody>
          <a:bodyPr anchor="b"/>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461318" y="3928504"/>
            <a:ext cx="11121082"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8" name="Slide Number Placeholder 5"/>
          <p:cNvSpPr>
            <a:spLocks noGrp="1"/>
          </p:cNvSpPr>
          <p:nvPr>
            <p:ph type="sldNum" sz="quarter" idx="12"/>
          </p:nvPr>
        </p:nvSpPr>
        <p:spPr>
          <a:xfrm>
            <a:off x="8944232" y="6492875"/>
            <a:ext cx="2743200" cy="365125"/>
          </a:xfrm>
        </p:spPr>
        <p:txBody>
          <a:bodyPr/>
          <a:lstStyle>
            <a:lvl1pPr>
              <a:defRPr>
                <a:solidFill>
                  <a:srgbClr val="FFFFFF"/>
                </a:solidFill>
              </a:defRPr>
            </a:lvl1pPr>
          </a:lstStyle>
          <a:p>
            <a:fld id="{2FE919A1-1381-F046-89FB-70F41382B021}" type="slidenum">
              <a:rPr lang="en-US" smtClean="0"/>
              <a:pPr/>
              <a:t>‹#›</a:t>
            </a:fld>
            <a:endParaRPr lang="en-US" dirty="0"/>
          </a:p>
        </p:txBody>
      </p:sp>
    </p:spTree>
    <p:extLst>
      <p:ext uri="{BB962C8B-B14F-4D97-AF65-F5344CB8AC3E}">
        <p14:creationId xmlns:p14="http://schemas.microsoft.com/office/powerpoint/2010/main" val="364735828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ntent Page- with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496" y="333632"/>
            <a:ext cx="11296135" cy="753763"/>
          </a:xfrm>
        </p:spPr>
        <p:txBody>
          <a:bodyPr anchor="t" anchorCtr="0"/>
          <a:lstStyle/>
          <a:p>
            <a:r>
              <a:rPr lang="en-US" smtClean="0"/>
              <a:t>Click to edit Master title style</a:t>
            </a:r>
            <a:endParaRPr lang="en-US" dirty="0"/>
          </a:p>
        </p:txBody>
      </p:sp>
      <p:sp>
        <p:nvSpPr>
          <p:cNvPr id="3" name="Content Placeholder 2"/>
          <p:cNvSpPr>
            <a:spLocks noGrp="1"/>
          </p:cNvSpPr>
          <p:nvPr>
            <p:ph idx="1"/>
          </p:nvPr>
        </p:nvSpPr>
        <p:spPr>
          <a:xfrm>
            <a:off x="467496" y="1687068"/>
            <a:ext cx="11308491" cy="447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9106278" y="6437830"/>
            <a:ext cx="2743200" cy="365125"/>
          </a:xfrm>
        </p:spPr>
        <p:txBody>
          <a:bodyPr/>
          <a:lstStyle>
            <a:lvl1pPr>
              <a:defRPr>
                <a:solidFill>
                  <a:schemeClr val="accent3"/>
                </a:solidFill>
              </a:defRPr>
            </a:lvl1pPr>
          </a:lstStyle>
          <a:p>
            <a:fld id="{01269076-0E24-6A49-9E99-48290E2F7D2E}" type="slidenum">
              <a:rPr lang="en-US" smtClean="0">
                <a:solidFill>
                  <a:srgbClr val="A5A5A5"/>
                </a:solidFill>
              </a:rPr>
              <a:pPr/>
              <a:t>‹#›</a:t>
            </a:fld>
            <a:endParaRPr lang="en-US" dirty="0">
              <a:solidFill>
                <a:srgbClr val="A5A5A5"/>
              </a:solidFill>
            </a:endParaRPr>
          </a:p>
        </p:txBody>
      </p:sp>
      <p:sp>
        <p:nvSpPr>
          <p:cNvPr id="14" name="Text Placeholder 13"/>
          <p:cNvSpPr>
            <a:spLocks noGrp="1"/>
          </p:cNvSpPr>
          <p:nvPr>
            <p:ph type="body" sz="quarter" idx="13" hasCustomPrompt="1"/>
          </p:nvPr>
        </p:nvSpPr>
        <p:spPr>
          <a:xfrm>
            <a:off x="467496" y="1070610"/>
            <a:ext cx="8293100" cy="630238"/>
          </a:xfrm>
        </p:spPr>
        <p:txBody>
          <a:bodyPr>
            <a:normAutofit/>
          </a:bodyPr>
          <a:lstStyle>
            <a:lvl1pPr>
              <a:defRPr sz="3400" b="1"/>
            </a:lvl1pPr>
          </a:lstStyle>
          <a:p>
            <a:pPr lvl="0"/>
            <a:r>
              <a:rPr lang="en-US" dirty="0" smtClean="0"/>
              <a:t>Click to edit Master Subhead style</a:t>
            </a:r>
            <a:endParaRPr lang="en-US" dirty="0"/>
          </a:p>
        </p:txBody>
      </p:sp>
    </p:spTree>
    <p:extLst>
      <p:ext uri="{BB962C8B-B14F-4D97-AF65-F5344CB8AC3E}">
        <p14:creationId xmlns:p14="http://schemas.microsoft.com/office/powerpoint/2010/main" val="257551743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08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ntent Page - no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467496" y="333632"/>
            <a:ext cx="11296135" cy="753763"/>
          </a:xfrm>
        </p:spPr>
        <p:txBody>
          <a:bodyPr anchor="t" anchorCtr="0"/>
          <a:lstStyle/>
          <a:p>
            <a:r>
              <a:rPr lang="en-US" smtClean="0"/>
              <a:t>Click to edit Master title style</a:t>
            </a:r>
            <a:endParaRPr lang="en-US" dirty="0"/>
          </a:p>
        </p:txBody>
      </p:sp>
      <p:sp>
        <p:nvSpPr>
          <p:cNvPr id="5" name="Content Placeholder 2"/>
          <p:cNvSpPr>
            <a:spLocks noGrp="1"/>
          </p:cNvSpPr>
          <p:nvPr>
            <p:ph idx="1"/>
          </p:nvPr>
        </p:nvSpPr>
        <p:spPr>
          <a:xfrm>
            <a:off x="467496" y="1687068"/>
            <a:ext cx="11308491" cy="447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13"/>
          <p:cNvSpPr>
            <a:spLocks noGrp="1"/>
          </p:cNvSpPr>
          <p:nvPr>
            <p:ph type="body" sz="quarter" idx="13" hasCustomPrompt="1"/>
          </p:nvPr>
        </p:nvSpPr>
        <p:spPr>
          <a:xfrm>
            <a:off x="467496" y="1070610"/>
            <a:ext cx="8293100" cy="630238"/>
          </a:xfrm>
        </p:spPr>
        <p:txBody>
          <a:bodyPr>
            <a:normAutofit/>
          </a:bodyPr>
          <a:lstStyle>
            <a:lvl1pPr>
              <a:defRPr sz="3400" b="1"/>
            </a:lvl1pPr>
          </a:lstStyle>
          <a:p>
            <a:pPr lvl="0"/>
            <a:r>
              <a:rPr lang="en-US" dirty="0" smtClean="0"/>
              <a:t>Click to edit Master Subhead style</a:t>
            </a:r>
            <a:endParaRPr lang="en-US" dirty="0"/>
          </a:p>
        </p:txBody>
      </p:sp>
      <p:sp>
        <p:nvSpPr>
          <p:cNvPr id="8" name="Slide Number Placeholder 5"/>
          <p:cNvSpPr>
            <a:spLocks noGrp="1"/>
          </p:cNvSpPr>
          <p:nvPr>
            <p:ph type="sldNum" sz="quarter" idx="12"/>
          </p:nvPr>
        </p:nvSpPr>
        <p:spPr>
          <a:xfrm>
            <a:off x="9106278" y="6437830"/>
            <a:ext cx="2743200" cy="365125"/>
          </a:xfrm>
        </p:spPr>
        <p:txBody>
          <a:bodyPr/>
          <a:lstStyle>
            <a:lvl1pPr>
              <a:defRPr>
                <a:solidFill>
                  <a:schemeClr val="accent3"/>
                </a:solidFill>
              </a:defRPr>
            </a:lvl1pPr>
          </a:lstStyle>
          <a:p>
            <a:fld id="{01269076-0E24-6A49-9E99-48290E2F7D2E}" type="slidenum">
              <a:rPr lang="en-US" smtClean="0">
                <a:solidFill>
                  <a:srgbClr val="A5A5A5"/>
                </a:solidFill>
              </a:rPr>
              <a:pPr/>
              <a:t>‹#›</a:t>
            </a:fld>
            <a:endParaRPr lang="en-US" dirty="0">
              <a:solidFill>
                <a:srgbClr val="A5A5A5"/>
              </a:solidFill>
            </a:endParaRPr>
          </a:p>
        </p:txBody>
      </p:sp>
    </p:spTree>
    <p:extLst>
      <p:ext uri="{BB962C8B-B14F-4D97-AF65-F5344CB8AC3E}">
        <p14:creationId xmlns:p14="http://schemas.microsoft.com/office/powerpoint/2010/main" val="408092114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ouble Content - with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71500" y="1485899"/>
            <a:ext cx="5181600" cy="45689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00800" y="1485899"/>
            <a:ext cx="5181600" cy="45689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9106278" y="6437830"/>
            <a:ext cx="2743200" cy="365125"/>
          </a:xfrm>
        </p:spPr>
        <p:txBody>
          <a:bodyPr/>
          <a:lstStyle>
            <a:lvl1pPr>
              <a:defRPr>
                <a:solidFill>
                  <a:schemeClr val="accent3"/>
                </a:solidFill>
              </a:defRPr>
            </a:lvl1pPr>
          </a:lstStyle>
          <a:p>
            <a:fld id="{01269076-0E24-6A49-9E99-48290E2F7D2E}" type="slidenum">
              <a:rPr lang="en-US" smtClean="0">
                <a:solidFill>
                  <a:srgbClr val="A5A5A5"/>
                </a:solidFill>
              </a:rPr>
              <a:pPr/>
              <a:t>‹#›</a:t>
            </a:fld>
            <a:endParaRPr lang="en-US" dirty="0">
              <a:solidFill>
                <a:srgbClr val="A5A5A5"/>
              </a:solidFill>
            </a:endParaRPr>
          </a:p>
        </p:txBody>
      </p:sp>
    </p:spTree>
    <p:extLst>
      <p:ext uri="{BB962C8B-B14F-4D97-AF65-F5344CB8AC3E}">
        <p14:creationId xmlns:p14="http://schemas.microsoft.com/office/powerpoint/2010/main" val="89730633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Double Content - no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467497" y="0"/>
            <a:ext cx="11308492" cy="1325563"/>
          </a:xfrm>
        </p:spPr>
        <p:txBody>
          <a:bodyPr/>
          <a:lstStyle/>
          <a:p>
            <a:r>
              <a:rPr lang="en-US" smtClean="0"/>
              <a:t>Click to edit Master title style</a:t>
            </a:r>
            <a:endParaRPr lang="en-US" dirty="0"/>
          </a:p>
        </p:txBody>
      </p:sp>
      <p:sp>
        <p:nvSpPr>
          <p:cNvPr id="5" name="Content Placeholder 2"/>
          <p:cNvSpPr>
            <a:spLocks noGrp="1"/>
          </p:cNvSpPr>
          <p:nvPr>
            <p:ph sz="half" idx="1"/>
          </p:nvPr>
        </p:nvSpPr>
        <p:spPr>
          <a:xfrm>
            <a:off x="571500" y="1485899"/>
            <a:ext cx="5181600" cy="45689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3"/>
          <p:cNvSpPr>
            <a:spLocks noGrp="1"/>
          </p:cNvSpPr>
          <p:nvPr>
            <p:ph sz="half" idx="2"/>
          </p:nvPr>
        </p:nvSpPr>
        <p:spPr>
          <a:xfrm>
            <a:off x="6400800" y="1485899"/>
            <a:ext cx="5181600" cy="45689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2"/>
          </p:nvPr>
        </p:nvSpPr>
        <p:spPr>
          <a:xfrm>
            <a:off x="9106278" y="6437830"/>
            <a:ext cx="2743200" cy="365125"/>
          </a:xfrm>
        </p:spPr>
        <p:txBody>
          <a:bodyPr/>
          <a:lstStyle>
            <a:lvl1pPr>
              <a:defRPr>
                <a:solidFill>
                  <a:schemeClr val="accent3"/>
                </a:solidFill>
              </a:defRPr>
            </a:lvl1pPr>
          </a:lstStyle>
          <a:p>
            <a:fld id="{01269076-0E24-6A49-9E99-48290E2F7D2E}" type="slidenum">
              <a:rPr lang="en-US" smtClean="0">
                <a:solidFill>
                  <a:srgbClr val="A5A5A5"/>
                </a:solidFill>
              </a:rPr>
              <a:pPr/>
              <a:t>‹#›</a:t>
            </a:fld>
            <a:endParaRPr lang="en-US" dirty="0">
              <a:solidFill>
                <a:srgbClr val="A5A5A5"/>
              </a:solidFill>
            </a:endParaRPr>
          </a:p>
        </p:txBody>
      </p:sp>
    </p:spTree>
    <p:extLst>
      <p:ext uri="{BB962C8B-B14F-4D97-AF65-F5344CB8AC3E}">
        <p14:creationId xmlns:p14="http://schemas.microsoft.com/office/powerpoint/2010/main" val="355147112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Closing Slide ">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9" name="Subtitle 2"/>
          <p:cNvSpPr>
            <a:spLocks noGrp="1"/>
          </p:cNvSpPr>
          <p:nvPr>
            <p:ph type="subTitle" idx="1" hasCustomPrompt="1"/>
          </p:nvPr>
        </p:nvSpPr>
        <p:spPr>
          <a:xfrm>
            <a:off x="560776" y="4154408"/>
            <a:ext cx="11253272" cy="1953784"/>
          </a:xfrm>
        </p:spPr>
        <p:txBody>
          <a:bodyPr lIns="0" tIns="0" rIns="0" bIns="0" anchor="t" anchorCtr="0">
            <a:noAutofit/>
          </a:bodyPr>
          <a:lstStyle>
            <a:lvl1pPr marL="0" indent="0" algn="l">
              <a:lnSpc>
                <a:spcPct val="100000"/>
              </a:lnSpc>
              <a:spcBef>
                <a:spcPts val="0"/>
              </a:spcBef>
              <a:buNone/>
              <a:defRPr sz="3200" b="0" baseline="0">
                <a:solidFill>
                  <a:schemeClr val="tx2"/>
                </a:solidFill>
                <a:latin typeface="Calibri" charset="0"/>
              </a:defRPr>
            </a:lvl1pPr>
            <a:lvl2pPr marL="342830" indent="0" algn="ctr">
              <a:buNone/>
              <a:defRPr>
                <a:solidFill>
                  <a:schemeClr val="tx1">
                    <a:tint val="75000"/>
                  </a:schemeClr>
                </a:solidFill>
              </a:defRPr>
            </a:lvl2pPr>
            <a:lvl3pPr marL="685662" indent="0" algn="ctr">
              <a:buNone/>
              <a:defRPr>
                <a:solidFill>
                  <a:schemeClr val="tx1">
                    <a:tint val="75000"/>
                  </a:schemeClr>
                </a:solidFill>
              </a:defRPr>
            </a:lvl3pPr>
            <a:lvl4pPr marL="1028489" indent="0" algn="ctr">
              <a:buNone/>
              <a:defRPr>
                <a:solidFill>
                  <a:schemeClr val="tx1">
                    <a:tint val="75000"/>
                  </a:schemeClr>
                </a:solidFill>
              </a:defRPr>
            </a:lvl4pPr>
            <a:lvl5pPr marL="1371318" indent="0" algn="ctr">
              <a:buNone/>
              <a:defRPr>
                <a:solidFill>
                  <a:schemeClr val="tx1">
                    <a:tint val="75000"/>
                  </a:schemeClr>
                </a:solidFill>
              </a:defRPr>
            </a:lvl5pPr>
            <a:lvl6pPr marL="1714146" indent="0" algn="ctr">
              <a:buNone/>
              <a:defRPr>
                <a:solidFill>
                  <a:schemeClr val="tx1">
                    <a:tint val="75000"/>
                  </a:schemeClr>
                </a:solidFill>
              </a:defRPr>
            </a:lvl6pPr>
            <a:lvl7pPr marL="2056975" indent="0" algn="ctr">
              <a:buNone/>
              <a:defRPr>
                <a:solidFill>
                  <a:schemeClr val="tx1">
                    <a:tint val="75000"/>
                  </a:schemeClr>
                </a:solidFill>
              </a:defRPr>
            </a:lvl7pPr>
            <a:lvl8pPr marL="2399805" indent="0" algn="ctr">
              <a:buNone/>
              <a:defRPr>
                <a:solidFill>
                  <a:schemeClr val="tx1">
                    <a:tint val="75000"/>
                  </a:schemeClr>
                </a:solidFill>
              </a:defRPr>
            </a:lvl8pPr>
            <a:lvl9pPr marL="2742634" indent="0" algn="ctr">
              <a:buNone/>
              <a:defRPr>
                <a:solidFill>
                  <a:schemeClr val="tx1">
                    <a:tint val="75000"/>
                  </a:schemeClr>
                </a:solidFill>
              </a:defRPr>
            </a:lvl9pPr>
          </a:lstStyle>
          <a:p>
            <a:r>
              <a:rPr lang="en-US" dirty="0" smtClean="0"/>
              <a:t>Click to edit contact information </a:t>
            </a:r>
          </a:p>
        </p:txBody>
      </p:sp>
      <p:sp>
        <p:nvSpPr>
          <p:cNvPr id="4" name="Slide Number Placeholder 5"/>
          <p:cNvSpPr>
            <a:spLocks noGrp="1"/>
          </p:cNvSpPr>
          <p:nvPr>
            <p:ph type="sldNum" sz="quarter" idx="12"/>
          </p:nvPr>
        </p:nvSpPr>
        <p:spPr>
          <a:xfrm>
            <a:off x="8944232" y="6492875"/>
            <a:ext cx="2743200" cy="365125"/>
          </a:xfrm>
        </p:spPr>
        <p:txBody>
          <a:bodyPr/>
          <a:lstStyle>
            <a:lvl1pPr>
              <a:defRPr>
                <a:solidFill>
                  <a:srgbClr val="FFFFFF"/>
                </a:solidFill>
              </a:defRPr>
            </a:lvl1pPr>
          </a:lstStyle>
          <a:p>
            <a:fld id="{2FE919A1-1381-F046-89FB-70F41382B021}" type="slidenum">
              <a:rPr lang="en-US" smtClean="0"/>
              <a:pPr/>
              <a:t>‹#›</a:t>
            </a:fld>
            <a:endParaRPr lang="en-US" dirty="0"/>
          </a:p>
        </p:txBody>
      </p:sp>
      <p:sp>
        <p:nvSpPr>
          <p:cNvPr id="3" name="TextBox 2"/>
          <p:cNvSpPr txBox="1"/>
          <p:nvPr/>
        </p:nvSpPr>
        <p:spPr>
          <a:xfrm>
            <a:off x="9875520" y="2834640"/>
            <a:ext cx="2003434" cy="523220"/>
          </a:xfrm>
          <a:prstGeom prst="rect">
            <a:avLst/>
          </a:prstGeom>
          <a:noFill/>
        </p:spPr>
        <p:txBody>
          <a:bodyPr wrap="none" rtlCol="0">
            <a:spAutoFit/>
          </a:bodyPr>
          <a:lstStyle/>
          <a:p>
            <a:r>
              <a:rPr lang="en-US" sz="2800" dirty="0" err="1">
                <a:solidFill>
                  <a:srgbClr val="585958"/>
                </a:solidFill>
              </a:rPr>
              <a:t>esr.ucsd.edu</a:t>
            </a:r>
            <a:endParaRPr lang="en-US" sz="2800" dirty="0">
              <a:solidFill>
                <a:srgbClr val="585958"/>
              </a:solidFill>
            </a:endParaRPr>
          </a:p>
        </p:txBody>
      </p:sp>
    </p:spTree>
    <p:extLst>
      <p:ext uri="{BB962C8B-B14F-4D97-AF65-F5344CB8AC3E}">
        <p14:creationId xmlns:p14="http://schemas.microsoft.com/office/powerpoint/2010/main" val="308184552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92FF82-F725-485D-9B23-D0E61A781C68}"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4D0B9-9EE5-40BE-A94A-B210059A22A2}" type="slidenum">
              <a:rPr lang="en-US" smtClean="0"/>
              <a:t>‹#›</a:t>
            </a:fld>
            <a:endParaRPr lang="en-US"/>
          </a:p>
        </p:txBody>
      </p:sp>
    </p:spTree>
    <p:extLst>
      <p:ext uri="{BB962C8B-B14F-4D97-AF65-F5344CB8AC3E}">
        <p14:creationId xmlns:p14="http://schemas.microsoft.com/office/powerpoint/2010/main" val="3187602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142996" y="6223828"/>
            <a:ext cx="2329074" cy="365125"/>
          </a:xfrm>
          <a:prstGeom prst="rect">
            <a:avLst/>
          </a:prstGeom>
        </p:spPr>
        <p:txBody>
          <a:bodyPr/>
          <a:lstStyle/>
          <a:p>
            <a:fld id="{FE58DA5F-AF59-4FE7-886B-84F6F7D36B11}" type="datetimeFigureOut">
              <a:rPr lang="en-US">
                <a:solidFill>
                  <a:srgbClr val="05BFD5"/>
                </a:solidFill>
              </a:rPr>
              <a:pPr/>
              <a:t>1/8/2019</a:t>
            </a:fld>
            <a:endParaRPr lang="en-US">
              <a:solidFill>
                <a:srgbClr val="05BFD5"/>
              </a:solidFill>
            </a:endParaRPr>
          </a:p>
        </p:txBody>
      </p:sp>
      <p:sp>
        <p:nvSpPr>
          <p:cNvPr id="3" name="Footer Placeholder 2"/>
          <p:cNvSpPr>
            <a:spLocks noGrp="1"/>
          </p:cNvSpPr>
          <p:nvPr>
            <p:ph type="ftr" sz="quarter" idx="11"/>
          </p:nvPr>
        </p:nvSpPr>
        <p:spPr>
          <a:xfrm>
            <a:off x="3949148" y="6223828"/>
            <a:ext cx="4717774" cy="365125"/>
          </a:xfrm>
          <a:prstGeom prst="rect">
            <a:avLst/>
          </a:prstGeom>
        </p:spPr>
        <p:txBody>
          <a:bodyPr/>
          <a:lstStyle/>
          <a:p>
            <a:endParaRPr lang="en-US">
              <a:solidFill>
                <a:srgbClr val="05BFD5"/>
              </a:solidFill>
            </a:endParaRPr>
          </a:p>
        </p:txBody>
      </p:sp>
      <p:sp>
        <p:nvSpPr>
          <p:cNvPr id="4" name="Slide Number Placeholder 3"/>
          <p:cNvSpPr>
            <a:spLocks noGrp="1"/>
          </p:cNvSpPr>
          <p:nvPr>
            <p:ph type="sldNum" sz="quarter" idx="12"/>
          </p:nvPr>
        </p:nvSpPr>
        <p:spPr/>
        <p:txBody>
          <a:bodyPr/>
          <a:lstStyle/>
          <a:p>
            <a:fld id="{023F3E25-BEF7-48CC-AF47-833574497E86}" type="slidenum">
              <a:rPr lang="en-US" smtClean="0">
                <a:solidFill>
                  <a:srgbClr val="585958"/>
                </a:solidFill>
              </a:rPr>
              <a:pPr/>
              <a:t>‹#›</a:t>
            </a:fld>
            <a:endParaRPr lang="en-US">
              <a:solidFill>
                <a:srgbClr val="585958"/>
              </a:solidFill>
            </a:endParaRPr>
          </a:p>
        </p:txBody>
      </p:sp>
    </p:spTree>
    <p:extLst>
      <p:ext uri="{BB962C8B-B14F-4D97-AF65-F5344CB8AC3E}">
        <p14:creationId xmlns:p14="http://schemas.microsoft.com/office/powerpoint/2010/main" val="15966541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cSld name="Presentation Title ">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560775" y="2894525"/>
            <a:ext cx="11431019" cy="1995456"/>
          </a:xfrm>
        </p:spPr>
        <p:txBody>
          <a:bodyPr lIns="0" tIns="0" rIns="0" bIns="0" anchor="b" anchorCtr="0">
            <a:noAutofit/>
          </a:bodyPr>
          <a:lstStyle>
            <a:lvl1pPr algn="l">
              <a:lnSpc>
                <a:spcPct val="100000"/>
              </a:lnSpc>
              <a:defRPr sz="6000" b="0" cap="none" baseline="0">
                <a:solidFill>
                  <a:schemeClr val="accent1"/>
                </a:solidFill>
                <a:latin typeface="calibri" charset="0"/>
              </a:defRPr>
            </a:lvl1pPr>
          </a:lstStyle>
          <a:p>
            <a:r>
              <a:rPr lang="en-US" dirty="0" smtClean="0"/>
              <a:t>Click To Add Title</a:t>
            </a:r>
            <a:endParaRPr lang="en-US" dirty="0"/>
          </a:p>
        </p:txBody>
      </p:sp>
      <p:sp>
        <p:nvSpPr>
          <p:cNvPr id="9" name="Subtitle 2"/>
          <p:cNvSpPr>
            <a:spLocks noGrp="1"/>
          </p:cNvSpPr>
          <p:nvPr>
            <p:ph type="subTitle" idx="1"/>
          </p:nvPr>
        </p:nvSpPr>
        <p:spPr>
          <a:xfrm>
            <a:off x="560776" y="4904216"/>
            <a:ext cx="11431019" cy="1953784"/>
          </a:xfrm>
        </p:spPr>
        <p:txBody>
          <a:bodyPr lIns="0" tIns="0" rIns="0" bIns="0" anchor="t" anchorCtr="0">
            <a:noAutofit/>
          </a:bodyPr>
          <a:lstStyle>
            <a:lvl1pPr marL="0" indent="0" algn="l">
              <a:lnSpc>
                <a:spcPct val="100000"/>
              </a:lnSpc>
              <a:spcBef>
                <a:spcPts val="0"/>
              </a:spcBef>
              <a:buNone/>
              <a:defRPr sz="2400" b="0" baseline="0">
                <a:solidFill>
                  <a:schemeClr val="tx2"/>
                </a:solidFill>
                <a:latin typeface="Calibri" charset="0"/>
              </a:defRPr>
            </a:lvl1pPr>
            <a:lvl2pPr marL="342830" indent="0" algn="ctr">
              <a:buNone/>
              <a:defRPr>
                <a:solidFill>
                  <a:schemeClr val="tx1">
                    <a:tint val="75000"/>
                  </a:schemeClr>
                </a:solidFill>
              </a:defRPr>
            </a:lvl2pPr>
            <a:lvl3pPr marL="685662" indent="0" algn="ctr">
              <a:buNone/>
              <a:defRPr>
                <a:solidFill>
                  <a:schemeClr val="tx1">
                    <a:tint val="75000"/>
                  </a:schemeClr>
                </a:solidFill>
              </a:defRPr>
            </a:lvl3pPr>
            <a:lvl4pPr marL="1028489" indent="0" algn="ctr">
              <a:buNone/>
              <a:defRPr>
                <a:solidFill>
                  <a:schemeClr val="tx1">
                    <a:tint val="75000"/>
                  </a:schemeClr>
                </a:solidFill>
              </a:defRPr>
            </a:lvl4pPr>
            <a:lvl5pPr marL="1371318" indent="0" algn="ctr">
              <a:buNone/>
              <a:defRPr>
                <a:solidFill>
                  <a:schemeClr val="tx1">
                    <a:tint val="75000"/>
                  </a:schemeClr>
                </a:solidFill>
              </a:defRPr>
            </a:lvl5pPr>
            <a:lvl6pPr marL="1714146" indent="0" algn="ctr">
              <a:buNone/>
              <a:defRPr>
                <a:solidFill>
                  <a:schemeClr val="tx1">
                    <a:tint val="75000"/>
                  </a:schemeClr>
                </a:solidFill>
              </a:defRPr>
            </a:lvl6pPr>
            <a:lvl7pPr marL="2056975" indent="0" algn="ctr">
              <a:buNone/>
              <a:defRPr>
                <a:solidFill>
                  <a:schemeClr val="tx1">
                    <a:tint val="75000"/>
                  </a:schemeClr>
                </a:solidFill>
              </a:defRPr>
            </a:lvl7pPr>
            <a:lvl8pPr marL="2399805" indent="0" algn="ctr">
              <a:buNone/>
              <a:defRPr>
                <a:solidFill>
                  <a:schemeClr val="tx1">
                    <a:tint val="75000"/>
                  </a:schemeClr>
                </a:solidFill>
              </a:defRPr>
            </a:lvl8pPr>
            <a:lvl9pPr marL="2742634"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2"/>
          </p:nvPr>
        </p:nvSpPr>
        <p:spPr>
          <a:xfrm>
            <a:off x="8944232" y="6492875"/>
            <a:ext cx="2743200" cy="365125"/>
          </a:xfrm>
        </p:spPr>
        <p:txBody>
          <a:bodyPr/>
          <a:lstStyle>
            <a:lvl1pPr>
              <a:defRPr>
                <a:solidFill>
                  <a:srgbClr val="FFFFFF"/>
                </a:solidFill>
              </a:defRPr>
            </a:lvl1pPr>
          </a:lstStyle>
          <a:p>
            <a:fld id="{2FE919A1-1381-F046-89FB-70F41382B021}" type="slidenum">
              <a:rPr lang="en-US" smtClean="0"/>
              <a:pPr/>
              <a:t>‹#›</a:t>
            </a:fld>
            <a:endParaRPr lang="en-US" dirty="0"/>
          </a:p>
        </p:txBody>
      </p:sp>
    </p:spTree>
    <p:extLst>
      <p:ext uri="{BB962C8B-B14F-4D97-AF65-F5344CB8AC3E}">
        <p14:creationId xmlns:p14="http://schemas.microsoft.com/office/powerpoint/2010/main" val="2183451598"/>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Subsection 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36604" y="1485900"/>
            <a:ext cx="11145795" cy="2387600"/>
          </a:xfrm>
        </p:spPr>
        <p:txBody>
          <a:bodyPr anchor="b"/>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461318" y="3928504"/>
            <a:ext cx="11121082"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8" name="Slide Number Placeholder 5"/>
          <p:cNvSpPr>
            <a:spLocks noGrp="1"/>
          </p:cNvSpPr>
          <p:nvPr>
            <p:ph type="sldNum" sz="quarter" idx="12"/>
          </p:nvPr>
        </p:nvSpPr>
        <p:spPr>
          <a:xfrm>
            <a:off x="8944232" y="6492875"/>
            <a:ext cx="2743200" cy="365125"/>
          </a:xfrm>
        </p:spPr>
        <p:txBody>
          <a:bodyPr/>
          <a:lstStyle>
            <a:lvl1pPr>
              <a:defRPr>
                <a:solidFill>
                  <a:srgbClr val="FFFFFF"/>
                </a:solidFill>
              </a:defRPr>
            </a:lvl1pPr>
          </a:lstStyle>
          <a:p>
            <a:fld id="{2FE919A1-1381-F046-89FB-70F41382B021}" type="slidenum">
              <a:rPr lang="en-US" smtClean="0"/>
              <a:pPr/>
              <a:t>‹#›</a:t>
            </a:fld>
            <a:endParaRPr lang="en-US" dirty="0"/>
          </a:p>
        </p:txBody>
      </p:sp>
    </p:spTree>
    <p:extLst>
      <p:ext uri="{BB962C8B-B14F-4D97-AF65-F5344CB8AC3E}">
        <p14:creationId xmlns:p14="http://schemas.microsoft.com/office/powerpoint/2010/main" val="2156192520"/>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ontent Page- with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496" y="333632"/>
            <a:ext cx="11296135" cy="753763"/>
          </a:xfrm>
        </p:spPr>
        <p:txBody>
          <a:bodyPr anchor="t" anchorCtr="0"/>
          <a:lstStyle/>
          <a:p>
            <a:r>
              <a:rPr lang="en-US" smtClean="0"/>
              <a:t>Click to edit Master title style</a:t>
            </a:r>
            <a:endParaRPr lang="en-US" dirty="0"/>
          </a:p>
        </p:txBody>
      </p:sp>
      <p:sp>
        <p:nvSpPr>
          <p:cNvPr id="3" name="Content Placeholder 2"/>
          <p:cNvSpPr>
            <a:spLocks noGrp="1"/>
          </p:cNvSpPr>
          <p:nvPr>
            <p:ph idx="1"/>
          </p:nvPr>
        </p:nvSpPr>
        <p:spPr>
          <a:xfrm>
            <a:off x="467496" y="1687068"/>
            <a:ext cx="11308491" cy="44759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12"/>
          </p:nvPr>
        </p:nvSpPr>
        <p:spPr>
          <a:xfrm>
            <a:off x="9106278" y="6437830"/>
            <a:ext cx="2743200" cy="365125"/>
          </a:xfrm>
        </p:spPr>
        <p:txBody>
          <a:bodyPr/>
          <a:lstStyle>
            <a:lvl1pPr>
              <a:defRPr>
                <a:solidFill>
                  <a:schemeClr val="accent3"/>
                </a:solidFill>
              </a:defRPr>
            </a:lvl1pPr>
          </a:lstStyle>
          <a:p>
            <a:fld id="{01269076-0E24-6A49-9E99-48290E2F7D2E}" type="slidenum">
              <a:rPr lang="en-US" smtClean="0">
                <a:solidFill>
                  <a:srgbClr val="A5A5A5"/>
                </a:solidFill>
              </a:rPr>
              <a:pPr/>
              <a:t>‹#›</a:t>
            </a:fld>
            <a:endParaRPr lang="en-US" dirty="0">
              <a:solidFill>
                <a:srgbClr val="A5A5A5"/>
              </a:solidFill>
            </a:endParaRPr>
          </a:p>
        </p:txBody>
      </p:sp>
      <p:sp>
        <p:nvSpPr>
          <p:cNvPr id="14" name="Text Placeholder 13"/>
          <p:cNvSpPr>
            <a:spLocks noGrp="1"/>
          </p:cNvSpPr>
          <p:nvPr>
            <p:ph type="body" sz="quarter" idx="13" hasCustomPrompt="1"/>
          </p:nvPr>
        </p:nvSpPr>
        <p:spPr>
          <a:xfrm>
            <a:off x="467496" y="1070610"/>
            <a:ext cx="8293100" cy="630238"/>
          </a:xfrm>
        </p:spPr>
        <p:txBody>
          <a:bodyPr>
            <a:normAutofit/>
          </a:bodyPr>
          <a:lstStyle>
            <a:lvl1pPr>
              <a:defRPr sz="3400" b="1"/>
            </a:lvl1pPr>
          </a:lstStyle>
          <a:p>
            <a:pPr lvl="0"/>
            <a:r>
              <a:rPr lang="en-US" dirty="0" smtClean="0"/>
              <a:t>Click to edit Master Subhead style</a:t>
            </a:r>
            <a:endParaRPr lang="en-US" dirty="0"/>
          </a:p>
        </p:txBody>
      </p:sp>
    </p:spTree>
    <p:extLst>
      <p:ext uri="{BB962C8B-B14F-4D97-AF65-F5344CB8AC3E}">
        <p14:creationId xmlns:p14="http://schemas.microsoft.com/office/powerpoint/2010/main" val="4268908616"/>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408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ent Page - no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467496" y="333632"/>
            <a:ext cx="11296135" cy="753763"/>
          </a:xfrm>
        </p:spPr>
        <p:txBody>
          <a:bodyPr anchor="t" anchorCtr="0"/>
          <a:lstStyle/>
          <a:p>
            <a:r>
              <a:rPr lang="en-US" smtClean="0"/>
              <a:t>Click to edit Master title style</a:t>
            </a:r>
            <a:endParaRPr lang="en-US" dirty="0"/>
          </a:p>
        </p:txBody>
      </p:sp>
      <p:sp>
        <p:nvSpPr>
          <p:cNvPr id="5" name="Content Placeholder 2"/>
          <p:cNvSpPr>
            <a:spLocks noGrp="1"/>
          </p:cNvSpPr>
          <p:nvPr>
            <p:ph idx="1"/>
          </p:nvPr>
        </p:nvSpPr>
        <p:spPr>
          <a:xfrm>
            <a:off x="467496" y="1687068"/>
            <a:ext cx="11308491" cy="44759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13"/>
          <p:cNvSpPr>
            <a:spLocks noGrp="1"/>
          </p:cNvSpPr>
          <p:nvPr>
            <p:ph type="body" sz="quarter" idx="13" hasCustomPrompt="1"/>
          </p:nvPr>
        </p:nvSpPr>
        <p:spPr>
          <a:xfrm>
            <a:off x="467496" y="1070610"/>
            <a:ext cx="8293100" cy="630238"/>
          </a:xfrm>
        </p:spPr>
        <p:txBody>
          <a:bodyPr>
            <a:normAutofit/>
          </a:bodyPr>
          <a:lstStyle>
            <a:lvl1pPr>
              <a:defRPr sz="3400" b="1"/>
            </a:lvl1pPr>
          </a:lstStyle>
          <a:p>
            <a:pPr lvl="0"/>
            <a:r>
              <a:rPr lang="en-US" dirty="0" smtClean="0"/>
              <a:t>Click to edit Master Subhead style</a:t>
            </a:r>
            <a:endParaRPr lang="en-US" dirty="0"/>
          </a:p>
        </p:txBody>
      </p:sp>
      <p:sp>
        <p:nvSpPr>
          <p:cNvPr id="8" name="Slide Number Placeholder 5"/>
          <p:cNvSpPr>
            <a:spLocks noGrp="1"/>
          </p:cNvSpPr>
          <p:nvPr>
            <p:ph type="sldNum" sz="quarter" idx="12"/>
          </p:nvPr>
        </p:nvSpPr>
        <p:spPr>
          <a:xfrm>
            <a:off x="9106278" y="6437830"/>
            <a:ext cx="2743200" cy="365125"/>
          </a:xfrm>
        </p:spPr>
        <p:txBody>
          <a:bodyPr/>
          <a:lstStyle>
            <a:lvl1pPr>
              <a:defRPr>
                <a:solidFill>
                  <a:schemeClr val="accent3"/>
                </a:solidFill>
              </a:defRPr>
            </a:lvl1pPr>
          </a:lstStyle>
          <a:p>
            <a:fld id="{01269076-0E24-6A49-9E99-48290E2F7D2E}" type="slidenum">
              <a:rPr lang="en-US" smtClean="0">
                <a:solidFill>
                  <a:srgbClr val="A5A5A5"/>
                </a:solidFill>
              </a:rPr>
              <a:pPr/>
              <a:t>‹#›</a:t>
            </a:fld>
            <a:endParaRPr lang="en-US" dirty="0">
              <a:solidFill>
                <a:srgbClr val="A5A5A5"/>
              </a:solidFill>
            </a:endParaRPr>
          </a:p>
        </p:txBody>
      </p:sp>
    </p:spTree>
    <p:extLst>
      <p:ext uri="{BB962C8B-B14F-4D97-AF65-F5344CB8AC3E}">
        <p14:creationId xmlns:p14="http://schemas.microsoft.com/office/powerpoint/2010/main" val="3846790424"/>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Double Content - with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71500" y="1485899"/>
            <a:ext cx="5181600" cy="45689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00800" y="1485899"/>
            <a:ext cx="5181600" cy="45689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9106278" y="6437830"/>
            <a:ext cx="2743200" cy="365125"/>
          </a:xfrm>
        </p:spPr>
        <p:txBody>
          <a:bodyPr/>
          <a:lstStyle>
            <a:lvl1pPr>
              <a:defRPr>
                <a:solidFill>
                  <a:schemeClr val="accent3"/>
                </a:solidFill>
              </a:defRPr>
            </a:lvl1pPr>
          </a:lstStyle>
          <a:p>
            <a:fld id="{01269076-0E24-6A49-9E99-48290E2F7D2E}" type="slidenum">
              <a:rPr lang="en-US" smtClean="0">
                <a:solidFill>
                  <a:srgbClr val="A5A5A5"/>
                </a:solidFill>
              </a:rPr>
              <a:pPr/>
              <a:t>‹#›</a:t>
            </a:fld>
            <a:endParaRPr lang="en-US" dirty="0">
              <a:solidFill>
                <a:srgbClr val="A5A5A5"/>
              </a:solidFill>
            </a:endParaRPr>
          </a:p>
        </p:txBody>
      </p:sp>
    </p:spTree>
    <p:extLst>
      <p:ext uri="{BB962C8B-B14F-4D97-AF65-F5344CB8AC3E}">
        <p14:creationId xmlns:p14="http://schemas.microsoft.com/office/powerpoint/2010/main" val="1719947456"/>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Double Content - no Log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1"/>
          <p:cNvSpPr>
            <a:spLocks noGrp="1"/>
          </p:cNvSpPr>
          <p:nvPr>
            <p:ph type="title"/>
          </p:nvPr>
        </p:nvSpPr>
        <p:spPr>
          <a:xfrm>
            <a:off x="467497" y="0"/>
            <a:ext cx="11308492" cy="1325563"/>
          </a:xfrm>
        </p:spPr>
        <p:txBody>
          <a:bodyPr/>
          <a:lstStyle/>
          <a:p>
            <a:r>
              <a:rPr lang="en-US" smtClean="0"/>
              <a:t>Click to edit Master title style</a:t>
            </a:r>
            <a:endParaRPr lang="en-US" dirty="0"/>
          </a:p>
        </p:txBody>
      </p:sp>
      <p:sp>
        <p:nvSpPr>
          <p:cNvPr id="5" name="Content Placeholder 2"/>
          <p:cNvSpPr>
            <a:spLocks noGrp="1"/>
          </p:cNvSpPr>
          <p:nvPr>
            <p:ph sz="half" idx="1"/>
          </p:nvPr>
        </p:nvSpPr>
        <p:spPr>
          <a:xfrm>
            <a:off x="571500" y="1485899"/>
            <a:ext cx="5181600" cy="45689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3"/>
          <p:cNvSpPr>
            <a:spLocks noGrp="1"/>
          </p:cNvSpPr>
          <p:nvPr>
            <p:ph sz="half" idx="2"/>
          </p:nvPr>
        </p:nvSpPr>
        <p:spPr>
          <a:xfrm>
            <a:off x="6400800" y="1485899"/>
            <a:ext cx="5181600" cy="45689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2"/>
          </p:nvPr>
        </p:nvSpPr>
        <p:spPr>
          <a:xfrm>
            <a:off x="9106278" y="6437830"/>
            <a:ext cx="2743200" cy="365125"/>
          </a:xfrm>
        </p:spPr>
        <p:txBody>
          <a:bodyPr/>
          <a:lstStyle>
            <a:lvl1pPr>
              <a:defRPr>
                <a:solidFill>
                  <a:schemeClr val="accent3"/>
                </a:solidFill>
              </a:defRPr>
            </a:lvl1pPr>
          </a:lstStyle>
          <a:p>
            <a:fld id="{01269076-0E24-6A49-9E99-48290E2F7D2E}" type="slidenum">
              <a:rPr lang="en-US" smtClean="0">
                <a:solidFill>
                  <a:srgbClr val="A5A5A5"/>
                </a:solidFill>
              </a:rPr>
              <a:pPr/>
              <a:t>‹#›</a:t>
            </a:fld>
            <a:endParaRPr lang="en-US" dirty="0">
              <a:solidFill>
                <a:srgbClr val="A5A5A5"/>
              </a:solidFill>
            </a:endParaRPr>
          </a:p>
        </p:txBody>
      </p:sp>
    </p:spTree>
    <p:extLst>
      <p:ext uri="{BB962C8B-B14F-4D97-AF65-F5344CB8AC3E}">
        <p14:creationId xmlns:p14="http://schemas.microsoft.com/office/powerpoint/2010/main" val="4222896440"/>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Closing Slide ">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9" name="Subtitle 2"/>
          <p:cNvSpPr>
            <a:spLocks noGrp="1"/>
          </p:cNvSpPr>
          <p:nvPr>
            <p:ph type="subTitle" idx="1" hasCustomPrompt="1"/>
          </p:nvPr>
        </p:nvSpPr>
        <p:spPr>
          <a:xfrm>
            <a:off x="560776" y="4154408"/>
            <a:ext cx="11253272" cy="1953784"/>
          </a:xfrm>
        </p:spPr>
        <p:txBody>
          <a:bodyPr lIns="0" tIns="0" rIns="0" bIns="0" anchor="t" anchorCtr="0">
            <a:noAutofit/>
          </a:bodyPr>
          <a:lstStyle>
            <a:lvl1pPr marL="0" indent="0" algn="l">
              <a:lnSpc>
                <a:spcPct val="100000"/>
              </a:lnSpc>
              <a:spcBef>
                <a:spcPts val="0"/>
              </a:spcBef>
              <a:buNone/>
              <a:defRPr sz="3200" b="0" baseline="0">
                <a:solidFill>
                  <a:schemeClr val="tx2"/>
                </a:solidFill>
                <a:latin typeface="Calibri" charset="0"/>
              </a:defRPr>
            </a:lvl1pPr>
            <a:lvl2pPr marL="342830" indent="0" algn="ctr">
              <a:buNone/>
              <a:defRPr>
                <a:solidFill>
                  <a:schemeClr val="tx1">
                    <a:tint val="75000"/>
                  </a:schemeClr>
                </a:solidFill>
              </a:defRPr>
            </a:lvl2pPr>
            <a:lvl3pPr marL="685662" indent="0" algn="ctr">
              <a:buNone/>
              <a:defRPr>
                <a:solidFill>
                  <a:schemeClr val="tx1">
                    <a:tint val="75000"/>
                  </a:schemeClr>
                </a:solidFill>
              </a:defRPr>
            </a:lvl3pPr>
            <a:lvl4pPr marL="1028489" indent="0" algn="ctr">
              <a:buNone/>
              <a:defRPr>
                <a:solidFill>
                  <a:schemeClr val="tx1">
                    <a:tint val="75000"/>
                  </a:schemeClr>
                </a:solidFill>
              </a:defRPr>
            </a:lvl4pPr>
            <a:lvl5pPr marL="1371318" indent="0" algn="ctr">
              <a:buNone/>
              <a:defRPr>
                <a:solidFill>
                  <a:schemeClr val="tx1">
                    <a:tint val="75000"/>
                  </a:schemeClr>
                </a:solidFill>
              </a:defRPr>
            </a:lvl5pPr>
            <a:lvl6pPr marL="1714146" indent="0" algn="ctr">
              <a:buNone/>
              <a:defRPr>
                <a:solidFill>
                  <a:schemeClr val="tx1">
                    <a:tint val="75000"/>
                  </a:schemeClr>
                </a:solidFill>
              </a:defRPr>
            </a:lvl6pPr>
            <a:lvl7pPr marL="2056975" indent="0" algn="ctr">
              <a:buNone/>
              <a:defRPr>
                <a:solidFill>
                  <a:schemeClr val="tx1">
                    <a:tint val="75000"/>
                  </a:schemeClr>
                </a:solidFill>
              </a:defRPr>
            </a:lvl7pPr>
            <a:lvl8pPr marL="2399805" indent="0" algn="ctr">
              <a:buNone/>
              <a:defRPr>
                <a:solidFill>
                  <a:schemeClr val="tx1">
                    <a:tint val="75000"/>
                  </a:schemeClr>
                </a:solidFill>
              </a:defRPr>
            </a:lvl8pPr>
            <a:lvl9pPr marL="2742634" indent="0" algn="ctr">
              <a:buNone/>
              <a:defRPr>
                <a:solidFill>
                  <a:schemeClr val="tx1">
                    <a:tint val="75000"/>
                  </a:schemeClr>
                </a:solidFill>
              </a:defRPr>
            </a:lvl9pPr>
          </a:lstStyle>
          <a:p>
            <a:r>
              <a:rPr lang="en-US" dirty="0" smtClean="0"/>
              <a:t>Click to edit contact information </a:t>
            </a:r>
          </a:p>
        </p:txBody>
      </p:sp>
      <p:sp>
        <p:nvSpPr>
          <p:cNvPr id="4" name="Slide Number Placeholder 5"/>
          <p:cNvSpPr>
            <a:spLocks noGrp="1"/>
          </p:cNvSpPr>
          <p:nvPr>
            <p:ph type="sldNum" sz="quarter" idx="12"/>
          </p:nvPr>
        </p:nvSpPr>
        <p:spPr>
          <a:xfrm>
            <a:off x="8944232" y="6492875"/>
            <a:ext cx="2743200" cy="365125"/>
          </a:xfrm>
        </p:spPr>
        <p:txBody>
          <a:bodyPr/>
          <a:lstStyle>
            <a:lvl1pPr>
              <a:defRPr>
                <a:solidFill>
                  <a:srgbClr val="FFFFFF"/>
                </a:solidFill>
              </a:defRPr>
            </a:lvl1pPr>
          </a:lstStyle>
          <a:p>
            <a:fld id="{2FE919A1-1381-F046-89FB-70F41382B021}" type="slidenum">
              <a:rPr lang="en-US" smtClean="0"/>
              <a:pPr/>
              <a:t>‹#›</a:t>
            </a:fld>
            <a:endParaRPr lang="en-US" dirty="0"/>
          </a:p>
        </p:txBody>
      </p:sp>
      <p:sp>
        <p:nvSpPr>
          <p:cNvPr id="3" name="TextBox 2"/>
          <p:cNvSpPr txBox="1"/>
          <p:nvPr userDrawn="1"/>
        </p:nvSpPr>
        <p:spPr>
          <a:xfrm>
            <a:off x="9875520" y="2834640"/>
            <a:ext cx="2003434" cy="523220"/>
          </a:xfrm>
          <a:prstGeom prst="rect">
            <a:avLst/>
          </a:prstGeom>
          <a:noFill/>
        </p:spPr>
        <p:txBody>
          <a:bodyPr wrap="none" rtlCol="0">
            <a:spAutoFit/>
          </a:bodyPr>
          <a:lstStyle/>
          <a:p>
            <a:r>
              <a:rPr lang="en-US" sz="2800" dirty="0" err="1" smtClean="0">
                <a:solidFill>
                  <a:srgbClr val="585958"/>
                </a:solidFill>
              </a:rPr>
              <a:t>esr.ucsd.edu</a:t>
            </a:r>
            <a:endParaRPr lang="en-US" sz="2800" dirty="0">
              <a:solidFill>
                <a:srgbClr val="585958"/>
              </a:solidFill>
            </a:endParaRPr>
          </a:p>
        </p:txBody>
      </p:sp>
    </p:spTree>
    <p:extLst>
      <p:ext uri="{BB962C8B-B14F-4D97-AF65-F5344CB8AC3E}">
        <p14:creationId xmlns:p14="http://schemas.microsoft.com/office/powerpoint/2010/main" val="2356122411"/>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cSld name="Blank Slide">
    <p:spTree>
      <p:nvGrpSpPr>
        <p:cNvPr id="1" name=""/>
        <p:cNvGrpSpPr/>
        <p:nvPr/>
      </p:nvGrpSpPr>
      <p:grpSpPr>
        <a:xfrm>
          <a:off x="0" y="0"/>
          <a:ext cx="0" cy="0"/>
          <a:chOff x="0" y="0"/>
          <a:chExt cx="0" cy="0"/>
        </a:xfrm>
      </p:grpSpPr>
      <p:sp>
        <p:nvSpPr>
          <p:cNvPr id="7" name="Slide Number Placeholder 6"/>
          <p:cNvSpPr>
            <a:spLocks noGrp="1"/>
          </p:cNvSpPr>
          <p:nvPr>
            <p:ph type="sldNum" sz="quarter" idx="4"/>
          </p:nvPr>
        </p:nvSpPr>
        <p:spPr>
          <a:xfrm>
            <a:off x="0" y="6372227"/>
            <a:ext cx="487680" cy="485773"/>
          </a:xfrm>
          <a:prstGeom prst="rect">
            <a:avLst/>
          </a:prstGeom>
          <a:solidFill>
            <a:schemeClr val="tx1"/>
          </a:solidFill>
          <a:ln>
            <a:noFill/>
          </a:ln>
        </p:spPr>
        <p:txBody>
          <a:bodyPr anchor="ctr"/>
          <a:lstStyle>
            <a:lvl1pPr algn="ctr">
              <a:defRPr sz="1333" b="1">
                <a:solidFill>
                  <a:schemeClr val="bg1"/>
                </a:solidFill>
              </a:defRPr>
            </a:lvl1pPr>
          </a:lstStyle>
          <a:p>
            <a:fld id="{B28838BE-5EAD-434C-B290-9193BA76332A}" type="slidenum">
              <a:rPr lang="en-US" smtClean="0">
                <a:solidFill>
                  <a:srgbClr val="FFFFFF"/>
                </a:solidFill>
              </a:rPr>
              <a:pPr/>
              <a:t>‹#›</a:t>
            </a:fld>
            <a:endParaRPr lang="en-US" dirty="0">
              <a:solidFill>
                <a:srgbClr val="FFFFFF"/>
              </a:solidFill>
            </a:endParaRPr>
          </a:p>
        </p:txBody>
      </p:sp>
      <p:sp>
        <p:nvSpPr>
          <p:cNvPr id="5" name="Footer Placeholder 4"/>
          <p:cNvSpPr>
            <a:spLocks noGrp="1"/>
          </p:cNvSpPr>
          <p:nvPr>
            <p:ph type="ftr" sz="quarter" idx="3"/>
          </p:nvPr>
        </p:nvSpPr>
        <p:spPr>
          <a:xfrm>
            <a:off x="575041" y="6372227"/>
            <a:ext cx="3223556" cy="484165"/>
          </a:xfrm>
          <a:prstGeom prst="rect">
            <a:avLst/>
          </a:prstGeom>
          <a:solidFill>
            <a:schemeClr val="bg2"/>
          </a:solidFill>
        </p:spPr>
        <p:txBody>
          <a:bodyPr anchor="ctr"/>
          <a:lstStyle>
            <a:lvl1pPr algn="ctr">
              <a:lnSpc>
                <a:spcPct val="100000"/>
              </a:lnSpc>
              <a:defRPr sz="800" b="0" baseline="0">
                <a:solidFill>
                  <a:schemeClr val="tx1"/>
                </a:solidFill>
                <a:latin typeface="Arial"/>
                <a:cs typeface="Arial"/>
              </a:defRPr>
            </a:lvl1pPr>
          </a:lstStyle>
          <a:p>
            <a:r>
              <a:rPr lang="en-US" dirty="0">
                <a:solidFill>
                  <a:srgbClr val="05BFD5"/>
                </a:solidFill>
              </a:rPr>
              <a:t>© 2016 HURON CONSULTING GROUP INC. AND AFFILIATES</a:t>
            </a:r>
          </a:p>
        </p:txBody>
      </p:sp>
    </p:spTree>
    <p:extLst>
      <p:ext uri="{BB962C8B-B14F-4D97-AF65-F5344CB8AC3E}">
        <p14:creationId xmlns:p14="http://schemas.microsoft.com/office/powerpoint/2010/main" val="3158805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92FF82-F725-485D-9B23-D0E61A781C68}" type="datetimeFigureOut">
              <a:rPr lang="en-US" smtClean="0"/>
              <a:t>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4D0B9-9EE5-40BE-A94A-B210059A22A2}" type="slidenum">
              <a:rPr lang="en-US" smtClean="0"/>
              <a:t>‹#›</a:t>
            </a:fld>
            <a:endParaRPr lang="en-US"/>
          </a:p>
        </p:txBody>
      </p:sp>
    </p:spTree>
    <p:extLst>
      <p:ext uri="{BB962C8B-B14F-4D97-AF65-F5344CB8AC3E}">
        <p14:creationId xmlns:p14="http://schemas.microsoft.com/office/powerpoint/2010/main" val="3671413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D92FF82-F725-485D-9B23-D0E61A781C68}"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4D0B9-9EE5-40BE-A94A-B210059A22A2}" type="slidenum">
              <a:rPr lang="en-US" smtClean="0"/>
              <a:t>‹#›</a:t>
            </a:fld>
            <a:endParaRPr lang="en-US"/>
          </a:p>
        </p:txBody>
      </p:sp>
    </p:spTree>
    <p:extLst>
      <p:ext uri="{BB962C8B-B14F-4D97-AF65-F5344CB8AC3E}">
        <p14:creationId xmlns:p14="http://schemas.microsoft.com/office/powerpoint/2010/main" val="189338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D92FF82-F725-485D-9B23-D0E61A781C68}" type="datetimeFigureOut">
              <a:rPr lang="en-US" smtClean="0"/>
              <a:t>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4D0B9-9EE5-40BE-A94A-B210059A22A2}" type="slidenum">
              <a:rPr lang="en-US" smtClean="0"/>
              <a:t>‹#›</a:t>
            </a:fld>
            <a:endParaRPr lang="en-US"/>
          </a:p>
        </p:txBody>
      </p:sp>
    </p:spTree>
    <p:extLst>
      <p:ext uri="{BB962C8B-B14F-4D97-AF65-F5344CB8AC3E}">
        <p14:creationId xmlns:p14="http://schemas.microsoft.com/office/powerpoint/2010/main" val="252970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D92FF82-F725-485D-9B23-D0E61A781C68}" type="datetimeFigureOut">
              <a:rPr lang="en-US" smtClean="0"/>
              <a:t>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4D0B9-9EE5-40BE-A94A-B210059A22A2}" type="slidenum">
              <a:rPr lang="en-US" smtClean="0"/>
              <a:t>‹#›</a:t>
            </a:fld>
            <a:endParaRPr lang="en-US"/>
          </a:p>
        </p:txBody>
      </p:sp>
    </p:spTree>
    <p:extLst>
      <p:ext uri="{BB962C8B-B14F-4D97-AF65-F5344CB8AC3E}">
        <p14:creationId xmlns:p14="http://schemas.microsoft.com/office/powerpoint/2010/main" val="31305106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92FF82-F725-485D-9B23-D0E61A781C68}" type="datetimeFigureOut">
              <a:rPr lang="en-US" smtClean="0"/>
              <a:t>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4D0B9-9EE5-40BE-A94A-B210059A22A2}" type="slidenum">
              <a:rPr lang="en-US" smtClean="0"/>
              <a:t>‹#›</a:t>
            </a:fld>
            <a:endParaRPr lang="en-US"/>
          </a:p>
        </p:txBody>
      </p:sp>
    </p:spTree>
    <p:extLst>
      <p:ext uri="{BB962C8B-B14F-4D97-AF65-F5344CB8AC3E}">
        <p14:creationId xmlns:p14="http://schemas.microsoft.com/office/powerpoint/2010/main" val="4034463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92FF82-F725-485D-9B23-D0E61A781C68}"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4D0B9-9EE5-40BE-A94A-B210059A22A2}" type="slidenum">
              <a:rPr lang="en-US" smtClean="0"/>
              <a:t>‹#›</a:t>
            </a:fld>
            <a:endParaRPr lang="en-US"/>
          </a:p>
        </p:txBody>
      </p:sp>
    </p:spTree>
    <p:extLst>
      <p:ext uri="{BB962C8B-B14F-4D97-AF65-F5344CB8AC3E}">
        <p14:creationId xmlns:p14="http://schemas.microsoft.com/office/powerpoint/2010/main" val="3185662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92FF82-F725-485D-9B23-D0E61A781C68}" type="datetimeFigureOut">
              <a:rPr lang="en-US" smtClean="0"/>
              <a:t>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4D0B9-9EE5-40BE-A94A-B210059A22A2}" type="slidenum">
              <a:rPr lang="en-US" smtClean="0"/>
              <a:t>‹#›</a:t>
            </a:fld>
            <a:endParaRPr lang="en-US"/>
          </a:p>
        </p:txBody>
      </p:sp>
    </p:spTree>
    <p:extLst>
      <p:ext uri="{BB962C8B-B14F-4D97-AF65-F5344CB8AC3E}">
        <p14:creationId xmlns:p14="http://schemas.microsoft.com/office/powerpoint/2010/main" val="16074138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5" Type="http://schemas.openxmlformats.org/officeDocument/2006/relationships/slideLayout" Target="../slideLayouts/slideLayout25.xml"/><Relationship Id="rId4" Type="http://schemas.openxmlformats.org/officeDocument/2006/relationships/slideLayout" Target="../slideLayouts/slideLayout24.xml"/><Relationship Id="rId9"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92FF82-F725-485D-9B23-D0E61A781C68}" type="datetimeFigureOut">
              <a:rPr lang="en-US" smtClean="0"/>
              <a:t>1/8/2019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4D0B9-9EE5-40BE-A94A-B210059A22A2}" type="slidenum">
              <a:rPr lang="en-US" smtClean="0"/>
              <a:t>‹#›</a:t>
            </a:fld>
            <a:endParaRPr lang="en-US"/>
          </a:p>
        </p:txBody>
      </p:sp>
    </p:spTree>
    <p:extLst>
      <p:ext uri="{BB962C8B-B14F-4D97-AF65-F5344CB8AC3E}">
        <p14:creationId xmlns:p14="http://schemas.microsoft.com/office/powerpoint/2010/main" val="4407074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497" y="0"/>
            <a:ext cx="11308492"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67497" y="1183074"/>
            <a:ext cx="11308492" cy="502001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8956589" y="6356350"/>
            <a:ext cx="2743200" cy="365125"/>
          </a:xfrm>
          <a:prstGeom prst="rect">
            <a:avLst/>
          </a:prstGeom>
        </p:spPr>
        <p:txBody>
          <a:bodyPr vert="horz" lIns="91440" tIns="45720" rIns="91440" bIns="45720" rtlCol="0" anchor="ctr"/>
          <a:lstStyle>
            <a:lvl1pPr algn="r">
              <a:defRPr sz="1200">
                <a:solidFill>
                  <a:schemeClr val="tx2"/>
                </a:solidFill>
              </a:defRPr>
            </a:lvl1pPr>
          </a:lstStyle>
          <a:p>
            <a:fld id="{9F7FAD77-28B8-3A4C-BC88-37C6E2B21BCA}" type="slidenum">
              <a:rPr lang="en-US" smtClean="0">
                <a:solidFill>
                  <a:srgbClr val="585958"/>
                </a:solidFill>
              </a:rPr>
              <a:pPr/>
              <a:t>‹#›</a:t>
            </a:fld>
            <a:endParaRPr lang="en-US">
              <a:solidFill>
                <a:srgbClr val="585958"/>
              </a:solidFill>
            </a:endParaRPr>
          </a:p>
        </p:txBody>
      </p:sp>
    </p:spTree>
    <p:extLst>
      <p:ext uri="{BB962C8B-B14F-4D97-AF65-F5344CB8AC3E}">
        <p14:creationId xmlns:p14="http://schemas.microsoft.com/office/powerpoint/2010/main" val="24991544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Lst>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0" indent="0" algn="l" defTabSz="914400" rtl="0" eaLnBrk="1" latinLnBrk="0" hangingPunct="1">
        <a:lnSpc>
          <a:spcPct val="90000"/>
        </a:lnSpc>
        <a:spcBef>
          <a:spcPts val="1000"/>
        </a:spcBef>
        <a:buFont typeface="Arial"/>
        <a:buNone/>
        <a:defRPr sz="26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04">
          <p15:clr>
            <a:srgbClr val="F26B43"/>
          </p15:clr>
        </p15:guide>
        <p15:guide id="2" orient="horz" pos="936">
          <p15:clr>
            <a:srgbClr val="F26B43"/>
          </p15:clr>
        </p15:guide>
        <p15:guide id="3" pos="360">
          <p15:clr>
            <a:srgbClr val="F26B43"/>
          </p15:clr>
        </p15:guide>
        <p15:guide id="4" pos="7296">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497" y="0"/>
            <a:ext cx="11308492"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67497" y="1183074"/>
            <a:ext cx="11308492" cy="502001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8956589" y="6356350"/>
            <a:ext cx="2743200" cy="365125"/>
          </a:xfrm>
          <a:prstGeom prst="rect">
            <a:avLst/>
          </a:prstGeom>
        </p:spPr>
        <p:txBody>
          <a:bodyPr vert="horz" lIns="91440" tIns="45720" rIns="91440" bIns="45720" rtlCol="0" anchor="ctr"/>
          <a:lstStyle>
            <a:lvl1pPr algn="r">
              <a:defRPr sz="1200">
                <a:solidFill>
                  <a:schemeClr val="tx2"/>
                </a:solidFill>
              </a:defRPr>
            </a:lvl1pPr>
          </a:lstStyle>
          <a:p>
            <a:fld id="{9F7FAD77-28B8-3A4C-BC88-37C6E2B21BCA}" type="slidenum">
              <a:rPr lang="en-US" smtClean="0">
                <a:solidFill>
                  <a:srgbClr val="585958"/>
                </a:solidFill>
              </a:rPr>
              <a:pPr/>
              <a:t>‹#›</a:t>
            </a:fld>
            <a:endParaRPr lang="en-US">
              <a:solidFill>
                <a:srgbClr val="585958"/>
              </a:solidFill>
            </a:endParaRPr>
          </a:p>
        </p:txBody>
      </p:sp>
    </p:spTree>
    <p:extLst>
      <p:ext uri="{BB962C8B-B14F-4D97-AF65-F5344CB8AC3E}">
        <p14:creationId xmlns:p14="http://schemas.microsoft.com/office/powerpoint/2010/main" val="3962770804"/>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Lst>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0" indent="0" algn="l" defTabSz="914400" rtl="0" eaLnBrk="1" latinLnBrk="0" hangingPunct="1">
        <a:lnSpc>
          <a:spcPct val="90000"/>
        </a:lnSpc>
        <a:spcBef>
          <a:spcPts val="1000"/>
        </a:spcBef>
        <a:buFont typeface="Arial"/>
        <a:buNone/>
        <a:defRPr sz="26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504">
          <p15:clr>
            <a:srgbClr val="F26B43"/>
          </p15:clr>
        </p15:guide>
        <p15:guide id="2" orient="horz" pos="936">
          <p15:clr>
            <a:srgbClr val="F26B43"/>
          </p15:clr>
        </p15:guide>
        <p15:guide id="3" pos="360">
          <p15:clr>
            <a:srgbClr val="F26B43"/>
          </p15:clr>
        </p15:guide>
        <p15:guide id="4" pos="7296">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8" Type="http://schemas.openxmlformats.org/officeDocument/2006/relationships/slide" Target="slide15.xml"/><Relationship Id="rId3" Type="http://schemas.openxmlformats.org/officeDocument/2006/relationships/image" Target="../media/image14.png"/><Relationship Id="rId7" Type="http://schemas.openxmlformats.org/officeDocument/2006/relationships/slide" Target="slide14.xml"/><Relationship Id="rId12" Type="http://schemas.openxmlformats.org/officeDocument/2006/relationships/slide" Target="slide9.xml"/><Relationship Id="rId2" Type="http://schemas.openxmlformats.org/officeDocument/2006/relationships/notesSlide" Target="../notesSlides/notesSlide5.xml"/><Relationship Id="rId1" Type="http://schemas.openxmlformats.org/officeDocument/2006/relationships/slideLayout" Target="../slideLayouts/slideLayout15.xml"/><Relationship Id="rId6" Type="http://schemas.openxmlformats.org/officeDocument/2006/relationships/slide" Target="slide13.xml"/><Relationship Id="rId11" Type="http://schemas.openxmlformats.org/officeDocument/2006/relationships/slide" Target="slide8.xml"/><Relationship Id="rId5" Type="http://schemas.openxmlformats.org/officeDocument/2006/relationships/slide" Target="slide12.xml"/><Relationship Id="rId10" Type="http://schemas.openxmlformats.org/officeDocument/2006/relationships/slide" Target="slide11.xml"/><Relationship Id="rId4" Type="http://schemas.openxmlformats.org/officeDocument/2006/relationships/image" Target="../media/image18.png"/><Relationship Id="rId9" Type="http://schemas.openxmlformats.org/officeDocument/2006/relationships/slide" Target="slide16.xml"/></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4.png"/><Relationship Id="rId1" Type="http://schemas.openxmlformats.org/officeDocument/2006/relationships/slideLayout" Target="../slideLayouts/slideLayout20.xml"/><Relationship Id="rId4" Type="http://schemas.openxmlformats.org/officeDocument/2006/relationships/slide" Target="slide10.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4.png"/><Relationship Id="rId1" Type="http://schemas.openxmlformats.org/officeDocument/2006/relationships/slideLayout" Target="../slideLayouts/slideLayout20.xml"/><Relationship Id="rId4" Type="http://schemas.openxmlformats.org/officeDocument/2006/relationships/slide" Target="slide10.xml"/></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4.png"/><Relationship Id="rId1" Type="http://schemas.openxmlformats.org/officeDocument/2006/relationships/slideLayout" Target="../slideLayouts/slideLayout20.xml"/><Relationship Id="rId4" Type="http://schemas.openxmlformats.org/officeDocument/2006/relationships/slide" Target="slide10.xm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4.png"/><Relationship Id="rId1" Type="http://schemas.openxmlformats.org/officeDocument/2006/relationships/slideLayout" Target="../slideLayouts/slideLayout20.xml"/><Relationship Id="rId4" Type="http://schemas.openxmlformats.org/officeDocument/2006/relationships/slide" Target="slide10.xml"/></Relationships>
</file>

<file path=ppt/slides/_rels/slide1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4.png"/><Relationship Id="rId1" Type="http://schemas.openxmlformats.org/officeDocument/2006/relationships/slideLayout" Target="../slideLayouts/slideLayout20.xml"/><Relationship Id="rId4" Type="http://schemas.openxmlformats.org/officeDocument/2006/relationships/slide" Target="slide10.xml"/></Relationships>
</file>

<file path=ppt/slides/_rels/slide1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4.png"/><Relationship Id="rId1" Type="http://schemas.openxmlformats.org/officeDocument/2006/relationships/slideLayout" Target="../slideLayouts/slideLayout20.xml"/><Relationship Id="rId4" Type="http://schemas.openxmlformats.org/officeDocument/2006/relationships/slide" Target="slide10.xml"/></Relationships>
</file>

<file path=ppt/slides/_rels/slide17.xml.rels><?xml version="1.0" encoding="UTF-8" standalone="yes"?>
<Relationships xmlns="http://schemas.openxmlformats.org/package/2006/relationships"><Relationship Id="rId8" Type="http://schemas.openxmlformats.org/officeDocument/2006/relationships/slide" Target="slide20.xml"/><Relationship Id="rId3" Type="http://schemas.openxmlformats.org/officeDocument/2006/relationships/image" Target="../media/image19.png"/><Relationship Id="rId7" Type="http://schemas.openxmlformats.org/officeDocument/2006/relationships/slide" Target="slide19.xml"/><Relationship Id="rId12" Type="http://schemas.openxmlformats.org/officeDocument/2006/relationships/slide" Target="slide9.xml"/><Relationship Id="rId2" Type="http://schemas.openxmlformats.org/officeDocument/2006/relationships/notesSlide" Target="../notesSlides/notesSlide6.xml"/><Relationship Id="rId1" Type="http://schemas.openxmlformats.org/officeDocument/2006/relationships/slideLayout" Target="../slideLayouts/slideLayout15.xml"/><Relationship Id="rId6" Type="http://schemas.openxmlformats.org/officeDocument/2006/relationships/slide" Target="slide18.xml"/><Relationship Id="rId11" Type="http://schemas.openxmlformats.org/officeDocument/2006/relationships/slide" Target="slide8.xml"/><Relationship Id="rId5" Type="http://schemas.openxmlformats.org/officeDocument/2006/relationships/image" Target="../media/image20.png"/><Relationship Id="rId10" Type="http://schemas.openxmlformats.org/officeDocument/2006/relationships/slide" Target="slide23.xml"/><Relationship Id="rId4" Type="http://schemas.openxmlformats.org/officeDocument/2006/relationships/slide" Target="slide21.xml"/><Relationship Id="rId9" Type="http://schemas.openxmlformats.org/officeDocument/2006/relationships/slide" Target="slide22.xml"/></Relationships>
</file>

<file path=ppt/slides/_rels/slide1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0.png"/><Relationship Id="rId1" Type="http://schemas.openxmlformats.org/officeDocument/2006/relationships/slideLayout" Target="../slideLayouts/slideLayout20.xml"/><Relationship Id="rId4" Type="http://schemas.openxmlformats.org/officeDocument/2006/relationships/slide" Target="slide17.xml"/></Relationships>
</file>

<file path=ppt/slides/_rels/slide1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0.png"/><Relationship Id="rId1" Type="http://schemas.openxmlformats.org/officeDocument/2006/relationships/slideLayout" Target="../slideLayouts/slideLayout20.xml"/><Relationship Id="rId4" Type="http://schemas.openxmlformats.org/officeDocument/2006/relationships/slide" Target="slide17.xml"/></Relationships>
</file>

<file path=ppt/slides/_rels/slide2.xml.rels><?xml version="1.0" encoding="UTF-8" standalone="yes"?>
<Relationships xmlns="http://schemas.openxmlformats.org/package/2006/relationships"><Relationship Id="rId8" Type="http://schemas.openxmlformats.org/officeDocument/2006/relationships/slide" Target="slide13.xml"/><Relationship Id="rId13" Type="http://schemas.openxmlformats.org/officeDocument/2006/relationships/slide" Target="slide19.xml"/><Relationship Id="rId3" Type="http://schemas.openxmlformats.org/officeDocument/2006/relationships/slideLayout" Target="../slideLayouts/slideLayout28.xml"/><Relationship Id="rId7" Type="http://schemas.openxmlformats.org/officeDocument/2006/relationships/slide" Target="slide12.xml"/><Relationship Id="rId12" Type="http://schemas.openxmlformats.org/officeDocument/2006/relationships/slide" Target="slide18.xml"/><Relationship Id="rId2" Type="http://schemas.openxmlformats.org/officeDocument/2006/relationships/tags" Target="../tags/tag1.xml"/><Relationship Id="rId16" Type="http://schemas.openxmlformats.org/officeDocument/2006/relationships/slide" Target="slide23.xml"/><Relationship Id="rId1" Type="http://schemas.openxmlformats.org/officeDocument/2006/relationships/vmlDrawing" Target="../drawings/vmlDrawing1.vml"/><Relationship Id="rId6" Type="http://schemas.openxmlformats.org/officeDocument/2006/relationships/image" Target="../media/image4.emf"/><Relationship Id="rId11" Type="http://schemas.openxmlformats.org/officeDocument/2006/relationships/slide" Target="slide16.xml"/><Relationship Id="rId5" Type="http://schemas.openxmlformats.org/officeDocument/2006/relationships/oleObject" Target="../embeddings/oleObject1.bin"/><Relationship Id="rId15" Type="http://schemas.openxmlformats.org/officeDocument/2006/relationships/slide" Target="slide22.xml"/><Relationship Id="rId10" Type="http://schemas.openxmlformats.org/officeDocument/2006/relationships/slide" Target="slide15.xml"/><Relationship Id="rId4" Type="http://schemas.openxmlformats.org/officeDocument/2006/relationships/notesSlide" Target="../notesSlides/notesSlide1.xml"/><Relationship Id="rId9" Type="http://schemas.openxmlformats.org/officeDocument/2006/relationships/slide" Target="slide14.xml"/><Relationship Id="rId14" Type="http://schemas.openxmlformats.org/officeDocument/2006/relationships/slide" Target="slide20.xml"/></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0.png"/><Relationship Id="rId1" Type="http://schemas.openxmlformats.org/officeDocument/2006/relationships/slideLayout" Target="../slideLayouts/slideLayout20.xml"/><Relationship Id="rId4" Type="http://schemas.openxmlformats.org/officeDocument/2006/relationships/slide" Target="slide17.xml"/></Relationships>
</file>

<file path=ppt/slides/_rels/slide2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0.png"/><Relationship Id="rId1" Type="http://schemas.openxmlformats.org/officeDocument/2006/relationships/slideLayout" Target="../slideLayouts/slideLayout20.xml"/><Relationship Id="rId4" Type="http://schemas.openxmlformats.org/officeDocument/2006/relationships/slide" Target="slide17.xml"/></Relationships>
</file>

<file path=ppt/slides/_rels/slide2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0.png"/><Relationship Id="rId1" Type="http://schemas.openxmlformats.org/officeDocument/2006/relationships/slideLayout" Target="../slideLayouts/slideLayout20.xml"/><Relationship Id="rId4" Type="http://schemas.openxmlformats.org/officeDocument/2006/relationships/slide" Target="slide17.xml"/></Relationships>
</file>

<file path=ppt/slides/_rels/slide2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0.png"/><Relationship Id="rId1" Type="http://schemas.openxmlformats.org/officeDocument/2006/relationships/slideLayout" Target="../slideLayouts/slideLayout20.xml"/><Relationship Id="rId4" Type="http://schemas.openxmlformats.org/officeDocument/2006/relationships/slide" Target="slide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6.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6.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diagramLayout" Target="../diagrams/layout3.xml"/><Relationship Id="rId7" Type="http://schemas.openxmlformats.org/officeDocument/2006/relationships/image" Target="../media/image14.png"/><Relationship Id="rId2" Type="http://schemas.openxmlformats.org/officeDocument/2006/relationships/diagramData" Target="../diagrams/data3.xml"/><Relationship Id="rId1" Type="http://schemas.openxmlformats.org/officeDocument/2006/relationships/slideLayout" Target="../slideLayouts/slideLayout1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15.xml"/><Relationship Id="rId6" Type="http://schemas.openxmlformats.org/officeDocument/2006/relationships/slide" Target="slide9.xml"/><Relationship Id="rId5" Type="http://schemas.openxmlformats.org/officeDocument/2006/relationships/slide" Target="slide8.xml"/><Relationship Id="rId4" Type="http://schemas.openxmlformats.org/officeDocument/2006/relationships/image" Target="../media/image18.png"/></Relationships>
</file>

<file path=ppt/slides/_rels/slide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4.xml"/><Relationship Id="rId1" Type="http://schemas.openxmlformats.org/officeDocument/2006/relationships/slideLayout" Target="../slideLayouts/slideLayout15.xml"/><Relationship Id="rId6" Type="http://schemas.openxmlformats.org/officeDocument/2006/relationships/slide" Target="slide9.xml"/><Relationship Id="rId5" Type="http://schemas.openxmlformats.org/officeDocument/2006/relationships/slide" Target="slide8.xml"/><Relationship Id="rId4"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Kuali</a:t>
            </a:r>
            <a:r>
              <a:rPr lang="en-US" dirty="0" smtClean="0"/>
              <a:t> Research Business Process Reviews</a:t>
            </a:r>
            <a:endParaRPr lang="en-US" dirty="0"/>
          </a:p>
        </p:txBody>
      </p:sp>
      <p:sp>
        <p:nvSpPr>
          <p:cNvPr id="3" name="Subtitle 2"/>
          <p:cNvSpPr>
            <a:spLocks noGrp="1"/>
          </p:cNvSpPr>
          <p:nvPr>
            <p:ph type="subTitle" idx="1"/>
          </p:nvPr>
        </p:nvSpPr>
        <p:spPr/>
        <p:txBody>
          <a:bodyPr/>
          <a:lstStyle/>
          <a:p>
            <a:r>
              <a:rPr lang="en-US" i="1" dirty="0" smtClean="0"/>
              <a:t>Here’s what you need to know</a:t>
            </a:r>
          </a:p>
        </p:txBody>
      </p:sp>
    </p:spTree>
    <p:extLst>
      <p:ext uri="{BB962C8B-B14F-4D97-AF65-F5344CB8AC3E}">
        <p14:creationId xmlns:p14="http://schemas.microsoft.com/office/powerpoint/2010/main" val="42647662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1269076-0E24-6A49-9E99-48290E2F7D2E}" type="slidenum">
              <a:rPr lang="en-US" smtClean="0">
                <a:solidFill>
                  <a:srgbClr val="A5A5A5"/>
                </a:solidFill>
              </a:rPr>
              <a:pPr/>
              <a:t>10</a:t>
            </a:fld>
            <a:endParaRPr lang="en-US">
              <a:solidFill>
                <a:srgbClr val="A5A5A5"/>
              </a:solidFill>
            </a:endParaRPr>
          </a:p>
        </p:txBody>
      </p:sp>
      <p:sp>
        <p:nvSpPr>
          <p:cNvPr id="10" name="Isosceles Triangle 9"/>
          <p:cNvSpPr/>
          <p:nvPr/>
        </p:nvSpPr>
        <p:spPr>
          <a:xfrm rot="16200000">
            <a:off x="2254630" y="3316587"/>
            <a:ext cx="5058676" cy="892047"/>
          </a:xfrm>
          <a:prstGeom prst="triangle">
            <a:avLst/>
          </a:prstGeom>
          <a:solidFill>
            <a:schemeClr val="bg1">
              <a:lumMod val="85000"/>
              <a:alpha val="38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1" name="Title 1"/>
          <p:cNvSpPr>
            <a:spLocks noGrp="1"/>
          </p:cNvSpPr>
          <p:nvPr>
            <p:ph type="title"/>
          </p:nvPr>
        </p:nvSpPr>
        <p:spPr>
          <a:xfrm>
            <a:off x="467496" y="333632"/>
            <a:ext cx="11296135" cy="753763"/>
          </a:xfrm>
        </p:spPr>
        <p:txBody>
          <a:bodyPr vert="horz" lIns="91440" tIns="45720" rIns="91440" bIns="45720" rtlCol="0" anchor="ctr" anchorCtr="0">
            <a:normAutofit/>
          </a:bodyPr>
          <a:lstStyle/>
          <a:p>
            <a:r>
              <a:rPr lang="en-US" dirty="0"/>
              <a:t>Research Administration – Process Landscape </a:t>
            </a:r>
          </a:p>
        </p:txBody>
      </p:sp>
      <p:pic>
        <p:nvPicPr>
          <p:cNvPr id="2" name="Picture 1"/>
          <p:cNvPicPr>
            <a:picLocks noChangeAspect="1"/>
          </p:cNvPicPr>
          <p:nvPr/>
        </p:nvPicPr>
        <p:blipFill>
          <a:blip r:embed="rId3"/>
          <a:stretch>
            <a:fillRect/>
          </a:stretch>
        </p:blipFill>
        <p:spPr>
          <a:xfrm>
            <a:off x="5326593" y="1225893"/>
            <a:ext cx="6303760" cy="5054366"/>
          </a:xfrm>
          <a:prstGeom prst="rect">
            <a:avLst/>
          </a:prstGeom>
        </p:spPr>
      </p:pic>
      <p:pic>
        <p:nvPicPr>
          <p:cNvPr id="5" name="Picture 4"/>
          <p:cNvPicPr>
            <a:picLocks noChangeAspect="1"/>
          </p:cNvPicPr>
          <p:nvPr/>
        </p:nvPicPr>
        <p:blipFill rotWithShape="1">
          <a:blip r:embed="rId4"/>
          <a:srcRect b="65941"/>
          <a:stretch/>
        </p:blipFill>
        <p:spPr>
          <a:xfrm>
            <a:off x="375195" y="3016568"/>
            <a:ext cx="3866148" cy="501695"/>
          </a:xfrm>
          <a:prstGeom prst="rect">
            <a:avLst/>
          </a:prstGeom>
        </p:spPr>
      </p:pic>
      <p:sp>
        <p:nvSpPr>
          <p:cNvPr id="3" name="Rectangle 2"/>
          <p:cNvSpPr/>
          <p:nvPr/>
        </p:nvSpPr>
        <p:spPr>
          <a:xfrm>
            <a:off x="6450227" y="3016568"/>
            <a:ext cx="790832" cy="5668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450227" y="2244436"/>
            <a:ext cx="790832" cy="40358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7490691" y="2244436"/>
            <a:ext cx="812800" cy="33158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hlinkClick r:id="rId5" action="ppaction://hlinksldjump"/>
          </p:cNvPr>
          <p:cNvSpPr/>
          <p:nvPr/>
        </p:nvSpPr>
        <p:spPr>
          <a:xfrm>
            <a:off x="6428258" y="2244436"/>
            <a:ext cx="845865" cy="403582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hlinkClick r:id="rId6" action="ppaction://hlinksldjump"/>
          </p:cNvPr>
          <p:cNvSpPr/>
          <p:nvPr/>
        </p:nvSpPr>
        <p:spPr>
          <a:xfrm>
            <a:off x="7468722" y="2244435"/>
            <a:ext cx="834769" cy="403582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hlinkClick r:id="rId7" action="ppaction://hlinksldjump"/>
          </p:cNvPr>
          <p:cNvSpPr/>
          <p:nvPr/>
        </p:nvSpPr>
        <p:spPr>
          <a:xfrm>
            <a:off x="8520057" y="2244435"/>
            <a:ext cx="864087" cy="403582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hlinkClick r:id="rId8" action="ppaction://hlinksldjump"/>
          </p:cNvPr>
          <p:cNvSpPr/>
          <p:nvPr/>
        </p:nvSpPr>
        <p:spPr>
          <a:xfrm>
            <a:off x="9557884" y="2244435"/>
            <a:ext cx="860733" cy="403582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hlinkClick r:id="rId9" action="ppaction://hlinksldjump"/>
          </p:cNvPr>
          <p:cNvSpPr/>
          <p:nvPr/>
        </p:nvSpPr>
        <p:spPr>
          <a:xfrm>
            <a:off x="10594119" y="2170546"/>
            <a:ext cx="858972" cy="410971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hlinkClick r:id="rId10" action="ppaction://hlinksldjump"/>
          </p:cNvPr>
          <p:cNvSpPr/>
          <p:nvPr/>
        </p:nvSpPr>
        <p:spPr>
          <a:xfrm>
            <a:off x="5364976" y="2244433"/>
            <a:ext cx="868683" cy="4035823"/>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hlinkClick r:id="rId11" action="ppaction://hlinksldjump"/>
          </p:cNvPr>
          <p:cNvSpPr/>
          <p:nvPr/>
        </p:nvSpPr>
        <p:spPr>
          <a:xfrm>
            <a:off x="371607" y="3003366"/>
            <a:ext cx="1896672" cy="5323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hlinkClick r:id="rId12" action="ppaction://hlinksldjump"/>
          </p:cNvPr>
          <p:cNvSpPr/>
          <p:nvPr/>
        </p:nvSpPr>
        <p:spPr>
          <a:xfrm>
            <a:off x="2296633" y="3003366"/>
            <a:ext cx="1944710" cy="5323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874138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2845503756"/>
              </p:ext>
            </p:extLst>
          </p:nvPr>
        </p:nvGraphicFramePr>
        <p:xfrm>
          <a:off x="1229632" y="1655807"/>
          <a:ext cx="10280820" cy="304800"/>
        </p:xfrm>
        <a:graphic>
          <a:graphicData uri="http://schemas.openxmlformats.org/drawingml/2006/table">
            <a:tbl>
              <a:tblPr firstRow="1" bandRow="1">
                <a:tableStyleId>{5C22544A-7EE6-4342-B048-85BDC9FD1C3A}</a:tableStyleId>
              </a:tblPr>
              <a:tblGrid>
                <a:gridCol w="1989966">
                  <a:extLst>
                    <a:ext uri="{9D8B030D-6E8A-4147-A177-3AD203B41FA5}">
                      <a16:colId xmlns:a16="http://schemas.microsoft.com/office/drawing/2014/main" val="20000"/>
                    </a:ext>
                  </a:extLst>
                </a:gridCol>
                <a:gridCol w="1989966">
                  <a:extLst>
                    <a:ext uri="{9D8B030D-6E8A-4147-A177-3AD203B41FA5}">
                      <a16:colId xmlns:a16="http://schemas.microsoft.com/office/drawing/2014/main" val="20001"/>
                    </a:ext>
                  </a:extLst>
                </a:gridCol>
                <a:gridCol w="3993160">
                  <a:extLst>
                    <a:ext uri="{9D8B030D-6E8A-4147-A177-3AD203B41FA5}">
                      <a16:colId xmlns:a16="http://schemas.microsoft.com/office/drawing/2014/main" val="20002"/>
                    </a:ext>
                  </a:extLst>
                </a:gridCol>
                <a:gridCol w="2307728">
                  <a:extLst>
                    <a:ext uri="{9D8B030D-6E8A-4147-A177-3AD203B41FA5}">
                      <a16:colId xmlns:a16="http://schemas.microsoft.com/office/drawing/2014/main" val="20003"/>
                    </a:ext>
                  </a:extLst>
                </a:gridCol>
              </a:tblGrid>
              <a:tr h="255375">
                <a:tc>
                  <a:txBody>
                    <a:bodyPr/>
                    <a:lstStyle/>
                    <a:p>
                      <a:r>
                        <a:rPr lang="en-US" sz="1400" dirty="0" smtClean="0"/>
                        <a:t>Description</a:t>
                      </a:r>
                      <a:endParaRPr lang="en-US" sz="1400" dirty="0"/>
                    </a:p>
                  </a:txBody>
                  <a:tcPr>
                    <a:solidFill>
                      <a:schemeClr val="bg1">
                        <a:lumMod val="65000"/>
                      </a:schemeClr>
                    </a:solidFill>
                  </a:tcPr>
                </a:tc>
                <a:tc>
                  <a:txBody>
                    <a:bodyPr/>
                    <a:lstStyle/>
                    <a:p>
                      <a:r>
                        <a:rPr lang="en-US" sz="1400" dirty="0" smtClean="0"/>
                        <a:t>Related KR Module</a:t>
                      </a:r>
                      <a:endParaRPr lang="en-US" sz="1400" dirty="0"/>
                    </a:p>
                  </a:txBody>
                  <a:tcPr>
                    <a:solidFill>
                      <a:schemeClr val="bg1">
                        <a:lumMod val="65000"/>
                      </a:schemeClr>
                    </a:solidFill>
                  </a:tcPr>
                </a:tc>
                <a:tc>
                  <a:txBody>
                    <a:bodyPr/>
                    <a:lstStyle/>
                    <a:p>
                      <a:r>
                        <a:rPr lang="en-US" sz="1400" dirty="0" smtClean="0"/>
                        <a:t>Team</a:t>
                      </a:r>
                      <a:endParaRPr lang="en-US" sz="1400" dirty="0"/>
                    </a:p>
                  </a:txBody>
                  <a:tcPr>
                    <a:solidFill>
                      <a:schemeClr val="bg1">
                        <a:lumMod val="65000"/>
                      </a:schemeClr>
                    </a:solidFill>
                  </a:tcPr>
                </a:tc>
                <a:tc>
                  <a:txBody>
                    <a:bodyPr/>
                    <a:lstStyle/>
                    <a:p>
                      <a:r>
                        <a:rPr lang="en-US" sz="1400" dirty="0" smtClean="0"/>
                        <a:t>Status</a:t>
                      </a:r>
                      <a:endParaRPr lang="en-US" sz="1400" dirty="0"/>
                    </a:p>
                  </a:txBody>
                  <a:tcPr>
                    <a:solidFill>
                      <a:schemeClr val="bg1">
                        <a:lumMod val="65000"/>
                      </a:schemeClr>
                    </a:solidFill>
                  </a:tcPr>
                </a:tc>
                <a:extLst>
                  <a:ext uri="{0D108BD9-81ED-4DB2-BD59-A6C34878D82A}">
                    <a16:rowId xmlns:a16="http://schemas.microsoft.com/office/drawing/2014/main" val="10000"/>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4266467916"/>
              </p:ext>
            </p:extLst>
          </p:nvPr>
        </p:nvGraphicFramePr>
        <p:xfrm>
          <a:off x="1229632" y="1980107"/>
          <a:ext cx="10280818" cy="3276199"/>
        </p:xfrm>
        <a:graphic>
          <a:graphicData uri="http://schemas.openxmlformats.org/drawingml/2006/table">
            <a:tbl>
              <a:tblPr firstRow="1" bandRow="1">
                <a:tableStyleId>{5C22544A-7EE6-4342-B048-85BDC9FD1C3A}</a:tableStyleId>
              </a:tblPr>
              <a:tblGrid>
                <a:gridCol w="10280818">
                  <a:extLst>
                    <a:ext uri="{9D8B030D-6E8A-4147-A177-3AD203B41FA5}">
                      <a16:colId xmlns:a16="http://schemas.microsoft.com/office/drawing/2014/main" val="20000"/>
                    </a:ext>
                  </a:extLst>
                </a:gridCol>
              </a:tblGrid>
              <a:tr h="3276199">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srgbClr val="585958"/>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srgbClr val="585958"/>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srgbClr val="585958"/>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srgbClr val="585958"/>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srgbClr val="585958"/>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srgbClr val="585958"/>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srgbClr val="585958"/>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srgbClr val="585958"/>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No business process review needed because these typically occurs outside of the system </a:t>
                      </a:r>
                      <a:endParaRPr kumimoji="0" lang="en-US" sz="1000" b="0" i="0" u="none" strike="noStrike" kern="1200" cap="none" spc="0" normalizeH="0" baseline="0" noProof="0" dirty="0">
                        <a:ln>
                          <a:noFill/>
                        </a:ln>
                        <a:solidFill>
                          <a:srgbClr val="585958"/>
                        </a:solidFill>
                        <a:effectLst/>
                        <a:uLnTx/>
                        <a:uFillTx/>
                        <a:latin typeface="+mn-lt"/>
                        <a:ea typeface="+mn-ea"/>
                        <a:cs typeface="+mn-cs"/>
                      </a:endParaRPr>
                    </a:p>
                  </a:txBody>
                  <a:tcPr>
                    <a:solidFill>
                      <a:srgbClr val="FADFE7"/>
                    </a:solidFill>
                  </a:tcPr>
                </a:tc>
                <a:extLst>
                  <a:ext uri="{0D108BD9-81ED-4DB2-BD59-A6C34878D82A}">
                    <a16:rowId xmlns:a16="http://schemas.microsoft.com/office/drawing/2014/main" val="10000"/>
                  </a:ext>
                </a:extLst>
              </a:tr>
            </a:tbl>
          </a:graphicData>
        </a:graphic>
      </p:graphicFrame>
      <p:pic>
        <p:nvPicPr>
          <p:cNvPr id="11" name="Picture 10"/>
          <p:cNvPicPr>
            <a:picLocks noChangeAspect="1"/>
          </p:cNvPicPr>
          <p:nvPr/>
        </p:nvPicPr>
        <p:blipFill rotWithShape="1">
          <a:blip r:embed="rId2"/>
          <a:srcRect t="3423" b="83182"/>
          <a:stretch/>
        </p:blipFill>
        <p:spPr>
          <a:xfrm>
            <a:off x="2868695" y="132744"/>
            <a:ext cx="6303760" cy="677047"/>
          </a:xfrm>
          <a:prstGeom prst="rect">
            <a:avLst/>
          </a:prstGeom>
        </p:spPr>
      </p:pic>
      <p:sp>
        <p:nvSpPr>
          <p:cNvPr id="18" name="TextBox 17"/>
          <p:cNvSpPr txBox="1"/>
          <p:nvPr/>
        </p:nvSpPr>
        <p:spPr>
          <a:xfrm>
            <a:off x="9170903" y="6189961"/>
            <a:ext cx="2372498" cy="276999"/>
          </a:xfrm>
          <a:prstGeom prst="rect">
            <a:avLst/>
          </a:prstGeom>
          <a:noFill/>
        </p:spPr>
        <p:txBody>
          <a:bodyPr wrap="square" rtlCol="0">
            <a:spAutoFit/>
          </a:bodyPr>
          <a:lstStyle/>
          <a:p>
            <a:pPr algn="r"/>
            <a:r>
              <a:rPr lang="en-US" sz="1200" dirty="0" smtClean="0">
                <a:solidFill>
                  <a:schemeClr val="tx2"/>
                </a:solidFill>
                <a:hlinkClick r:id="rId3" action="ppaction://hlinksldjump"/>
              </a:rPr>
              <a:t>Return to Project Structure</a:t>
            </a:r>
            <a:endParaRPr lang="en-US" sz="1200" dirty="0">
              <a:solidFill>
                <a:schemeClr val="tx2"/>
              </a:solidFill>
            </a:endParaRPr>
          </a:p>
        </p:txBody>
      </p:sp>
      <p:sp>
        <p:nvSpPr>
          <p:cNvPr id="19" name="TextBox 18"/>
          <p:cNvSpPr txBox="1"/>
          <p:nvPr/>
        </p:nvSpPr>
        <p:spPr>
          <a:xfrm>
            <a:off x="8413022" y="6407122"/>
            <a:ext cx="3204520" cy="276999"/>
          </a:xfrm>
          <a:prstGeom prst="rect">
            <a:avLst/>
          </a:prstGeom>
          <a:noFill/>
        </p:spPr>
        <p:txBody>
          <a:bodyPr wrap="square" rtlCol="0">
            <a:spAutoFit/>
          </a:bodyPr>
          <a:lstStyle/>
          <a:p>
            <a:pPr algn="r"/>
            <a:r>
              <a:rPr lang="en-US" sz="1200" dirty="0" smtClean="0">
                <a:solidFill>
                  <a:schemeClr val="tx2"/>
                </a:solidFill>
                <a:hlinkClick r:id="rId4" action="ppaction://hlinksldjump"/>
              </a:rPr>
              <a:t>Return to Pre Award Process Landscape</a:t>
            </a:r>
            <a:endParaRPr lang="en-US" sz="1200" dirty="0">
              <a:solidFill>
                <a:schemeClr val="tx2"/>
              </a:solidFill>
            </a:endParaRPr>
          </a:p>
        </p:txBody>
      </p:sp>
      <p:grpSp>
        <p:nvGrpSpPr>
          <p:cNvPr id="3" name="Group 2"/>
          <p:cNvGrpSpPr/>
          <p:nvPr/>
        </p:nvGrpSpPr>
        <p:grpSpPr>
          <a:xfrm>
            <a:off x="25149" y="809791"/>
            <a:ext cx="1204483" cy="4527298"/>
            <a:chOff x="25149" y="809791"/>
            <a:chExt cx="1204483" cy="4527298"/>
          </a:xfrm>
        </p:grpSpPr>
        <p:pic>
          <p:nvPicPr>
            <p:cNvPr id="20" name="Picture 19"/>
            <p:cNvPicPr>
              <a:picLocks noChangeAspect="1"/>
            </p:cNvPicPr>
            <p:nvPr/>
          </p:nvPicPr>
          <p:blipFill rotWithShape="1">
            <a:blip r:embed="rId2"/>
            <a:srcRect t="19278" r="85528" b="12879"/>
            <a:stretch/>
          </p:blipFill>
          <p:spPr>
            <a:xfrm>
              <a:off x="25149" y="809791"/>
              <a:ext cx="1204483" cy="4527298"/>
            </a:xfrm>
            <a:prstGeom prst="rect">
              <a:avLst/>
            </a:prstGeom>
          </p:spPr>
        </p:pic>
        <p:sp>
          <p:nvSpPr>
            <p:cNvPr id="2" name="Rectangle 1"/>
            <p:cNvSpPr/>
            <p:nvPr/>
          </p:nvSpPr>
          <p:spPr>
            <a:xfrm>
              <a:off x="25149" y="1695449"/>
              <a:ext cx="679701" cy="2270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7606485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2"/>
          <a:srcRect l="17306" t="18175" r="69436"/>
          <a:stretch/>
        </p:blipFill>
        <p:spPr>
          <a:xfrm>
            <a:off x="113669" y="766574"/>
            <a:ext cx="1102736" cy="5456945"/>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2924702540"/>
              </p:ext>
            </p:extLst>
          </p:nvPr>
        </p:nvGraphicFramePr>
        <p:xfrm>
          <a:off x="1229632" y="1987082"/>
          <a:ext cx="10280818" cy="739140"/>
        </p:xfrm>
        <a:graphic>
          <a:graphicData uri="http://schemas.openxmlformats.org/drawingml/2006/table">
            <a:tbl>
              <a:tblPr firstRow="1" bandRow="1">
                <a:tableStyleId>{5C22544A-7EE6-4342-B048-85BDC9FD1C3A}</a:tableStyleId>
              </a:tblPr>
              <a:tblGrid>
                <a:gridCol w="2353153">
                  <a:extLst>
                    <a:ext uri="{9D8B030D-6E8A-4147-A177-3AD203B41FA5}">
                      <a16:colId xmlns:a16="http://schemas.microsoft.com/office/drawing/2014/main" val="20000"/>
                    </a:ext>
                  </a:extLst>
                </a:gridCol>
                <a:gridCol w="1640223">
                  <a:extLst>
                    <a:ext uri="{9D8B030D-6E8A-4147-A177-3AD203B41FA5}">
                      <a16:colId xmlns:a16="http://schemas.microsoft.com/office/drawing/2014/main" val="20001"/>
                    </a:ext>
                  </a:extLst>
                </a:gridCol>
                <a:gridCol w="3993376">
                  <a:extLst>
                    <a:ext uri="{9D8B030D-6E8A-4147-A177-3AD203B41FA5}">
                      <a16:colId xmlns:a16="http://schemas.microsoft.com/office/drawing/2014/main" val="20002"/>
                    </a:ext>
                  </a:extLst>
                </a:gridCol>
                <a:gridCol w="2294066">
                  <a:extLst>
                    <a:ext uri="{9D8B030D-6E8A-4147-A177-3AD203B41FA5}">
                      <a16:colId xmlns:a16="http://schemas.microsoft.com/office/drawing/2014/main" val="20003"/>
                    </a:ext>
                  </a:extLst>
                </a:gridCol>
              </a:tblGrid>
              <a:tr h="6807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50" b="0" i="0" u="none" strike="noStrike" kern="1200" cap="none" spc="0" normalizeH="0" baseline="0" noProof="0" dirty="0" smtClean="0">
                          <a:ln>
                            <a:noFill/>
                          </a:ln>
                          <a:solidFill>
                            <a:srgbClr val="585958"/>
                          </a:solidFill>
                          <a:effectLst/>
                          <a:uLnTx/>
                          <a:uFillTx/>
                          <a:latin typeface="+mn-lt"/>
                          <a:ea typeface="+mn-ea"/>
                          <a:cs typeface="+mn-cs"/>
                        </a:rPr>
                        <a:t>The detailed budgeting process involves creating a detailed project budget that breaks down anticipated costs into categories for a given research project and includes S2S or "System to System“ submissions.</a:t>
                      </a: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585958"/>
                          </a:solidFill>
                          <a:effectLst/>
                          <a:uLnTx/>
                          <a:uFillTx/>
                          <a:latin typeface="+mn-lt"/>
                          <a:ea typeface="+mn-ea"/>
                          <a:cs typeface="+mn-cs"/>
                        </a:rPr>
                        <a:t>KR Proposal Development</a:t>
                      </a: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Isabella Bryant-Parkinson, Wella Garcia, Octavio Ochoa, Debi Pollard; Jillian Kochan, Jennifer Louie, Ji Song, Crystal Liu, Jasmyn Hornbuckle, Chelsea Van Pelt,  Brianne Decker, </a:t>
                      </a:r>
                      <a:r>
                        <a:rPr kumimoji="0" lang="en-US" sz="1000" b="0" i="0" u="none" strike="noStrike" kern="1200" cap="none" spc="0" normalizeH="0" baseline="0" noProof="0" dirty="0" err="1" smtClean="0">
                          <a:ln>
                            <a:noFill/>
                          </a:ln>
                          <a:solidFill>
                            <a:srgbClr val="585958"/>
                          </a:solidFill>
                          <a:effectLst/>
                          <a:uLnTx/>
                          <a:uFillTx/>
                          <a:latin typeface="+mn-lt"/>
                          <a:ea typeface="+mn-ea"/>
                          <a:cs typeface="+mn-cs"/>
                        </a:rPr>
                        <a:t>Sussy</a:t>
                      </a:r>
                      <a:r>
                        <a:rPr kumimoji="0" lang="en-US" sz="1000" b="0" i="0" u="none" strike="noStrike" kern="1200" cap="none" spc="0" normalizeH="0" baseline="0" noProof="0" dirty="0" smtClean="0">
                          <a:ln>
                            <a:noFill/>
                          </a:ln>
                          <a:solidFill>
                            <a:srgbClr val="585958"/>
                          </a:solidFill>
                          <a:effectLst/>
                          <a:uLnTx/>
                          <a:uFillTx/>
                          <a:latin typeface="+mn-lt"/>
                          <a:ea typeface="+mn-ea"/>
                          <a:cs typeface="+mn-cs"/>
                        </a:rPr>
                        <a:t> Virgil, Lenore Eyer, Hailey Tipton </a:t>
                      </a:r>
                      <a:r>
                        <a:rPr kumimoji="0" lang="en-US" sz="1000" b="0" i="0" u="none" strike="noStrike" kern="1200" cap="none" spc="0" normalizeH="0" baseline="0" noProof="0" dirty="0" err="1" smtClean="0">
                          <a:ln>
                            <a:noFill/>
                          </a:ln>
                          <a:solidFill>
                            <a:srgbClr val="585958"/>
                          </a:solidFill>
                          <a:effectLst/>
                          <a:uLnTx/>
                          <a:uFillTx/>
                          <a:latin typeface="+mn-lt"/>
                          <a:ea typeface="+mn-ea"/>
                          <a:cs typeface="+mn-cs"/>
                        </a:rPr>
                        <a:t>McDaniels</a:t>
                      </a:r>
                      <a:r>
                        <a:rPr kumimoji="0" lang="en-US" sz="1000" b="0" i="0" u="none" strike="noStrike" kern="1200" cap="none" spc="0" normalizeH="0" baseline="0" noProof="0" dirty="0" smtClean="0">
                          <a:ln>
                            <a:noFill/>
                          </a:ln>
                          <a:solidFill>
                            <a:srgbClr val="585958"/>
                          </a:solidFill>
                          <a:effectLst/>
                          <a:uLnTx/>
                          <a:uFillTx/>
                          <a:latin typeface="+mn-lt"/>
                          <a:ea typeface="+mn-ea"/>
                          <a:cs typeface="+mn-cs"/>
                        </a:rPr>
                        <a:t>, Kimberly Aguilar</a:t>
                      </a:r>
                    </a:p>
                  </a:txBody>
                  <a:tcPr>
                    <a:solidFill>
                      <a:srgbClr val="DEEDF8"/>
                    </a:solidFill>
                  </a:tcPr>
                </a:tc>
                <a:tc>
                  <a:txBody>
                    <a:bodyPr/>
                    <a:lstStyle/>
                    <a:p>
                      <a:r>
                        <a:rPr lang="en-US" sz="900" b="0" dirty="0" smtClean="0">
                          <a:solidFill>
                            <a:schemeClr val="tx2"/>
                          </a:solidFill>
                        </a:rPr>
                        <a:t>Completed - In Configuration</a:t>
                      </a:r>
                      <a:endParaRPr lang="en-US" sz="900" b="0" dirty="0">
                        <a:solidFill>
                          <a:schemeClr val="tx2"/>
                        </a:solidFill>
                      </a:endParaRPr>
                    </a:p>
                  </a:txBody>
                  <a:tcPr>
                    <a:solidFill>
                      <a:srgbClr val="DEEDF8"/>
                    </a:solidFill>
                  </a:tcPr>
                </a:tc>
                <a:extLst>
                  <a:ext uri="{0D108BD9-81ED-4DB2-BD59-A6C34878D82A}">
                    <a16:rowId xmlns:a16="http://schemas.microsoft.com/office/drawing/2014/main" val="10000"/>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4176037710"/>
              </p:ext>
            </p:extLst>
          </p:nvPr>
        </p:nvGraphicFramePr>
        <p:xfrm>
          <a:off x="1229632" y="1655807"/>
          <a:ext cx="10280820" cy="304800"/>
        </p:xfrm>
        <a:graphic>
          <a:graphicData uri="http://schemas.openxmlformats.org/drawingml/2006/table">
            <a:tbl>
              <a:tblPr firstRow="1" bandRow="1">
                <a:tableStyleId>{5C22544A-7EE6-4342-B048-85BDC9FD1C3A}</a:tableStyleId>
              </a:tblPr>
              <a:tblGrid>
                <a:gridCol w="2344841">
                  <a:extLst>
                    <a:ext uri="{9D8B030D-6E8A-4147-A177-3AD203B41FA5}">
                      <a16:colId xmlns:a16="http://schemas.microsoft.com/office/drawing/2014/main" val="20000"/>
                    </a:ext>
                  </a:extLst>
                </a:gridCol>
                <a:gridCol w="1635091">
                  <a:extLst>
                    <a:ext uri="{9D8B030D-6E8A-4147-A177-3AD203B41FA5}">
                      <a16:colId xmlns:a16="http://schemas.microsoft.com/office/drawing/2014/main" val="20001"/>
                    </a:ext>
                  </a:extLst>
                </a:gridCol>
                <a:gridCol w="3993160">
                  <a:extLst>
                    <a:ext uri="{9D8B030D-6E8A-4147-A177-3AD203B41FA5}">
                      <a16:colId xmlns:a16="http://schemas.microsoft.com/office/drawing/2014/main" val="20002"/>
                    </a:ext>
                  </a:extLst>
                </a:gridCol>
                <a:gridCol w="2307728">
                  <a:extLst>
                    <a:ext uri="{9D8B030D-6E8A-4147-A177-3AD203B41FA5}">
                      <a16:colId xmlns:a16="http://schemas.microsoft.com/office/drawing/2014/main" val="20003"/>
                    </a:ext>
                  </a:extLst>
                </a:gridCol>
              </a:tblGrid>
              <a:tr h="255375">
                <a:tc>
                  <a:txBody>
                    <a:bodyPr/>
                    <a:lstStyle/>
                    <a:p>
                      <a:r>
                        <a:rPr lang="en-US" sz="1400" dirty="0" smtClean="0"/>
                        <a:t>Description</a:t>
                      </a:r>
                      <a:endParaRPr lang="en-US" sz="1400" dirty="0"/>
                    </a:p>
                  </a:txBody>
                  <a:tcPr>
                    <a:solidFill>
                      <a:schemeClr val="bg1">
                        <a:lumMod val="65000"/>
                      </a:schemeClr>
                    </a:solidFill>
                  </a:tcPr>
                </a:tc>
                <a:tc>
                  <a:txBody>
                    <a:bodyPr/>
                    <a:lstStyle/>
                    <a:p>
                      <a:r>
                        <a:rPr lang="en-US" sz="1400" dirty="0" smtClean="0"/>
                        <a:t>Related KR Module</a:t>
                      </a:r>
                      <a:endParaRPr lang="en-US" sz="1400" dirty="0"/>
                    </a:p>
                  </a:txBody>
                  <a:tcPr>
                    <a:solidFill>
                      <a:schemeClr val="bg1">
                        <a:lumMod val="65000"/>
                      </a:schemeClr>
                    </a:solidFill>
                  </a:tcPr>
                </a:tc>
                <a:tc>
                  <a:txBody>
                    <a:bodyPr/>
                    <a:lstStyle/>
                    <a:p>
                      <a:r>
                        <a:rPr lang="en-US" sz="1400" dirty="0" smtClean="0"/>
                        <a:t>Team</a:t>
                      </a:r>
                      <a:endParaRPr lang="en-US" sz="1400" dirty="0"/>
                    </a:p>
                  </a:txBody>
                  <a:tcPr>
                    <a:solidFill>
                      <a:schemeClr val="bg1">
                        <a:lumMod val="65000"/>
                      </a:schemeClr>
                    </a:solidFill>
                  </a:tcPr>
                </a:tc>
                <a:tc>
                  <a:txBody>
                    <a:bodyPr/>
                    <a:lstStyle/>
                    <a:p>
                      <a:r>
                        <a:rPr lang="en-US" sz="1400" dirty="0" smtClean="0"/>
                        <a:t>Status</a:t>
                      </a:r>
                      <a:endParaRPr lang="en-US" sz="1400" dirty="0"/>
                    </a:p>
                  </a:txBody>
                  <a:tcPr>
                    <a:solidFill>
                      <a:schemeClr val="bg1">
                        <a:lumMod val="65000"/>
                      </a:schemeClr>
                    </a:solidFill>
                  </a:tcPr>
                </a:tc>
                <a:extLst>
                  <a:ext uri="{0D108BD9-81ED-4DB2-BD59-A6C34878D82A}">
                    <a16:rowId xmlns:a16="http://schemas.microsoft.com/office/drawing/2014/main" val="10000"/>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1617173070"/>
              </p:ext>
            </p:extLst>
          </p:nvPr>
        </p:nvGraphicFramePr>
        <p:xfrm>
          <a:off x="1229632" y="3730308"/>
          <a:ext cx="10280818" cy="739140"/>
        </p:xfrm>
        <a:graphic>
          <a:graphicData uri="http://schemas.openxmlformats.org/drawingml/2006/table">
            <a:tbl>
              <a:tblPr firstRow="1" bandRow="1">
                <a:tableStyleId>{5C22544A-7EE6-4342-B048-85BDC9FD1C3A}</a:tableStyleId>
              </a:tblPr>
              <a:tblGrid>
                <a:gridCol w="2336528">
                  <a:extLst>
                    <a:ext uri="{9D8B030D-6E8A-4147-A177-3AD203B41FA5}">
                      <a16:colId xmlns:a16="http://schemas.microsoft.com/office/drawing/2014/main" val="20000"/>
                    </a:ext>
                  </a:extLst>
                </a:gridCol>
                <a:gridCol w="1656848">
                  <a:extLst>
                    <a:ext uri="{9D8B030D-6E8A-4147-A177-3AD203B41FA5}">
                      <a16:colId xmlns:a16="http://schemas.microsoft.com/office/drawing/2014/main" val="20001"/>
                    </a:ext>
                  </a:extLst>
                </a:gridCol>
                <a:gridCol w="3993376">
                  <a:extLst>
                    <a:ext uri="{9D8B030D-6E8A-4147-A177-3AD203B41FA5}">
                      <a16:colId xmlns:a16="http://schemas.microsoft.com/office/drawing/2014/main" val="20002"/>
                    </a:ext>
                  </a:extLst>
                </a:gridCol>
                <a:gridCol w="2294066">
                  <a:extLst>
                    <a:ext uri="{9D8B030D-6E8A-4147-A177-3AD203B41FA5}">
                      <a16:colId xmlns:a16="http://schemas.microsoft.com/office/drawing/2014/main" val="20003"/>
                    </a:ext>
                  </a:extLst>
                </a:gridCol>
              </a:tblGrid>
              <a:tr h="715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50" b="0" i="0" u="none" strike="noStrike" kern="1200" cap="none" spc="0" normalizeH="0" baseline="0" noProof="0" dirty="0" smtClean="0">
                          <a:ln>
                            <a:noFill/>
                          </a:ln>
                          <a:solidFill>
                            <a:srgbClr val="585958"/>
                          </a:solidFill>
                          <a:effectLst/>
                          <a:uLnTx/>
                          <a:uFillTx/>
                          <a:latin typeface="+mn-lt"/>
                          <a:ea typeface="+mn-ea"/>
                          <a:cs typeface="+mn-cs"/>
                        </a:rPr>
                        <a:t>When the Research Administrator or Principal Investigator indicates a proposed research project involves or has attributes that may require review and approval by one of UCSD's compliance offices.</a:t>
                      </a: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585958"/>
                          </a:solidFill>
                          <a:effectLst/>
                          <a:uLnTx/>
                          <a:uFillTx/>
                          <a:latin typeface="+mn-lt"/>
                          <a:ea typeface="+mn-ea"/>
                          <a:cs typeface="+mn-cs"/>
                        </a:rPr>
                        <a:t>KR Proposal Development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srgbClr val="585958"/>
                        </a:solidFill>
                        <a:effectLst/>
                        <a:uLnTx/>
                        <a:uFillTx/>
                        <a:latin typeface="+mn-lt"/>
                        <a:ea typeface="+mn-ea"/>
                        <a:cs typeface="+mn-cs"/>
                      </a:endParaRP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Ross Dammann, Trevor Johnson, Rachel Cook, </a:t>
                      </a:r>
                      <a:r>
                        <a:rPr kumimoji="0" lang="en-US" sz="1000" b="0" i="0" u="none" strike="noStrike" kern="1200" cap="none" spc="0" normalizeH="0" baseline="0" noProof="0" dirty="0" err="1" smtClean="0">
                          <a:ln>
                            <a:noFill/>
                          </a:ln>
                          <a:solidFill>
                            <a:srgbClr val="585958"/>
                          </a:solidFill>
                          <a:effectLst/>
                          <a:uLnTx/>
                          <a:uFillTx/>
                          <a:latin typeface="+mn-lt"/>
                          <a:ea typeface="+mn-ea"/>
                          <a:cs typeface="+mn-cs"/>
                        </a:rPr>
                        <a:t>Thanhdieu</a:t>
                      </a:r>
                      <a:r>
                        <a:rPr kumimoji="0" lang="en-US" sz="1000" b="0" i="0" u="none" strike="noStrike" kern="1200" cap="none" spc="0" normalizeH="0" baseline="0" noProof="0" dirty="0" smtClean="0">
                          <a:ln>
                            <a:noFill/>
                          </a:ln>
                          <a:solidFill>
                            <a:srgbClr val="585958"/>
                          </a:solidFill>
                          <a:effectLst/>
                          <a:uLnTx/>
                          <a:uFillTx/>
                          <a:latin typeface="+mn-lt"/>
                          <a:ea typeface="+mn-ea"/>
                          <a:cs typeface="+mn-cs"/>
                        </a:rPr>
                        <a:t> Rich, William Park III, Jennifer Ford, Brittany Whiting, Han Nguyen, Kip </a:t>
                      </a:r>
                      <a:r>
                        <a:rPr kumimoji="0" lang="en-US" sz="1000" b="0" i="0" u="none" strike="noStrike" kern="1200" cap="none" spc="0" normalizeH="0" baseline="0" noProof="0" dirty="0" err="1" smtClean="0">
                          <a:ln>
                            <a:noFill/>
                          </a:ln>
                          <a:solidFill>
                            <a:srgbClr val="585958"/>
                          </a:solidFill>
                          <a:effectLst/>
                          <a:uLnTx/>
                          <a:uFillTx/>
                          <a:latin typeface="+mn-lt"/>
                          <a:ea typeface="+mn-ea"/>
                          <a:cs typeface="+mn-cs"/>
                        </a:rPr>
                        <a:t>Kantelo</a:t>
                      </a:r>
                      <a:r>
                        <a:rPr kumimoji="0" lang="en-US" sz="1000" b="0" i="0" u="none" strike="noStrike" kern="1200" cap="none" spc="0" normalizeH="0" baseline="0" noProof="0" dirty="0" smtClean="0">
                          <a:ln>
                            <a:noFill/>
                          </a:ln>
                          <a:solidFill>
                            <a:srgbClr val="585958"/>
                          </a:solidFill>
                          <a:effectLst/>
                          <a:uLnTx/>
                          <a:uFillTx/>
                          <a:latin typeface="+mn-lt"/>
                          <a:ea typeface="+mn-ea"/>
                          <a:cs typeface="+mn-cs"/>
                        </a:rPr>
                        <a:t>, Kristen Anderson-Vicino, Jonathan Joyce, Jennifer Oh, Erika Wilson, Liz Brenner, Christin McDonald, Dani Elias, Emily Yeh, Jillian Kochan, Jennifer Louie</a:t>
                      </a:r>
                    </a:p>
                  </a:txBody>
                  <a:tcPr>
                    <a:solidFill>
                      <a:srgbClr val="DEEDF8"/>
                    </a:solidFill>
                  </a:tcPr>
                </a:tc>
                <a:tc>
                  <a:txBody>
                    <a:bodyPr/>
                    <a:lstStyle/>
                    <a:p>
                      <a:r>
                        <a:rPr lang="en-US" sz="1000" b="0" dirty="0" smtClean="0">
                          <a:solidFill>
                            <a:schemeClr val="tx2"/>
                          </a:solidFill>
                        </a:rPr>
                        <a:t>Completed - In Configuration</a:t>
                      </a:r>
                      <a:endParaRPr lang="en-US" sz="1000" b="0" dirty="0">
                        <a:solidFill>
                          <a:schemeClr val="tx2"/>
                        </a:solidFill>
                      </a:endParaRPr>
                    </a:p>
                  </a:txBody>
                  <a:tcPr>
                    <a:solidFill>
                      <a:srgbClr val="DEEDF8"/>
                    </a:solidFill>
                  </a:tcPr>
                </a:tc>
                <a:extLst>
                  <a:ext uri="{0D108BD9-81ED-4DB2-BD59-A6C34878D82A}">
                    <a16:rowId xmlns:a16="http://schemas.microsoft.com/office/drawing/2014/main" val="10000"/>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3666186614"/>
              </p:ext>
            </p:extLst>
          </p:nvPr>
        </p:nvGraphicFramePr>
        <p:xfrm>
          <a:off x="1229632" y="4585675"/>
          <a:ext cx="10280818" cy="739140"/>
        </p:xfrm>
        <a:graphic>
          <a:graphicData uri="http://schemas.openxmlformats.org/drawingml/2006/table">
            <a:tbl>
              <a:tblPr firstRow="1" bandRow="1">
                <a:tableStyleId>{5C22544A-7EE6-4342-B048-85BDC9FD1C3A}</a:tableStyleId>
              </a:tblPr>
              <a:tblGrid>
                <a:gridCol w="2336528">
                  <a:extLst>
                    <a:ext uri="{9D8B030D-6E8A-4147-A177-3AD203B41FA5}">
                      <a16:colId xmlns:a16="http://schemas.microsoft.com/office/drawing/2014/main" val="20000"/>
                    </a:ext>
                  </a:extLst>
                </a:gridCol>
                <a:gridCol w="1656848">
                  <a:extLst>
                    <a:ext uri="{9D8B030D-6E8A-4147-A177-3AD203B41FA5}">
                      <a16:colId xmlns:a16="http://schemas.microsoft.com/office/drawing/2014/main" val="20001"/>
                    </a:ext>
                  </a:extLst>
                </a:gridCol>
                <a:gridCol w="3993376">
                  <a:extLst>
                    <a:ext uri="{9D8B030D-6E8A-4147-A177-3AD203B41FA5}">
                      <a16:colId xmlns:a16="http://schemas.microsoft.com/office/drawing/2014/main" val="20002"/>
                    </a:ext>
                  </a:extLst>
                </a:gridCol>
                <a:gridCol w="2294066">
                  <a:extLst>
                    <a:ext uri="{9D8B030D-6E8A-4147-A177-3AD203B41FA5}">
                      <a16:colId xmlns:a16="http://schemas.microsoft.com/office/drawing/2014/main" val="20003"/>
                    </a:ext>
                  </a:extLst>
                </a:gridCol>
              </a:tblGrid>
              <a:tr h="715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50" b="0" i="0" u="none" strike="noStrike" kern="1200" cap="none" spc="0" normalizeH="0" baseline="0" noProof="0" dirty="0" smtClean="0">
                          <a:ln>
                            <a:noFill/>
                          </a:ln>
                          <a:solidFill>
                            <a:srgbClr val="585958"/>
                          </a:solidFill>
                          <a:effectLst/>
                          <a:uLnTx/>
                          <a:uFillTx/>
                          <a:latin typeface="+mn-lt"/>
                          <a:ea typeface="+mn-ea"/>
                          <a:cs typeface="+mn-cs"/>
                        </a:rPr>
                        <a:t>Researcher and Research Administrator must answer questions about the project to provide information about the activities being proposed. Some questions are required by the sponsor and others are required by University of California.</a:t>
                      </a: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585958"/>
                          </a:solidFill>
                          <a:effectLst/>
                          <a:uLnTx/>
                          <a:uFillTx/>
                          <a:latin typeface="+mn-lt"/>
                          <a:ea typeface="+mn-ea"/>
                          <a:cs typeface="+mn-cs"/>
                        </a:rPr>
                        <a:t>KR Proposal Development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srgbClr val="585958"/>
                        </a:solidFill>
                        <a:effectLst/>
                        <a:uLnTx/>
                        <a:uFillTx/>
                        <a:latin typeface="+mn-lt"/>
                        <a:ea typeface="+mn-ea"/>
                        <a:cs typeface="+mn-cs"/>
                      </a:endParaRP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Ross Dammann, Dani Elias, Rachel Cook, William Gentz, Debi Pollard, Lisa Meredith, Sanaz Masha, Sunny Kochhar, William Park III</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srgbClr val="585958"/>
                        </a:solidFill>
                        <a:effectLst/>
                        <a:uLnTx/>
                        <a:uFillTx/>
                        <a:latin typeface="+mn-lt"/>
                        <a:ea typeface="+mn-ea"/>
                        <a:cs typeface="+mn-cs"/>
                      </a:endParaRP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smtClean="0">
                          <a:ln>
                            <a:noFill/>
                          </a:ln>
                          <a:solidFill>
                            <a:srgbClr val="585958"/>
                          </a:solidFill>
                          <a:effectLst/>
                          <a:uLnTx/>
                          <a:uFillTx/>
                          <a:latin typeface="+mn-lt"/>
                          <a:ea typeface="+mn-ea"/>
                          <a:cs typeface="+mn-cs"/>
                        </a:rPr>
                        <a:t>In Progress – On Schedule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smtClean="0">
                          <a:ln>
                            <a:noFill/>
                          </a:ln>
                          <a:solidFill>
                            <a:srgbClr val="585958"/>
                          </a:solidFill>
                          <a:effectLst/>
                          <a:uLnTx/>
                          <a:uFillTx/>
                          <a:latin typeface="+mn-lt"/>
                          <a:ea typeface="+mn-ea"/>
                          <a:cs typeface="+mn-cs"/>
                        </a:rPr>
                        <a:t>(Jan 2019)</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585958"/>
                        </a:solidFill>
                        <a:effectLst/>
                        <a:uLnTx/>
                        <a:uFillTx/>
                        <a:latin typeface="+mn-lt"/>
                        <a:ea typeface="+mn-ea"/>
                        <a:cs typeface="+mn-cs"/>
                      </a:endParaRPr>
                    </a:p>
                  </a:txBody>
                  <a:tcPr>
                    <a:solidFill>
                      <a:srgbClr val="92D050">
                        <a:alpha val="52000"/>
                      </a:srgbClr>
                    </a:solidFill>
                  </a:tcPr>
                </a:tc>
                <a:extLst>
                  <a:ext uri="{0D108BD9-81ED-4DB2-BD59-A6C34878D82A}">
                    <a16:rowId xmlns:a16="http://schemas.microsoft.com/office/drawing/2014/main" val="10000"/>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08723345"/>
              </p:ext>
            </p:extLst>
          </p:nvPr>
        </p:nvGraphicFramePr>
        <p:xfrm>
          <a:off x="1229632" y="5474598"/>
          <a:ext cx="10280818" cy="715363"/>
        </p:xfrm>
        <a:graphic>
          <a:graphicData uri="http://schemas.openxmlformats.org/drawingml/2006/table">
            <a:tbl>
              <a:tblPr firstRow="1" bandRow="1">
                <a:tableStyleId>{5C22544A-7EE6-4342-B048-85BDC9FD1C3A}</a:tableStyleId>
              </a:tblPr>
              <a:tblGrid>
                <a:gridCol w="2336528">
                  <a:extLst>
                    <a:ext uri="{9D8B030D-6E8A-4147-A177-3AD203B41FA5}">
                      <a16:colId xmlns:a16="http://schemas.microsoft.com/office/drawing/2014/main" val="20000"/>
                    </a:ext>
                  </a:extLst>
                </a:gridCol>
                <a:gridCol w="1656848">
                  <a:extLst>
                    <a:ext uri="{9D8B030D-6E8A-4147-A177-3AD203B41FA5}">
                      <a16:colId xmlns:a16="http://schemas.microsoft.com/office/drawing/2014/main" val="20001"/>
                    </a:ext>
                  </a:extLst>
                </a:gridCol>
                <a:gridCol w="3993376">
                  <a:extLst>
                    <a:ext uri="{9D8B030D-6E8A-4147-A177-3AD203B41FA5}">
                      <a16:colId xmlns:a16="http://schemas.microsoft.com/office/drawing/2014/main" val="20002"/>
                    </a:ext>
                  </a:extLst>
                </a:gridCol>
                <a:gridCol w="2294066">
                  <a:extLst>
                    <a:ext uri="{9D8B030D-6E8A-4147-A177-3AD203B41FA5}">
                      <a16:colId xmlns:a16="http://schemas.microsoft.com/office/drawing/2014/main" val="20003"/>
                    </a:ext>
                  </a:extLst>
                </a:gridCol>
              </a:tblGrid>
              <a:tr h="715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585958"/>
                          </a:solidFill>
                          <a:effectLst/>
                          <a:uLnTx/>
                          <a:uFillTx/>
                          <a:latin typeface="+mn-lt"/>
                          <a:ea typeface="+mn-ea"/>
                          <a:cs typeface="+mn-cs"/>
                        </a:rPr>
                        <a:t>When all required and optional sponsor/internal forms have been added to the proposal package. </a:t>
                      </a: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585958"/>
                          </a:solidFill>
                          <a:effectLst/>
                          <a:uLnTx/>
                          <a:uFillTx/>
                          <a:latin typeface="+mn-lt"/>
                          <a:ea typeface="+mn-ea"/>
                          <a:cs typeface="+mn-cs"/>
                        </a:rPr>
                        <a:t>KR Proposal Development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srgbClr val="585958"/>
                        </a:solidFill>
                        <a:effectLst/>
                        <a:uLnTx/>
                        <a:uFillTx/>
                        <a:latin typeface="+mn-lt"/>
                        <a:ea typeface="+mn-ea"/>
                        <a:cs typeface="+mn-cs"/>
                      </a:endParaRP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Well Garcia, Rachel Cook, Ross Dammann, Trevor Johnson, William Park III, Marissa Yessis-Prough, </a:t>
                      </a:r>
                      <a:r>
                        <a:rPr kumimoji="0" lang="en-US" sz="1000" b="0" i="0" u="none" strike="noStrike" kern="1200" cap="none" spc="0" normalizeH="0" baseline="0" noProof="0" dirty="0" err="1" smtClean="0">
                          <a:ln>
                            <a:noFill/>
                          </a:ln>
                          <a:solidFill>
                            <a:srgbClr val="585958"/>
                          </a:solidFill>
                          <a:effectLst/>
                          <a:uLnTx/>
                          <a:uFillTx/>
                          <a:latin typeface="+mn-lt"/>
                          <a:ea typeface="+mn-ea"/>
                          <a:cs typeface="+mn-cs"/>
                        </a:rPr>
                        <a:t>Thanhdieu</a:t>
                      </a:r>
                      <a:r>
                        <a:rPr kumimoji="0" lang="en-US" sz="1000" b="0" i="0" u="none" strike="noStrike" kern="1200" cap="none" spc="0" normalizeH="0" baseline="0" noProof="0" dirty="0" smtClean="0">
                          <a:ln>
                            <a:noFill/>
                          </a:ln>
                          <a:solidFill>
                            <a:srgbClr val="585958"/>
                          </a:solidFill>
                          <a:effectLst/>
                          <a:uLnTx/>
                          <a:uFillTx/>
                          <a:latin typeface="+mn-lt"/>
                          <a:ea typeface="+mn-ea"/>
                          <a:cs typeface="+mn-cs"/>
                        </a:rPr>
                        <a:t> Rich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srgbClr val="585958"/>
                        </a:solidFill>
                        <a:effectLst/>
                        <a:uLnTx/>
                        <a:uFillTx/>
                        <a:latin typeface="+mn-lt"/>
                        <a:ea typeface="+mn-ea"/>
                        <a:cs typeface="+mn-cs"/>
                      </a:endParaRP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smtClean="0">
                          <a:ln>
                            <a:noFill/>
                          </a:ln>
                          <a:solidFill>
                            <a:srgbClr val="585958"/>
                          </a:solidFill>
                          <a:effectLst/>
                          <a:uLnTx/>
                          <a:uFillTx/>
                          <a:latin typeface="+mn-lt"/>
                          <a:ea typeface="+mn-ea"/>
                          <a:cs typeface="+mn-cs"/>
                        </a:rPr>
                        <a:t>In Progress – On Schedule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smtClean="0">
                          <a:ln>
                            <a:noFill/>
                          </a:ln>
                          <a:solidFill>
                            <a:srgbClr val="585958"/>
                          </a:solidFill>
                          <a:effectLst/>
                          <a:uLnTx/>
                          <a:uFillTx/>
                          <a:latin typeface="+mn-lt"/>
                          <a:ea typeface="+mn-ea"/>
                          <a:cs typeface="+mn-cs"/>
                        </a:rPr>
                        <a:t> (Jan 2019)</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585958"/>
                        </a:solidFill>
                        <a:effectLst/>
                        <a:uLnTx/>
                        <a:uFillTx/>
                        <a:latin typeface="+mn-lt"/>
                        <a:ea typeface="+mn-ea"/>
                        <a:cs typeface="+mn-cs"/>
                      </a:endParaRPr>
                    </a:p>
                  </a:txBody>
                  <a:tcPr>
                    <a:solidFill>
                      <a:srgbClr val="92D050">
                        <a:alpha val="52000"/>
                      </a:srgbClr>
                    </a:solidFill>
                  </a:tcPr>
                </a:tc>
                <a:extLst>
                  <a:ext uri="{0D108BD9-81ED-4DB2-BD59-A6C34878D82A}">
                    <a16:rowId xmlns:a16="http://schemas.microsoft.com/office/drawing/2014/main" val="10000"/>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1860371596"/>
              </p:ext>
            </p:extLst>
          </p:nvPr>
        </p:nvGraphicFramePr>
        <p:xfrm>
          <a:off x="1229632" y="2858695"/>
          <a:ext cx="10280818" cy="680743"/>
        </p:xfrm>
        <a:graphic>
          <a:graphicData uri="http://schemas.openxmlformats.org/drawingml/2006/table">
            <a:tbl>
              <a:tblPr firstRow="1" bandRow="1">
                <a:tableStyleId>{5C22544A-7EE6-4342-B048-85BDC9FD1C3A}</a:tableStyleId>
              </a:tblPr>
              <a:tblGrid>
                <a:gridCol w="10280818">
                  <a:extLst>
                    <a:ext uri="{9D8B030D-6E8A-4147-A177-3AD203B41FA5}">
                      <a16:colId xmlns:a16="http://schemas.microsoft.com/office/drawing/2014/main" val="20000"/>
                    </a:ext>
                  </a:extLst>
                </a:gridCol>
              </a:tblGrid>
              <a:tr h="6807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srgbClr val="585958"/>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No business process review needed because this typically occurs outside of the system </a:t>
                      </a:r>
                      <a:endParaRPr kumimoji="0" lang="en-US" sz="1000" b="0" i="0" u="none" strike="noStrike" kern="1200" cap="none" spc="0" normalizeH="0" baseline="0" noProof="0" dirty="0">
                        <a:ln>
                          <a:noFill/>
                        </a:ln>
                        <a:solidFill>
                          <a:srgbClr val="585958"/>
                        </a:solidFill>
                        <a:effectLst/>
                        <a:uLnTx/>
                        <a:uFillTx/>
                        <a:latin typeface="+mn-lt"/>
                        <a:ea typeface="+mn-ea"/>
                        <a:cs typeface="+mn-cs"/>
                      </a:endParaRPr>
                    </a:p>
                  </a:txBody>
                  <a:tcPr>
                    <a:solidFill>
                      <a:srgbClr val="FADFE7"/>
                    </a:solidFill>
                  </a:tcPr>
                </a:tc>
                <a:extLst>
                  <a:ext uri="{0D108BD9-81ED-4DB2-BD59-A6C34878D82A}">
                    <a16:rowId xmlns:a16="http://schemas.microsoft.com/office/drawing/2014/main" val="10000"/>
                  </a:ext>
                </a:extLst>
              </a:tr>
            </a:tbl>
          </a:graphicData>
        </a:graphic>
      </p:graphicFrame>
      <p:pic>
        <p:nvPicPr>
          <p:cNvPr id="11" name="Picture 10"/>
          <p:cNvPicPr>
            <a:picLocks noChangeAspect="1"/>
          </p:cNvPicPr>
          <p:nvPr/>
        </p:nvPicPr>
        <p:blipFill rotWithShape="1">
          <a:blip r:embed="rId2"/>
          <a:srcRect t="3423" b="83182"/>
          <a:stretch/>
        </p:blipFill>
        <p:spPr>
          <a:xfrm>
            <a:off x="2868695" y="132744"/>
            <a:ext cx="6303760" cy="677047"/>
          </a:xfrm>
          <a:prstGeom prst="rect">
            <a:avLst/>
          </a:prstGeom>
        </p:spPr>
      </p:pic>
      <p:sp>
        <p:nvSpPr>
          <p:cNvPr id="18" name="TextBox 17"/>
          <p:cNvSpPr txBox="1"/>
          <p:nvPr/>
        </p:nvSpPr>
        <p:spPr>
          <a:xfrm>
            <a:off x="9170903" y="6189961"/>
            <a:ext cx="2372498" cy="276999"/>
          </a:xfrm>
          <a:prstGeom prst="rect">
            <a:avLst/>
          </a:prstGeom>
          <a:noFill/>
        </p:spPr>
        <p:txBody>
          <a:bodyPr wrap="square" rtlCol="0">
            <a:spAutoFit/>
          </a:bodyPr>
          <a:lstStyle/>
          <a:p>
            <a:pPr algn="r"/>
            <a:r>
              <a:rPr lang="en-US" sz="1200" dirty="0" smtClean="0">
                <a:solidFill>
                  <a:schemeClr val="tx2"/>
                </a:solidFill>
                <a:hlinkClick r:id="rId3" action="ppaction://hlinksldjump"/>
              </a:rPr>
              <a:t>Return to Project Structure</a:t>
            </a:r>
            <a:endParaRPr lang="en-US" sz="1200" dirty="0">
              <a:solidFill>
                <a:schemeClr val="tx2"/>
              </a:solidFill>
            </a:endParaRPr>
          </a:p>
        </p:txBody>
      </p:sp>
      <p:sp>
        <p:nvSpPr>
          <p:cNvPr id="19" name="TextBox 18"/>
          <p:cNvSpPr txBox="1"/>
          <p:nvPr/>
        </p:nvSpPr>
        <p:spPr>
          <a:xfrm>
            <a:off x="8413022" y="6407122"/>
            <a:ext cx="3204520" cy="276999"/>
          </a:xfrm>
          <a:prstGeom prst="rect">
            <a:avLst/>
          </a:prstGeom>
          <a:noFill/>
        </p:spPr>
        <p:txBody>
          <a:bodyPr wrap="square" rtlCol="0">
            <a:spAutoFit/>
          </a:bodyPr>
          <a:lstStyle/>
          <a:p>
            <a:pPr algn="r"/>
            <a:r>
              <a:rPr lang="en-US" sz="1200" dirty="0" smtClean="0">
                <a:solidFill>
                  <a:schemeClr val="tx2"/>
                </a:solidFill>
                <a:hlinkClick r:id="rId4" action="ppaction://hlinksldjump"/>
              </a:rPr>
              <a:t>Return to Pre Award Process Landscape</a:t>
            </a:r>
            <a:endParaRPr lang="en-US" sz="1200" dirty="0">
              <a:solidFill>
                <a:schemeClr val="tx2"/>
              </a:solidFill>
            </a:endParaRPr>
          </a:p>
        </p:txBody>
      </p:sp>
    </p:spTree>
    <p:extLst>
      <p:ext uri="{BB962C8B-B14F-4D97-AF65-F5344CB8AC3E}">
        <p14:creationId xmlns:p14="http://schemas.microsoft.com/office/powerpoint/2010/main" val="28442828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118973253"/>
              </p:ext>
            </p:extLst>
          </p:nvPr>
        </p:nvGraphicFramePr>
        <p:xfrm>
          <a:off x="1229632" y="1987082"/>
          <a:ext cx="10280818" cy="680743"/>
        </p:xfrm>
        <a:graphic>
          <a:graphicData uri="http://schemas.openxmlformats.org/drawingml/2006/table">
            <a:tbl>
              <a:tblPr firstRow="1" bandRow="1">
                <a:tableStyleId>{5C22544A-7EE6-4342-B048-85BDC9FD1C3A}</a:tableStyleId>
              </a:tblPr>
              <a:tblGrid>
                <a:gridCol w="2286652">
                  <a:extLst>
                    <a:ext uri="{9D8B030D-6E8A-4147-A177-3AD203B41FA5}">
                      <a16:colId xmlns:a16="http://schemas.microsoft.com/office/drawing/2014/main" val="20000"/>
                    </a:ext>
                  </a:extLst>
                </a:gridCol>
                <a:gridCol w="1706724">
                  <a:extLst>
                    <a:ext uri="{9D8B030D-6E8A-4147-A177-3AD203B41FA5}">
                      <a16:colId xmlns:a16="http://schemas.microsoft.com/office/drawing/2014/main" val="20001"/>
                    </a:ext>
                  </a:extLst>
                </a:gridCol>
                <a:gridCol w="3993376">
                  <a:extLst>
                    <a:ext uri="{9D8B030D-6E8A-4147-A177-3AD203B41FA5}">
                      <a16:colId xmlns:a16="http://schemas.microsoft.com/office/drawing/2014/main" val="20002"/>
                    </a:ext>
                  </a:extLst>
                </a:gridCol>
                <a:gridCol w="2294066">
                  <a:extLst>
                    <a:ext uri="{9D8B030D-6E8A-4147-A177-3AD203B41FA5}">
                      <a16:colId xmlns:a16="http://schemas.microsoft.com/office/drawing/2014/main" val="20003"/>
                    </a:ext>
                  </a:extLst>
                </a:gridCol>
              </a:tblGrid>
              <a:tr h="6807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585958"/>
                          </a:solidFill>
                          <a:effectLst/>
                          <a:uLnTx/>
                          <a:uFillTx/>
                          <a:latin typeface="+mn-lt"/>
                          <a:ea typeface="+mn-ea"/>
                          <a:cs typeface="+mn-cs"/>
                        </a:rPr>
                        <a:t>List of agreement types to be handled through KR.  The only agreement type out of scope were purchase orders as KR is not a procurement system. </a:t>
                      </a: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585958"/>
                          </a:solidFill>
                          <a:effectLst/>
                          <a:uLnTx/>
                          <a:uFillTx/>
                          <a:latin typeface="+mn-lt"/>
                          <a:ea typeface="+mn-ea"/>
                          <a:cs typeface="+mn-cs"/>
                        </a:rPr>
                        <a:t>KR Proposal Development</a:t>
                      </a: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smtClean="0">
                          <a:ln>
                            <a:noFill/>
                          </a:ln>
                          <a:solidFill>
                            <a:srgbClr val="585958"/>
                          </a:solidFill>
                          <a:effectLst/>
                          <a:uLnTx/>
                          <a:uFillTx/>
                          <a:latin typeface="+mn-lt"/>
                          <a:ea typeface="+mn-ea"/>
                          <a:cs typeface="+mn-cs"/>
                        </a:rPr>
                        <a:t>Emily Yeh, Octavio Ochoa, Dani Elias, Isabella Bryant-Parkinson, Debi Pollard, Karim Hussein, Patti Williams, Ross </a:t>
                      </a:r>
                      <a:r>
                        <a:rPr kumimoji="0" lang="en-US" sz="950" b="0" i="0" u="none" strike="noStrike" kern="1200" cap="none" spc="0" normalizeH="0" baseline="0" noProof="0" dirty="0" err="1" smtClean="0">
                          <a:ln>
                            <a:noFill/>
                          </a:ln>
                          <a:solidFill>
                            <a:srgbClr val="585958"/>
                          </a:solidFill>
                          <a:effectLst/>
                          <a:uLnTx/>
                          <a:uFillTx/>
                          <a:latin typeface="+mn-lt"/>
                          <a:ea typeface="+mn-ea"/>
                          <a:cs typeface="+mn-cs"/>
                        </a:rPr>
                        <a:t>Damman</a:t>
                      </a:r>
                      <a:r>
                        <a:rPr kumimoji="0" lang="en-US" sz="950" b="0" i="0" u="none" strike="noStrike" kern="1200" cap="none" spc="0" normalizeH="0" baseline="0" noProof="0" dirty="0" smtClean="0">
                          <a:ln>
                            <a:noFill/>
                          </a:ln>
                          <a:solidFill>
                            <a:srgbClr val="585958"/>
                          </a:solidFill>
                          <a:effectLst/>
                          <a:uLnTx/>
                          <a:uFillTx/>
                          <a:latin typeface="+mn-lt"/>
                          <a:ea typeface="+mn-ea"/>
                          <a:cs typeface="+mn-cs"/>
                        </a:rPr>
                        <a:t>, Trevor Johnson, Rachel Cook, Anastasia Hendry, William Park III, Well Garcia, Gloria O’Connor, Carlos Rojas, Jennifer Ford, Brittany Whiting, Kristen Anderson-Vicino, Jillian Kochan</a:t>
                      </a:r>
                    </a:p>
                  </a:txBody>
                  <a:tcPr>
                    <a:solidFill>
                      <a:srgbClr val="DEEDF8"/>
                    </a:solidFill>
                  </a:tcPr>
                </a:tc>
                <a:tc>
                  <a:txBody>
                    <a:bodyPr/>
                    <a:lstStyle/>
                    <a:p>
                      <a:r>
                        <a:rPr lang="en-US" sz="1000" b="0" dirty="0" smtClean="0">
                          <a:solidFill>
                            <a:schemeClr val="tx2"/>
                          </a:solidFill>
                        </a:rPr>
                        <a:t>Completed - In Configuration</a:t>
                      </a:r>
                      <a:endParaRPr lang="en-US" sz="1000" b="0" dirty="0">
                        <a:solidFill>
                          <a:schemeClr val="tx2"/>
                        </a:solidFill>
                      </a:endParaRPr>
                    </a:p>
                  </a:txBody>
                  <a:tcPr>
                    <a:solidFill>
                      <a:srgbClr val="DEEDF8"/>
                    </a:solidFill>
                  </a:tcPr>
                </a:tc>
                <a:extLst>
                  <a:ext uri="{0D108BD9-81ED-4DB2-BD59-A6C34878D82A}">
                    <a16:rowId xmlns:a16="http://schemas.microsoft.com/office/drawing/2014/main" val="10000"/>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21055249"/>
              </p:ext>
            </p:extLst>
          </p:nvPr>
        </p:nvGraphicFramePr>
        <p:xfrm>
          <a:off x="1229632" y="1655807"/>
          <a:ext cx="10280820" cy="304800"/>
        </p:xfrm>
        <a:graphic>
          <a:graphicData uri="http://schemas.openxmlformats.org/drawingml/2006/table">
            <a:tbl>
              <a:tblPr firstRow="1" bandRow="1">
                <a:tableStyleId>{5C22544A-7EE6-4342-B048-85BDC9FD1C3A}</a:tableStyleId>
              </a:tblPr>
              <a:tblGrid>
                <a:gridCol w="2286652">
                  <a:extLst>
                    <a:ext uri="{9D8B030D-6E8A-4147-A177-3AD203B41FA5}">
                      <a16:colId xmlns:a16="http://schemas.microsoft.com/office/drawing/2014/main" val="20000"/>
                    </a:ext>
                  </a:extLst>
                </a:gridCol>
                <a:gridCol w="1693280">
                  <a:extLst>
                    <a:ext uri="{9D8B030D-6E8A-4147-A177-3AD203B41FA5}">
                      <a16:colId xmlns:a16="http://schemas.microsoft.com/office/drawing/2014/main" val="20001"/>
                    </a:ext>
                  </a:extLst>
                </a:gridCol>
                <a:gridCol w="3993160">
                  <a:extLst>
                    <a:ext uri="{9D8B030D-6E8A-4147-A177-3AD203B41FA5}">
                      <a16:colId xmlns:a16="http://schemas.microsoft.com/office/drawing/2014/main" val="20002"/>
                    </a:ext>
                  </a:extLst>
                </a:gridCol>
                <a:gridCol w="2307728">
                  <a:extLst>
                    <a:ext uri="{9D8B030D-6E8A-4147-A177-3AD203B41FA5}">
                      <a16:colId xmlns:a16="http://schemas.microsoft.com/office/drawing/2014/main" val="20003"/>
                    </a:ext>
                  </a:extLst>
                </a:gridCol>
              </a:tblGrid>
              <a:tr h="255375">
                <a:tc>
                  <a:txBody>
                    <a:bodyPr/>
                    <a:lstStyle/>
                    <a:p>
                      <a:r>
                        <a:rPr lang="en-US" sz="1400" dirty="0" smtClean="0"/>
                        <a:t>Description</a:t>
                      </a:r>
                      <a:endParaRPr lang="en-US" sz="1400" dirty="0"/>
                    </a:p>
                  </a:txBody>
                  <a:tcPr>
                    <a:solidFill>
                      <a:schemeClr val="bg1">
                        <a:lumMod val="65000"/>
                      </a:schemeClr>
                    </a:solidFill>
                  </a:tcPr>
                </a:tc>
                <a:tc>
                  <a:txBody>
                    <a:bodyPr/>
                    <a:lstStyle/>
                    <a:p>
                      <a:r>
                        <a:rPr lang="en-US" sz="1400" dirty="0" smtClean="0"/>
                        <a:t>Related KR Module</a:t>
                      </a:r>
                      <a:endParaRPr lang="en-US" sz="1400" dirty="0"/>
                    </a:p>
                  </a:txBody>
                  <a:tcPr>
                    <a:solidFill>
                      <a:schemeClr val="bg1">
                        <a:lumMod val="65000"/>
                      </a:schemeClr>
                    </a:solidFill>
                  </a:tcPr>
                </a:tc>
                <a:tc>
                  <a:txBody>
                    <a:bodyPr/>
                    <a:lstStyle/>
                    <a:p>
                      <a:r>
                        <a:rPr lang="en-US" sz="1400" dirty="0" smtClean="0"/>
                        <a:t>Team</a:t>
                      </a:r>
                      <a:endParaRPr lang="en-US" sz="1400" dirty="0"/>
                    </a:p>
                  </a:txBody>
                  <a:tcPr>
                    <a:solidFill>
                      <a:schemeClr val="bg1">
                        <a:lumMod val="65000"/>
                      </a:schemeClr>
                    </a:solidFill>
                  </a:tcPr>
                </a:tc>
                <a:tc>
                  <a:txBody>
                    <a:bodyPr/>
                    <a:lstStyle/>
                    <a:p>
                      <a:r>
                        <a:rPr lang="en-US" sz="1400" dirty="0" smtClean="0"/>
                        <a:t>Status</a:t>
                      </a:r>
                      <a:endParaRPr lang="en-US" sz="1400" dirty="0"/>
                    </a:p>
                  </a:txBody>
                  <a:tcPr>
                    <a:solidFill>
                      <a:schemeClr val="bg1">
                        <a:lumMod val="65000"/>
                      </a:schemeClr>
                    </a:solidFill>
                  </a:tcPr>
                </a:tc>
                <a:extLst>
                  <a:ext uri="{0D108BD9-81ED-4DB2-BD59-A6C34878D82A}">
                    <a16:rowId xmlns:a16="http://schemas.microsoft.com/office/drawing/2014/main" val="10000"/>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489581477"/>
              </p:ext>
            </p:extLst>
          </p:nvPr>
        </p:nvGraphicFramePr>
        <p:xfrm>
          <a:off x="1229632" y="3680880"/>
          <a:ext cx="10280818" cy="739140"/>
        </p:xfrm>
        <a:graphic>
          <a:graphicData uri="http://schemas.openxmlformats.org/drawingml/2006/table">
            <a:tbl>
              <a:tblPr firstRow="1" bandRow="1">
                <a:tableStyleId>{5C22544A-7EE6-4342-B048-85BDC9FD1C3A}</a:tableStyleId>
              </a:tblPr>
              <a:tblGrid>
                <a:gridCol w="2278339">
                  <a:extLst>
                    <a:ext uri="{9D8B030D-6E8A-4147-A177-3AD203B41FA5}">
                      <a16:colId xmlns:a16="http://schemas.microsoft.com/office/drawing/2014/main" val="20000"/>
                    </a:ext>
                  </a:extLst>
                </a:gridCol>
                <a:gridCol w="1715037">
                  <a:extLst>
                    <a:ext uri="{9D8B030D-6E8A-4147-A177-3AD203B41FA5}">
                      <a16:colId xmlns:a16="http://schemas.microsoft.com/office/drawing/2014/main" val="20001"/>
                    </a:ext>
                  </a:extLst>
                </a:gridCol>
                <a:gridCol w="3993376">
                  <a:extLst>
                    <a:ext uri="{9D8B030D-6E8A-4147-A177-3AD203B41FA5}">
                      <a16:colId xmlns:a16="http://schemas.microsoft.com/office/drawing/2014/main" val="20002"/>
                    </a:ext>
                  </a:extLst>
                </a:gridCol>
                <a:gridCol w="2294066">
                  <a:extLst>
                    <a:ext uri="{9D8B030D-6E8A-4147-A177-3AD203B41FA5}">
                      <a16:colId xmlns:a16="http://schemas.microsoft.com/office/drawing/2014/main" val="20003"/>
                    </a:ext>
                  </a:extLst>
                </a:gridCol>
              </a:tblGrid>
              <a:tr h="715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50" b="0" i="0" u="none" strike="noStrike" kern="1200" cap="none" spc="0" normalizeH="0" baseline="0" noProof="0" dirty="0" smtClean="0">
                          <a:ln>
                            <a:noFill/>
                          </a:ln>
                          <a:solidFill>
                            <a:srgbClr val="585958"/>
                          </a:solidFill>
                          <a:effectLst/>
                          <a:uLnTx/>
                          <a:uFillTx/>
                          <a:latin typeface="+mn-lt"/>
                          <a:ea typeface="+mn-ea"/>
                          <a:cs typeface="+mn-cs"/>
                        </a:rPr>
                        <a:t>The process generally involves a review by a Proposal Analyst in one of UCSD's sponsored projects offices (SPOs) to make sure the proposal package meets UCSD and sponsor requirements. </a:t>
                      </a: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585958"/>
                          </a:solidFill>
                          <a:effectLst/>
                          <a:uLnTx/>
                          <a:uFillTx/>
                          <a:latin typeface="+mn-lt"/>
                          <a:ea typeface="+mn-ea"/>
                          <a:cs typeface="+mn-cs"/>
                        </a:rPr>
                        <a:t>KR Proposal Development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srgbClr val="585958"/>
                        </a:solidFill>
                        <a:effectLst/>
                        <a:uLnTx/>
                        <a:uFillTx/>
                        <a:latin typeface="+mn-lt"/>
                        <a:ea typeface="+mn-ea"/>
                        <a:cs typeface="+mn-cs"/>
                      </a:endParaRP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Jeff Warner, Ross Dammann, Trevor Johnson, William Park III, Evelyn </a:t>
                      </a:r>
                      <a:r>
                        <a:rPr kumimoji="0" lang="en-US" sz="1000" b="0" i="0" u="none" strike="noStrike" kern="1200" cap="none" spc="0" normalizeH="0" baseline="0" noProof="0" dirty="0" err="1" smtClean="0">
                          <a:ln>
                            <a:noFill/>
                          </a:ln>
                          <a:solidFill>
                            <a:srgbClr val="585958"/>
                          </a:solidFill>
                          <a:effectLst/>
                          <a:uLnTx/>
                          <a:uFillTx/>
                          <a:latin typeface="+mn-lt"/>
                          <a:ea typeface="+mn-ea"/>
                          <a:cs typeface="+mn-cs"/>
                        </a:rPr>
                        <a:t>Oles</a:t>
                      </a:r>
                      <a:r>
                        <a:rPr kumimoji="0" lang="en-US" sz="1000" b="0" i="0" u="none" strike="noStrike" kern="1200" cap="none" spc="0" normalizeH="0" baseline="0" noProof="0" dirty="0" smtClean="0">
                          <a:ln>
                            <a:noFill/>
                          </a:ln>
                          <a:solidFill>
                            <a:srgbClr val="585958"/>
                          </a:solidFill>
                          <a:effectLst/>
                          <a:uLnTx/>
                          <a:uFillTx/>
                          <a:latin typeface="+mn-lt"/>
                          <a:ea typeface="+mn-ea"/>
                          <a:cs typeface="+mn-cs"/>
                        </a:rPr>
                        <a:t>, Rachel Cook, Gloria O’Connor, Carlos Rojas, Debi Pollard, Jeff Woods, Judy De Los Santos</a:t>
                      </a: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smtClean="0">
                          <a:ln>
                            <a:noFill/>
                          </a:ln>
                          <a:solidFill>
                            <a:srgbClr val="585958"/>
                          </a:solidFill>
                          <a:effectLst/>
                          <a:uLnTx/>
                          <a:uFillTx/>
                          <a:latin typeface="+mn-lt"/>
                          <a:ea typeface="+mn-ea"/>
                          <a:cs typeface="+mn-cs"/>
                        </a:rPr>
                        <a:t>In Progress – At Risk of Meeting Deadline (Feb 2019)</a:t>
                      </a:r>
                    </a:p>
                  </a:txBody>
                  <a:tcPr>
                    <a:solidFill>
                      <a:srgbClr val="FFC000">
                        <a:alpha val="52000"/>
                      </a:srgbClr>
                    </a:solidFill>
                  </a:tcPr>
                </a:tc>
                <a:extLst>
                  <a:ext uri="{0D108BD9-81ED-4DB2-BD59-A6C34878D82A}">
                    <a16:rowId xmlns:a16="http://schemas.microsoft.com/office/drawing/2014/main" val="10000"/>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1143011744"/>
              </p:ext>
            </p:extLst>
          </p:nvPr>
        </p:nvGraphicFramePr>
        <p:xfrm>
          <a:off x="1229632" y="4528009"/>
          <a:ext cx="10280818" cy="777240"/>
        </p:xfrm>
        <a:graphic>
          <a:graphicData uri="http://schemas.openxmlformats.org/drawingml/2006/table">
            <a:tbl>
              <a:tblPr firstRow="1" bandRow="1">
                <a:tableStyleId>{5C22544A-7EE6-4342-B048-85BDC9FD1C3A}</a:tableStyleId>
              </a:tblPr>
              <a:tblGrid>
                <a:gridCol w="2278339">
                  <a:extLst>
                    <a:ext uri="{9D8B030D-6E8A-4147-A177-3AD203B41FA5}">
                      <a16:colId xmlns:a16="http://schemas.microsoft.com/office/drawing/2014/main" val="20000"/>
                    </a:ext>
                  </a:extLst>
                </a:gridCol>
                <a:gridCol w="1715037">
                  <a:extLst>
                    <a:ext uri="{9D8B030D-6E8A-4147-A177-3AD203B41FA5}">
                      <a16:colId xmlns:a16="http://schemas.microsoft.com/office/drawing/2014/main" val="20001"/>
                    </a:ext>
                  </a:extLst>
                </a:gridCol>
                <a:gridCol w="3993376">
                  <a:extLst>
                    <a:ext uri="{9D8B030D-6E8A-4147-A177-3AD203B41FA5}">
                      <a16:colId xmlns:a16="http://schemas.microsoft.com/office/drawing/2014/main" val="20002"/>
                    </a:ext>
                  </a:extLst>
                </a:gridCol>
                <a:gridCol w="2294066">
                  <a:extLst>
                    <a:ext uri="{9D8B030D-6E8A-4147-A177-3AD203B41FA5}">
                      <a16:colId xmlns:a16="http://schemas.microsoft.com/office/drawing/2014/main" val="20003"/>
                    </a:ext>
                  </a:extLst>
                </a:gridCol>
              </a:tblGrid>
              <a:tr h="715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585958"/>
                          </a:solidFill>
                          <a:effectLst/>
                          <a:uLnTx/>
                          <a:uFillTx/>
                          <a:latin typeface="+mn-lt"/>
                          <a:ea typeface="+mn-ea"/>
                          <a:cs typeface="+mn-cs"/>
                        </a:rPr>
                        <a:t>Involves updating the proposal record with any final changes or data elements so that UCSD's system of record has the latest/final proposal materials that were submitted to the sponsor. </a:t>
                      </a: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585958"/>
                          </a:solidFill>
                          <a:effectLst/>
                          <a:uLnTx/>
                          <a:uFillTx/>
                          <a:latin typeface="+mn-lt"/>
                          <a:ea typeface="+mn-ea"/>
                          <a:cs typeface="+mn-cs"/>
                        </a:rPr>
                        <a:t>KR Proposal Development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srgbClr val="585958"/>
                        </a:solidFill>
                        <a:effectLst/>
                        <a:uLnTx/>
                        <a:uFillTx/>
                        <a:latin typeface="+mn-lt"/>
                        <a:ea typeface="+mn-ea"/>
                        <a:cs typeface="+mn-cs"/>
                      </a:endParaRP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Well Garcia, Rachel Cook, Ross Dammann, Trevor Johnson, William Park III, Marissa Yessis-Prough, </a:t>
                      </a:r>
                      <a:r>
                        <a:rPr kumimoji="0" lang="en-US" sz="1000" b="0" i="0" u="none" strike="noStrike" kern="1200" cap="none" spc="0" normalizeH="0" baseline="0" noProof="0" dirty="0" err="1" smtClean="0">
                          <a:ln>
                            <a:noFill/>
                          </a:ln>
                          <a:solidFill>
                            <a:srgbClr val="585958"/>
                          </a:solidFill>
                          <a:effectLst/>
                          <a:uLnTx/>
                          <a:uFillTx/>
                          <a:latin typeface="+mn-lt"/>
                          <a:ea typeface="+mn-ea"/>
                          <a:cs typeface="+mn-cs"/>
                        </a:rPr>
                        <a:t>Thanhdieu</a:t>
                      </a:r>
                      <a:r>
                        <a:rPr kumimoji="0" lang="en-US" sz="1000" b="0" i="0" u="none" strike="noStrike" kern="1200" cap="none" spc="0" normalizeH="0" baseline="0" noProof="0" dirty="0" smtClean="0">
                          <a:ln>
                            <a:noFill/>
                          </a:ln>
                          <a:solidFill>
                            <a:srgbClr val="585958"/>
                          </a:solidFill>
                          <a:effectLst/>
                          <a:uLnTx/>
                          <a:uFillTx/>
                          <a:latin typeface="+mn-lt"/>
                          <a:ea typeface="+mn-ea"/>
                          <a:cs typeface="+mn-cs"/>
                        </a:rPr>
                        <a:t> Rich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srgbClr val="585958"/>
                        </a:solidFill>
                        <a:effectLst/>
                        <a:uLnTx/>
                        <a:uFillTx/>
                        <a:latin typeface="+mn-lt"/>
                        <a:ea typeface="+mn-ea"/>
                        <a:cs typeface="+mn-cs"/>
                      </a:endParaRP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In Progress – On Schedule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(Jan 2019)</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585958"/>
                        </a:solidFill>
                        <a:effectLst/>
                        <a:uLnTx/>
                        <a:uFillTx/>
                        <a:latin typeface="+mn-lt"/>
                        <a:ea typeface="+mn-ea"/>
                        <a:cs typeface="+mn-cs"/>
                      </a:endParaRPr>
                    </a:p>
                  </a:txBody>
                  <a:tcPr>
                    <a:solidFill>
                      <a:srgbClr val="92D050">
                        <a:alpha val="52000"/>
                      </a:srgbClr>
                    </a:solidFill>
                  </a:tcPr>
                </a:tc>
                <a:extLst>
                  <a:ext uri="{0D108BD9-81ED-4DB2-BD59-A6C34878D82A}">
                    <a16:rowId xmlns:a16="http://schemas.microsoft.com/office/drawing/2014/main" val="10000"/>
                  </a:ext>
                </a:extLst>
              </a:tr>
            </a:tbl>
          </a:graphicData>
        </a:graphic>
      </p:graphicFrame>
      <p:pic>
        <p:nvPicPr>
          <p:cNvPr id="11" name="Picture 10"/>
          <p:cNvPicPr>
            <a:picLocks noChangeAspect="1"/>
          </p:cNvPicPr>
          <p:nvPr/>
        </p:nvPicPr>
        <p:blipFill rotWithShape="1">
          <a:blip r:embed="rId2"/>
          <a:srcRect t="3423" b="83182"/>
          <a:stretch/>
        </p:blipFill>
        <p:spPr>
          <a:xfrm>
            <a:off x="2868695" y="132744"/>
            <a:ext cx="6303760" cy="677047"/>
          </a:xfrm>
          <a:prstGeom prst="rect">
            <a:avLst/>
          </a:prstGeom>
        </p:spPr>
      </p:pic>
      <p:pic>
        <p:nvPicPr>
          <p:cNvPr id="12" name="Picture 11"/>
          <p:cNvPicPr>
            <a:picLocks noChangeAspect="1"/>
          </p:cNvPicPr>
          <p:nvPr/>
        </p:nvPicPr>
        <p:blipFill rotWithShape="1">
          <a:blip r:embed="rId2"/>
          <a:srcRect l="34029" t="19588" r="52772" b="12773"/>
          <a:stretch/>
        </p:blipFill>
        <p:spPr>
          <a:xfrm>
            <a:off x="130901" y="840799"/>
            <a:ext cx="1085504" cy="4460239"/>
          </a:xfrm>
          <a:prstGeom prst="rect">
            <a:avLst/>
          </a:prstGeom>
        </p:spPr>
      </p:pic>
      <p:graphicFrame>
        <p:nvGraphicFramePr>
          <p:cNvPr id="17" name="Table 16"/>
          <p:cNvGraphicFramePr>
            <a:graphicFrameLocks noGrp="1"/>
          </p:cNvGraphicFramePr>
          <p:nvPr>
            <p:extLst>
              <p:ext uri="{D42A27DB-BD31-4B8C-83A1-F6EECF244321}">
                <p14:modId xmlns:p14="http://schemas.microsoft.com/office/powerpoint/2010/main" val="176213117"/>
              </p:ext>
            </p:extLst>
          </p:nvPr>
        </p:nvGraphicFramePr>
        <p:xfrm>
          <a:off x="1229632" y="2773671"/>
          <a:ext cx="10280818" cy="815340"/>
        </p:xfrm>
        <a:graphic>
          <a:graphicData uri="http://schemas.openxmlformats.org/drawingml/2006/table">
            <a:tbl>
              <a:tblPr firstRow="1" bandRow="1">
                <a:tableStyleId>{5C22544A-7EE6-4342-B048-85BDC9FD1C3A}</a:tableStyleId>
              </a:tblPr>
              <a:tblGrid>
                <a:gridCol w="2278339">
                  <a:extLst>
                    <a:ext uri="{9D8B030D-6E8A-4147-A177-3AD203B41FA5}">
                      <a16:colId xmlns:a16="http://schemas.microsoft.com/office/drawing/2014/main" val="20000"/>
                    </a:ext>
                  </a:extLst>
                </a:gridCol>
                <a:gridCol w="1715037">
                  <a:extLst>
                    <a:ext uri="{9D8B030D-6E8A-4147-A177-3AD203B41FA5}">
                      <a16:colId xmlns:a16="http://schemas.microsoft.com/office/drawing/2014/main" val="20001"/>
                    </a:ext>
                  </a:extLst>
                </a:gridCol>
                <a:gridCol w="3993376">
                  <a:extLst>
                    <a:ext uri="{9D8B030D-6E8A-4147-A177-3AD203B41FA5}">
                      <a16:colId xmlns:a16="http://schemas.microsoft.com/office/drawing/2014/main" val="20002"/>
                    </a:ext>
                  </a:extLst>
                </a:gridCol>
                <a:gridCol w="2294066">
                  <a:extLst>
                    <a:ext uri="{9D8B030D-6E8A-4147-A177-3AD203B41FA5}">
                      <a16:colId xmlns:a16="http://schemas.microsoft.com/office/drawing/2014/main" val="20003"/>
                    </a:ext>
                  </a:extLst>
                </a:gridCol>
              </a:tblGrid>
              <a:tr h="715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585958"/>
                          </a:solidFill>
                          <a:effectLst/>
                          <a:uLnTx/>
                          <a:uFillTx/>
                          <a:latin typeface="+mn-lt"/>
                          <a:ea typeface="+mn-ea"/>
                          <a:cs typeface="+mn-cs"/>
                        </a:rPr>
                        <a:t>Begins when proposal package is complete and ready for the department approvers and sponsored projects office (SPO) to review and submit the package to the sponsor.  </a:t>
                      </a: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585958"/>
                          </a:solidFill>
                          <a:effectLst/>
                          <a:uLnTx/>
                          <a:uFillTx/>
                          <a:latin typeface="+mn-lt"/>
                          <a:ea typeface="+mn-ea"/>
                          <a:cs typeface="+mn-cs"/>
                        </a:rPr>
                        <a:t>KR Proposal Development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srgbClr val="585958"/>
                        </a:solidFill>
                        <a:effectLst/>
                        <a:uLnTx/>
                        <a:uFillTx/>
                        <a:latin typeface="+mn-lt"/>
                        <a:ea typeface="+mn-ea"/>
                        <a:cs typeface="+mn-cs"/>
                      </a:endParaRP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smtClean="0">
                          <a:ln>
                            <a:noFill/>
                          </a:ln>
                          <a:solidFill>
                            <a:srgbClr val="585958"/>
                          </a:solidFill>
                          <a:effectLst/>
                          <a:uLnTx/>
                          <a:uFillTx/>
                          <a:latin typeface="+mn-lt"/>
                          <a:ea typeface="+mn-ea"/>
                          <a:cs typeface="+mn-cs"/>
                        </a:rPr>
                        <a:t>Emily Yeh, Octavio Ochoa, Dani Elias, Isabella Bryant-Parkinson, Debi Pollard, Karim Hussein, Patti Williams, Ross Dammann, Trevor Johnson, Rachel Cook, Anastasia Hendry, William Park III, Well Garcia, Gloria O’Connor, Carlos Rojas, Jennifer Ford, Brittany Whiting, Kristen Anderson-Vicino, Jillian Kochan, Marissa Yessis-Prough, Neil Dutcher</a:t>
                      </a:r>
                    </a:p>
                  </a:txBody>
                  <a:tcPr>
                    <a:solidFill>
                      <a:srgbClr val="DEEDF8"/>
                    </a:solidFill>
                  </a:tcPr>
                </a:tc>
                <a:tc>
                  <a:txBody>
                    <a:bodyPr/>
                    <a:lstStyle/>
                    <a:p>
                      <a:r>
                        <a:rPr lang="en-US" sz="1000" b="0" dirty="0" smtClean="0">
                          <a:solidFill>
                            <a:schemeClr val="tx2"/>
                          </a:solidFill>
                        </a:rPr>
                        <a:t>Completed - In Configuration</a:t>
                      </a:r>
                    </a:p>
                  </a:txBody>
                  <a:tcPr>
                    <a:solidFill>
                      <a:srgbClr val="DEEDF8"/>
                    </a:solidFill>
                  </a:tcPr>
                </a:tc>
                <a:extLst>
                  <a:ext uri="{0D108BD9-81ED-4DB2-BD59-A6C34878D82A}">
                    <a16:rowId xmlns:a16="http://schemas.microsoft.com/office/drawing/2014/main" val="10000"/>
                  </a:ext>
                </a:extLst>
              </a:tr>
            </a:tbl>
          </a:graphicData>
        </a:graphic>
      </p:graphicFrame>
      <p:sp>
        <p:nvSpPr>
          <p:cNvPr id="21" name="TextBox 20"/>
          <p:cNvSpPr txBox="1"/>
          <p:nvPr/>
        </p:nvSpPr>
        <p:spPr>
          <a:xfrm>
            <a:off x="9170903" y="6189961"/>
            <a:ext cx="2372498" cy="276999"/>
          </a:xfrm>
          <a:prstGeom prst="rect">
            <a:avLst/>
          </a:prstGeom>
          <a:noFill/>
        </p:spPr>
        <p:txBody>
          <a:bodyPr wrap="square" rtlCol="0">
            <a:spAutoFit/>
          </a:bodyPr>
          <a:lstStyle/>
          <a:p>
            <a:pPr algn="r"/>
            <a:r>
              <a:rPr lang="en-US" sz="1200" dirty="0" smtClean="0">
                <a:solidFill>
                  <a:schemeClr val="tx2"/>
                </a:solidFill>
                <a:hlinkClick r:id="rId3" action="ppaction://hlinksldjump"/>
              </a:rPr>
              <a:t>Return to Project Structure</a:t>
            </a:r>
            <a:endParaRPr lang="en-US" sz="1200" dirty="0">
              <a:solidFill>
                <a:schemeClr val="tx2"/>
              </a:solidFill>
            </a:endParaRPr>
          </a:p>
        </p:txBody>
      </p:sp>
      <p:sp>
        <p:nvSpPr>
          <p:cNvPr id="22" name="TextBox 21"/>
          <p:cNvSpPr txBox="1"/>
          <p:nvPr/>
        </p:nvSpPr>
        <p:spPr>
          <a:xfrm>
            <a:off x="8413022" y="6407122"/>
            <a:ext cx="3204520" cy="276999"/>
          </a:xfrm>
          <a:prstGeom prst="rect">
            <a:avLst/>
          </a:prstGeom>
          <a:noFill/>
        </p:spPr>
        <p:txBody>
          <a:bodyPr wrap="square" rtlCol="0">
            <a:spAutoFit/>
          </a:bodyPr>
          <a:lstStyle/>
          <a:p>
            <a:pPr algn="r"/>
            <a:r>
              <a:rPr lang="en-US" sz="1200" dirty="0" smtClean="0">
                <a:solidFill>
                  <a:schemeClr val="tx2"/>
                </a:solidFill>
                <a:hlinkClick r:id="rId4" action="ppaction://hlinksldjump"/>
              </a:rPr>
              <a:t>Return to Pre Award Process Landscape</a:t>
            </a:r>
            <a:endParaRPr lang="en-US" sz="1200" dirty="0">
              <a:solidFill>
                <a:schemeClr val="tx2"/>
              </a:solidFill>
            </a:endParaRPr>
          </a:p>
        </p:txBody>
      </p:sp>
    </p:spTree>
    <p:extLst>
      <p:ext uri="{BB962C8B-B14F-4D97-AF65-F5344CB8AC3E}">
        <p14:creationId xmlns:p14="http://schemas.microsoft.com/office/powerpoint/2010/main" val="4250854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3941584597"/>
              </p:ext>
            </p:extLst>
          </p:nvPr>
        </p:nvGraphicFramePr>
        <p:xfrm>
          <a:off x="1229632" y="1987082"/>
          <a:ext cx="10280818" cy="680743"/>
        </p:xfrm>
        <a:graphic>
          <a:graphicData uri="http://schemas.openxmlformats.org/drawingml/2006/table">
            <a:tbl>
              <a:tblPr firstRow="1" bandRow="1">
                <a:tableStyleId>{5C22544A-7EE6-4342-B048-85BDC9FD1C3A}</a:tableStyleId>
              </a:tblPr>
              <a:tblGrid>
                <a:gridCol w="2369779">
                  <a:extLst>
                    <a:ext uri="{9D8B030D-6E8A-4147-A177-3AD203B41FA5}">
                      <a16:colId xmlns:a16="http://schemas.microsoft.com/office/drawing/2014/main" val="20000"/>
                    </a:ext>
                  </a:extLst>
                </a:gridCol>
                <a:gridCol w="1623597">
                  <a:extLst>
                    <a:ext uri="{9D8B030D-6E8A-4147-A177-3AD203B41FA5}">
                      <a16:colId xmlns:a16="http://schemas.microsoft.com/office/drawing/2014/main" val="20001"/>
                    </a:ext>
                  </a:extLst>
                </a:gridCol>
                <a:gridCol w="3993376">
                  <a:extLst>
                    <a:ext uri="{9D8B030D-6E8A-4147-A177-3AD203B41FA5}">
                      <a16:colId xmlns:a16="http://schemas.microsoft.com/office/drawing/2014/main" val="20002"/>
                    </a:ext>
                  </a:extLst>
                </a:gridCol>
                <a:gridCol w="2294066">
                  <a:extLst>
                    <a:ext uri="{9D8B030D-6E8A-4147-A177-3AD203B41FA5}">
                      <a16:colId xmlns:a16="http://schemas.microsoft.com/office/drawing/2014/main" val="20003"/>
                    </a:ext>
                  </a:extLst>
                </a:gridCol>
              </a:tblGrid>
              <a:tr h="6807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50" b="0" i="0" u="none" strike="noStrike" kern="1200" cap="none" spc="0" normalizeH="0" baseline="0" noProof="0" dirty="0" smtClean="0">
                          <a:ln>
                            <a:noFill/>
                          </a:ln>
                          <a:solidFill>
                            <a:srgbClr val="585958"/>
                          </a:solidFill>
                          <a:effectLst/>
                          <a:uLnTx/>
                          <a:uFillTx/>
                          <a:latin typeface="+mn-lt"/>
                          <a:ea typeface="+mn-ea"/>
                          <a:cs typeface="+mn-cs"/>
                        </a:rPr>
                        <a:t>Monitor and maintain the compliance approval status in order to insure that an award is not created when a required compliance review and approval process has not taken place.</a:t>
                      </a: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585958"/>
                          </a:solidFill>
                          <a:effectLst/>
                          <a:uLnTx/>
                          <a:uFillTx/>
                          <a:latin typeface="+mn-lt"/>
                          <a:ea typeface="+mn-ea"/>
                          <a:cs typeface="+mn-cs"/>
                        </a:rPr>
                        <a:t>KR Proposal Development</a:t>
                      </a:r>
                      <a:br>
                        <a:rPr kumimoji="0" lang="en-US" sz="900" b="0" i="0" u="none" strike="noStrike" kern="1200" cap="none" spc="0" normalizeH="0" baseline="0" noProof="0" dirty="0" smtClean="0">
                          <a:ln>
                            <a:noFill/>
                          </a:ln>
                          <a:solidFill>
                            <a:srgbClr val="585958"/>
                          </a:solidFill>
                          <a:effectLst/>
                          <a:uLnTx/>
                          <a:uFillTx/>
                          <a:latin typeface="+mn-lt"/>
                          <a:ea typeface="+mn-ea"/>
                          <a:cs typeface="+mn-cs"/>
                        </a:rPr>
                      </a:br>
                      <a:endParaRPr kumimoji="0" lang="en-US" sz="900" b="0" i="0" u="none" strike="noStrike" kern="1200" cap="none" spc="0" normalizeH="0" baseline="0" noProof="0" dirty="0" smtClean="0">
                        <a:ln>
                          <a:noFill/>
                        </a:ln>
                        <a:solidFill>
                          <a:srgbClr val="585958"/>
                        </a:solidFill>
                        <a:effectLst/>
                        <a:uLnTx/>
                        <a:uFillTx/>
                        <a:latin typeface="+mn-lt"/>
                        <a:ea typeface="+mn-ea"/>
                        <a:cs typeface="+mn-cs"/>
                      </a:endParaRP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smtClean="0">
                          <a:ln>
                            <a:noFill/>
                          </a:ln>
                          <a:solidFill>
                            <a:srgbClr val="585958"/>
                          </a:solidFill>
                          <a:effectLst/>
                          <a:uLnTx/>
                          <a:uFillTx/>
                          <a:latin typeface="+mn-lt"/>
                          <a:ea typeface="+mn-ea"/>
                          <a:cs typeface="+mn-cs"/>
                        </a:rPr>
                        <a:t>Rachel Cook, Ross Dammann, Trevor Johnson, William Park III, </a:t>
                      </a:r>
                      <a:r>
                        <a:rPr kumimoji="0" lang="en-US" sz="950" b="0" i="0" u="none" strike="noStrike" kern="1200" cap="none" spc="0" normalizeH="0" baseline="0" noProof="0" dirty="0" err="1" smtClean="0">
                          <a:ln>
                            <a:noFill/>
                          </a:ln>
                          <a:solidFill>
                            <a:srgbClr val="585958"/>
                          </a:solidFill>
                          <a:effectLst/>
                          <a:uLnTx/>
                          <a:uFillTx/>
                          <a:latin typeface="+mn-lt"/>
                          <a:ea typeface="+mn-ea"/>
                          <a:cs typeface="+mn-cs"/>
                        </a:rPr>
                        <a:t>Thanhdieu</a:t>
                      </a:r>
                      <a:r>
                        <a:rPr kumimoji="0" lang="en-US" sz="950" b="0" i="0" u="none" strike="noStrike" kern="1200" cap="none" spc="0" normalizeH="0" baseline="0" noProof="0" dirty="0" smtClean="0">
                          <a:ln>
                            <a:noFill/>
                          </a:ln>
                          <a:solidFill>
                            <a:srgbClr val="585958"/>
                          </a:solidFill>
                          <a:effectLst/>
                          <a:uLnTx/>
                          <a:uFillTx/>
                          <a:latin typeface="+mn-lt"/>
                          <a:ea typeface="+mn-ea"/>
                          <a:cs typeface="+mn-cs"/>
                        </a:rPr>
                        <a:t> Rich, Dani Elias, Jennifer Ford, Jennifer Louie, Erika Wilson, Jonathan Joyce, Emily Yeh, Brittany Whiting, Kristen Anderson-Vicino, Jillian Kochan, Jan Nguyen, Kip </a:t>
                      </a:r>
                      <a:r>
                        <a:rPr kumimoji="0" lang="en-US" sz="950" b="0" i="0" u="none" strike="noStrike" kern="1200" cap="none" spc="0" normalizeH="0" baseline="0" noProof="0" dirty="0" err="1" smtClean="0">
                          <a:ln>
                            <a:noFill/>
                          </a:ln>
                          <a:solidFill>
                            <a:srgbClr val="585958"/>
                          </a:solidFill>
                          <a:effectLst/>
                          <a:uLnTx/>
                          <a:uFillTx/>
                          <a:latin typeface="+mn-lt"/>
                          <a:ea typeface="+mn-ea"/>
                          <a:cs typeface="+mn-cs"/>
                        </a:rPr>
                        <a:t>Kantelo</a:t>
                      </a:r>
                      <a:r>
                        <a:rPr kumimoji="0" lang="en-US" sz="950" b="0" i="0" u="none" strike="noStrike" kern="1200" cap="none" spc="0" normalizeH="0" baseline="0" noProof="0" dirty="0" smtClean="0">
                          <a:ln>
                            <a:noFill/>
                          </a:ln>
                          <a:solidFill>
                            <a:srgbClr val="585958"/>
                          </a:solidFill>
                          <a:effectLst/>
                          <a:uLnTx/>
                          <a:uFillTx/>
                          <a:latin typeface="+mn-lt"/>
                          <a:ea typeface="+mn-ea"/>
                          <a:cs typeface="+mn-cs"/>
                        </a:rPr>
                        <a:t>, Liz Brenner, Christian McDonald, Jennifer Oh</a:t>
                      </a:r>
                    </a:p>
                  </a:txBody>
                  <a:tcPr>
                    <a:solidFill>
                      <a:srgbClr val="DEEDF8"/>
                    </a:solidFill>
                  </a:tcPr>
                </a:tc>
                <a:tc>
                  <a:txBody>
                    <a:bodyPr/>
                    <a:lstStyle/>
                    <a:p>
                      <a:r>
                        <a:rPr lang="en-US" sz="1000" b="0" dirty="0" smtClean="0">
                          <a:solidFill>
                            <a:schemeClr val="tx2"/>
                          </a:solidFill>
                        </a:rPr>
                        <a:t>Completed - In Configuration</a:t>
                      </a:r>
                      <a:endParaRPr lang="en-US" sz="1000" b="0" dirty="0">
                        <a:solidFill>
                          <a:schemeClr val="tx2"/>
                        </a:solidFill>
                      </a:endParaRPr>
                    </a:p>
                  </a:txBody>
                  <a:tcPr>
                    <a:solidFill>
                      <a:srgbClr val="DEEDF8"/>
                    </a:solidFill>
                  </a:tcPr>
                </a:tc>
                <a:extLst>
                  <a:ext uri="{0D108BD9-81ED-4DB2-BD59-A6C34878D82A}">
                    <a16:rowId xmlns:a16="http://schemas.microsoft.com/office/drawing/2014/main" val="10000"/>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669297300"/>
              </p:ext>
            </p:extLst>
          </p:nvPr>
        </p:nvGraphicFramePr>
        <p:xfrm>
          <a:off x="1229632" y="1655807"/>
          <a:ext cx="10280820" cy="304800"/>
        </p:xfrm>
        <a:graphic>
          <a:graphicData uri="http://schemas.openxmlformats.org/drawingml/2006/table">
            <a:tbl>
              <a:tblPr firstRow="1" bandRow="1">
                <a:tableStyleId>{5C22544A-7EE6-4342-B048-85BDC9FD1C3A}</a:tableStyleId>
              </a:tblPr>
              <a:tblGrid>
                <a:gridCol w="2361466">
                  <a:extLst>
                    <a:ext uri="{9D8B030D-6E8A-4147-A177-3AD203B41FA5}">
                      <a16:colId xmlns:a16="http://schemas.microsoft.com/office/drawing/2014/main" val="20000"/>
                    </a:ext>
                  </a:extLst>
                </a:gridCol>
                <a:gridCol w="1618466">
                  <a:extLst>
                    <a:ext uri="{9D8B030D-6E8A-4147-A177-3AD203B41FA5}">
                      <a16:colId xmlns:a16="http://schemas.microsoft.com/office/drawing/2014/main" val="20001"/>
                    </a:ext>
                  </a:extLst>
                </a:gridCol>
                <a:gridCol w="3993160">
                  <a:extLst>
                    <a:ext uri="{9D8B030D-6E8A-4147-A177-3AD203B41FA5}">
                      <a16:colId xmlns:a16="http://schemas.microsoft.com/office/drawing/2014/main" val="20002"/>
                    </a:ext>
                  </a:extLst>
                </a:gridCol>
                <a:gridCol w="2307728">
                  <a:extLst>
                    <a:ext uri="{9D8B030D-6E8A-4147-A177-3AD203B41FA5}">
                      <a16:colId xmlns:a16="http://schemas.microsoft.com/office/drawing/2014/main" val="20003"/>
                    </a:ext>
                  </a:extLst>
                </a:gridCol>
              </a:tblGrid>
              <a:tr h="255375">
                <a:tc>
                  <a:txBody>
                    <a:bodyPr/>
                    <a:lstStyle/>
                    <a:p>
                      <a:r>
                        <a:rPr lang="en-US" sz="1400" dirty="0" smtClean="0"/>
                        <a:t>Description</a:t>
                      </a:r>
                      <a:endParaRPr lang="en-US" sz="1400" dirty="0"/>
                    </a:p>
                  </a:txBody>
                  <a:tcPr>
                    <a:solidFill>
                      <a:schemeClr val="bg1">
                        <a:lumMod val="65000"/>
                      </a:schemeClr>
                    </a:solidFill>
                  </a:tcPr>
                </a:tc>
                <a:tc>
                  <a:txBody>
                    <a:bodyPr/>
                    <a:lstStyle/>
                    <a:p>
                      <a:r>
                        <a:rPr lang="en-US" sz="1400" dirty="0" smtClean="0"/>
                        <a:t>Related KR Module</a:t>
                      </a:r>
                      <a:endParaRPr lang="en-US" sz="1400" dirty="0"/>
                    </a:p>
                  </a:txBody>
                  <a:tcPr>
                    <a:solidFill>
                      <a:schemeClr val="bg1">
                        <a:lumMod val="65000"/>
                      </a:schemeClr>
                    </a:solidFill>
                  </a:tcPr>
                </a:tc>
                <a:tc>
                  <a:txBody>
                    <a:bodyPr/>
                    <a:lstStyle/>
                    <a:p>
                      <a:r>
                        <a:rPr lang="en-US" sz="1400" dirty="0" smtClean="0"/>
                        <a:t>Team</a:t>
                      </a:r>
                      <a:endParaRPr lang="en-US" sz="1400" dirty="0"/>
                    </a:p>
                  </a:txBody>
                  <a:tcPr>
                    <a:solidFill>
                      <a:schemeClr val="bg1">
                        <a:lumMod val="65000"/>
                      </a:schemeClr>
                    </a:solidFill>
                  </a:tcPr>
                </a:tc>
                <a:tc>
                  <a:txBody>
                    <a:bodyPr/>
                    <a:lstStyle/>
                    <a:p>
                      <a:r>
                        <a:rPr lang="en-US" sz="1400" dirty="0" smtClean="0"/>
                        <a:t>Status</a:t>
                      </a:r>
                      <a:endParaRPr lang="en-US" sz="1400" dirty="0"/>
                    </a:p>
                  </a:txBody>
                  <a:tcPr>
                    <a:solidFill>
                      <a:schemeClr val="bg1">
                        <a:lumMod val="65000"/>
                      </a:schemeClr>
                    </a:solidFill>
                  </a:tcPr>
                </a:tc>
                <a:extLst>
                  <a:ext uri="{0D108BD9-81ED-4DB2-BD59-A6C34878D82A}">
                    <a16:rowId xmlns:a16="http://schemas.microsoft.com/office/drawing/2014/main" val="10000"/>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641421798"/>
              </p:ext>
            </p:extLst>
          </p:nvPr>
        </p:nvGraphicFramePr>
        <p:xfrm>
          <a:off x="1229632" y="4528009"/>
          <a:ext cx="10280818" cy="715363"/>
        </p:xfrm>
        <a:graphic>
          <a:graphicData uri="http://schemas.openxmlformats.org/drawingml/2006/table">
            <a:tbl>
              <a:tblPr firstRow="1" bandRow="1">
                <a:tableStyleId>{5C22544A-7EE6-4342-B048-85BDC9FD1C3A}</a:tableStyleId>
              </a:tblPr>
              <a:tblGrid>
                <a:gridCol w="2378092">
                  <a:extLst>
                    <a:ext uri="{9D8B030D-6E8A-4147-A177-3AD203B41FA5}">
                      <a16:colId xmlns:a16="http://schemas.microsoft.com/office/drawing/2014/main" val="20000"/>
                    </a:ext>
                  </a:extLst>
                </a:gridCol>
                <a:gridCol w="1615284">
                  <a:extLst>
                    <a:ext uri="{9D8B030D-6E8A-4147-A177-3AD203B41FA5}">
                      <a16:colId xmlns:a16="http://schemas.microsoft.com/office/drawing/2014/main" val="20001"/>
                    </a:ext>
                  </a:extLst>
                </a:gridCol>
                <a:gridCol w="3993376">
                  <a:extLst>
                    <a:ext uri="{9D8B030D-6E8A-4147-A177-3AD203B41FA5}">
                      <a16:colId xmlns:a16="http://schemas.microsoft.com/office/drawing/2014/main" val="20002"/>
                    </a:ext>
                  </a:extLst>
                </a:gridCol>
                <a:gridCol w="2294066">
                  <a:extLst>
                    <a:ext uri="{9D8B030D-6E8A-4147-A177-3AD203B41FA5}">
                      <a16:colId xmlns:a16="http://schemas.microsoft.com/office/drawing/2014/main" val="20003"/>
                    </a:ext>
                  </a:extLst>
                </a:gridCol>
              </a:tblGrid>
              <a:tr h="715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585958"/>
                          </a:solidFill>
                          <a:effectLst/>
                          <a:uLnTx/>
                          <a:uFillTx/>
                          <a:latin typeface="+mn-lt"/>
                          <a:ea typeface="+mn-ea"/>
                          <a:cs typeface="+mn-cs"/>
                        </a:rPr>
                        <a:t>When the sponsor requests a budget revision and is completed when a revised budget has been submitted to the sponsor.</a:t>
                      </a: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585958"/>
                          </a:solidFill>
                          <a:effectLst/>
                          <a:uLnTx/>
                          <a:uFillTx/>
                          <a:latin typeface="+mn-lt"/>
                          <a:ea typeface="+mn-ea"/>
                          <a:cs typeface="+mn-cs"/>
                        </a:rPr>
                        <a:t>KR Proposal Development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srgbClr val="585958"/>
                        </a:solidFill>
                        <a:effectLst/>
                        <a:uLnTx/>
                        <a:uFillTx/>
                        <a:latin typeface="+mn-lt"/>
                        <a:ea typeface="+mn-ea"/>
                        <a:cs typeface="+mn-cs"/>
                      </a:endParaRP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Well Garcia, Rachel Cook, Ross Dammann, Trevor Johnson, William Park III, Marissa Yessis-Prough, </a:t>
                      </a:r>
                      <a:r>
                        <a:rPr kumimoji="0" lang="en-US" sz="1000" b="0" i="0" u="none" strike="noStrike" kern="1200" cap="none" spc="0" normalizeH="0" baseline="0" noProof="0" dirty="0" err="1" smtClean="0">
                          <a:ln>
                            <a:noFill/>
                          </a:ln>
                          <a:solidFill>
                            <a:srgbClr val="585958"/>
                          </a:solidFill>
                          <a:effectLst/>
                          <a:uLnTx/>
                          <a:uFillTx/>
                          <a:latin typeface="+mn-lt"/>
                          <a:ea typeface="+mn-ea"/>
                          <a:cs typeface="+mn-cs"/>
                        </a:rPr>
                        <a:t>Thanhdieu</a:t>
                      </a:r>
                      <a:r>
                        <a:rPr kumimoji="0" lang="en-US" sz="1000" b="0" i="0" u="none" strike="noStrike" kern="1200" cap="none" spc="0" normalizeH="0" baseline="0" noProof="0" dirty="0" smtClean="0">
                          <a:ln>
                            <a:noFill/>
                          </a:ln>
                          <a:solidFill>
                            <a:srgbClr val="585958"/>
                          </a:solidFill>
                          <a:effectLst/>
                          <a:uLnTx/>
                          <a:uFillTx/>
                          <a:latin typeface="+mn-lt"/>
                          <a:ea typeface="+mn-ea"/>
                          <a:cs typeface="+mn-cs"/>
                        </a:rPr>
                        <a:t> Rich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srgbClr val="585958"/>
                        </a:solidFill>
                        <a:effectLst/>
                        <a:uLnTx/>
                        <a:uFillTx/>
                        <a:latin typeface="+mn-lt"/>
                        <a:ea typeface="+mn-ea"/>
                        <a:cs typeface="+mn-cs"/>
                      </a:endParaRP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In Progress – On Schedule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(Jan 2019)</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585958"/>
                        </a:solidFill>
                        <a:effectLst/>
                        <a:uLnTx/>
                        <a:uFillTx/>
                        <a:latin typeface="+mn-lt"/>
                        <a:ea typeface="+mn-ea"/>
                        <a:cs typeface="+mn-cs"/>
                      </a:endParaRPr>
                    </a:p>
                  </a:txBody>
                  <a:tcPr>
                    <a:solidFill>
                      <a:srgbClr val="C6E6A4"/>
                    </a:solidFill>
                  </a:tcPr>
                </a:tc>
                <a:extLst>
                  <a:ext uri="{0D108BD9-81ED-4DB2-BD59-A6C34878D82A}">
                    <a16:rowId xmlns:a16="http://schemas.microsoft.com/office/drawing/2014/main" val="10000"/>
                  </a:ext>
                </a:extLst>
              </a:tr>
            </a:tbl>
          </a:graphicData>
        </a:graphic>
      </p:graphicFrame>
      <p:pic>
        <p:nvPicPr>
          <p:cNvPr id="11" name="Picture 10"/>
          <p:cNvPicPr>
            <a:picLocks noChangeAspect="1"/>
          </p:cNvPicPr>
          <p:nvPr/>
        </p:nvPicPr>
        <p:blipFill rotWithShape="1">
          <a:blip r:embed="rId2"/>
          <a:srcRect t="3423" b="83182"/>
          <a:stretch/>
        </p:blipFill>
        <p:spPr>
          <a:xfrm>
            <a:off x="2868695" y="132744"/>
            <a:ext cx="6303760" cy="677047"/>
          </a:xfrm>
          <a:prstGeom prst="rect">
            <a:avLst/>
          </a:prstGeom>
        </p:spPr>
      </p:pic>
      <p:pic>
        <p:nvPicPr>
          <p:cNvPr id="15" name="Picture 14"/>
          <p:cNvPicPr>
            <a:picLocks noChangeAspect="1"/>
          </p:cNvPicPr>
          <p:nvPr/>
        </p:nvPicPr>
        <p:blipFill rotWithShape="1">
          <a:blip r:embed="rId2"/>
          <a:srcRect l="50495" t="19589" r="36045"/>
          <a:stretch/>
        </p:blipFill>
        <p:spPr>
          <a:xfrm>
            <a:off x="89711" y="873750"/>
            <a:ext cx="1098731" cy="5262884"/>
          </a:xfrm>
          <a:prstGeom prst="rect">
            <a:avLst/>
          </a:prstGeom>
        </p:spPr>
      </p:pic>
      <p:graphicFrame>
        <p:nvGraphicFramePr>
          <p:cNvPr id="16" name="Table 15"/>
          <p:cNvGraphicFramePr>
            <a:graphicFrameLocks noGrp="1"/>
          </p:cNvGraphicFramePr>
          <p:nvPr>
            <p:extLst>
              <p:ext uri="{D42A27DB-BD31-4B8C-83A1-F6EECF244321}">
                <p14:modId xmlns:p14="http://schemas.microsoft.com/office/powerpoint/2010/main" val="557892383"/>
              </p:ext>
            </p:extLst>
          </p:nvPr>
        </p:nvGraphicFramePr>
        <p:xfrm>
          <a:off x="1229632" y="5396557"/>
          <a:ext cx="10280818" cy="715363"/>
        </p:xfrm>
        <a:graphic>
          <a:graphicData uri="http://schemas.openxmlformats.org/drawingml/2006/table">
            <a:tbl>
              <a:tblPr firstRow="1" bandRow="1">
                <a:tableStyleId>{5C22544A-7EE6-4342-B048-85BDC9FD1C3A}</a:tableStyleId>
              </a:tblPr>
              <a:tblGrid>
                <a:gridCol w="2369779">
                  <a:extLst>
                    <a:ext uri="{9D8B030D-6E8A-4147-A177-3AD203B41FA5}">
                      <a16:colId xmlns:a16="http://schemas.microsoft.com/office/drawing/2014/main" val="20000"/>
                    </a:ext>
                  </a:extLst>
                </a:gridCol>
                <a:gridCol w="1623597">
                  <a:extLst>
                    <a:ext uri="{9D8B030D-6E8A-4147-A177-3AD203B41FA5}">
                      <a16:colId xmlns:a16="http://schemas.microsoft.com/office/drawing/2014/main" val="20001"/>
                    </a:ext>
                  </a:extLst>
                </a:gridCol>
                <a:gridCol w="3993376">
                  <a:extLst>
                    <a:ext uri="{9D8B030D-6E8A-4147-A177-3AD203B41FA5}">
                      <a16:colId xmlns:a16="http://schemas.microsoft.com/office/drawing/2014/main" val="20002"/>
                    </a:ext>
                  </a:extLst>
                </a:gridCol>
                <a:gridCol w="2294066">
                  <a:extLst>
                    <a:ext uri="{9D8B030D-6E8A-4147-A177-3AD203B41FA5}">
                      <a16:colId xmlns:a16="http://schemas.microsoft.com/office/drawing/2014/main" val="20003"/>
                    </a:ext>
                  </a:extLst>
                </a:gridCol>
              </a:tblGrid>
              <a:tr h="7153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585958"/>
                          </a:solidFill>
                          <a:effectLst/>
                          <a:uLnTx/>
                          <a:uFillTx/>
                          <a:latin typeface="+mn-lt"/>
                          <a:ea typeface="+mn-ea"/>
                          <a:cs typeface="+mn-cs"/>
                        </a:rPr>
                        <a:t>This process might happen when the sponsor is considering making an award to UCSD, wants to conduct a site visit and the PI needs to expend funds to cover the costs.</a:t>
                      </a: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585958"/>
                          </a:solidFill>
                          <a:effectLst/>
                          <a:uLnTx/>
                          <a:uFillTx/>
                          <a:latin typeface="+mn-lt"/>
                          <a:ea typeface="+mn-ea"/>
                          <a:cs typeface="+mn-cs"/>
                        </a:rPr>
                        <a:t>KR Proposal Development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srgbClr val="585958"/>
                        </a:solidFill>
                        <a:effectLst/>
                        <a:uLnTx/>
                        <a:uFillTx/>
                        <a:latin typeface="+mn-lt"/>
                        <a:ea typeface="+mn-ea"/>
                        <a:cs typeface="+mn-cs"/>
                      </a:endParaRP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Well Garcia, Rachel Cook, Ross Dammann, Trevor Johnson, William Park III, Marissa Yessis-Prough, </a:t>
                      </a:r>
                      <a:r>
                        <a:rPr kumimoji="0" lang="en-US" sz="1000" b="0" i="0" u="none" strike="noStrike" kern="1200" cap="none" spc="0" normalizeH="0" baseline="0" noProof="0" dirty="0" err="1" smtClean="0">
                          <a:ln>
                            <a:noFill/>
                          </a:ln>
                          <a:solidFill>
                            <a:srgbClr val="585958"/>
                          </a:solidFill>
                          <a:effectLst/>
                          <a:uLnTx/>
                          <a:uFillTx/>
                          <a:latin typeface="+mn-lt"/>
                          <a:ea typeface="+mn-ea"/>
                          <a:cs typeface="+mn-cs"/>
                        </a:rPr>
                        <a:t>Thanhdieu</a:t>
                      </a:r>
                      <a:r>
                        <a:rPr kumimoji="0" lang="en-US" sz="1000" b="0" i="0" u="none" strike="noStrike" kern="1200" cap="none" spc="0" normalizeH="0" baseline="0" noProof="0" dirty="0" smtClean="0">
                          <a:ln>
                            <a:noFill/>
                          </a:ln>
                          <a:solidFill>
                            <a:srgbClr val="585958"/>
                          </a:solidFill>
                          <a:effectLst/>
                          <a:uLnTx/>
                          <a:uFillTx/>
                          <a:latin typeface="+mn-lt"/>
                          <a:ea typeface="+mn-ea"/>
                          <a:cs typeface="+mn-cs"/>
                        </a:rPr>
                        <a:t> Rich</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srgbClr val="585958"/>
                        </a:solidFill>
                        <a:effectLst/>
                        <a:uLnTx/>
                        <a:uFillTx/>
                        <a:latin typeface="+mn-lt"/>
                        <a:ea typeface="+mn-ea"/>
                        <a:cs typeface="+mn-cs"/>
                      </a:endParaRP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In Progress – On Schedule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(Jan 2019)</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585958"/>
                        </a:solidFill>
                        <a:effectLst/>
                        <a:uLnTx/>
                        <a:uFillTx/>
                        <a:latin typeface="+mn-lt"/>
                        <a:ea typeface="+mn-ea"/>
                        <a:cs typeface="+mn-cs"/>
                      </a:endParaRPr>
                    </a:p>
                  </a:txBody>
                  <a:tcPr>
                    <a:solidFill>
                      <a:srgbClr val="92D050">
                        <a:alpha val="52000"/>
                      </a:srgbClr>
                    </a:solidFill>
                  </a:tcPr>
                </a:tc>
                <a:extLst>
                  <a:ext uri="{0D108BD9-81ED-4DB2-BD59-A6C34878D82A}">
                    <a16:rowId xmlns:a16="http://schemas.microsoft.com/office/drawing/2014/main" val="10000"/>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4176652167"/>
              </p:ext>
            </p:extLst>
          </p:nvPr>
        </p:nvGraphicFramePr>
        <p:xfrm>
          <a:off x="1229632" y="2858695"/>
          <a:ext cx="10280818" cy="680743"/>
        </p:xfrm>
        <a:graphic>
          <a:graphicData uri="http://schemas.openxmlformats.org/drawingml/2006/table">
            <a:tbl>
              <a:tblPr firstRow="1" bandRow="1">
                <a:tableStyleId>{5C22544A-7EE6-4342-B048-85BDC9FD1C3A}</a:tableStyleId>
              </a:tblPr>
              <a:tblGrid>
                <a:gridCol w="10280818">
                  <a:extLst>
                    <a:ext uri="{9D8B030D-6E8A-4147-A177-3AD203B41FA5}">
                      <a16:colId xmlns:a16="http://schemas.microsoft.com/office/drawing/2014/main" val="20000"/>
                    </a:ext>
                  </a:extLst>
                </a:gridCol>
              </a:tblGrid>
              <a:tr h="6807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srgbClr val="585958"/>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No business process review needed because this typically occurs outside of the system </a:t>
                      </a:r>
                      <a:endParaRPr kumimoji="0" lang="en-US" sz="1000" b="0" i="0" u="none" strike="noStrike" kern="1200" cap="none" spc="0" normalizeH="0" baseline="0" noProof="0" dirty="0">
                        <a:ln>
                          <a:noFill/>
                        </a:ln>
                        <a:solidFill>
                          <a:srgbClr val="585958"/>
                        </a:solidFill>
                        <a:effectLst/>
                        <a:uLnTx/>
                        <a:uFillTx/>
                        <a:latin typeface="+mn-lt"/>
                        <a:ea typeface="+mn-ea"/>
                        <a:cs typeface="+mn-cs"/>
                      </a:endParaRPr>
                    </a:p>
                  </a:txBody>
                  <a:tcPr>
                    <a:solidFill>
                      <a:srgbClr val="FADFE7"/>
                    </a:solidFill>
                  </a:tcPr>
                </a:tc>
                <a:extLst>
                  <a:ext uri="{0D108BD9-81ED-4DB2-BD59-A6C34878D82A}">
                    <a16:rowId xmlns:a16="http://schemas.microsoft.com/office/drawing/2014/main" val="10000"/>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3840610586"/>
              </p:ext>
            </p:extLst>
          </p:nvPr>
        </p:nvGraphicFramePr>
        <p:xfrm>
          <a:off x="1229632" y="3694081"/>
          <a:ext cx="10280818" cy="680743"/>
        </p:xfrm>
        <a:graphic>
          <a:graphicData uri="http://schemas.openxmlformats.org/drawingml/2006/table">
            <a:tbl>
              <a:tblPr firstRow="1" bandRow="1">
                <a:tableStyleId>{5C22544A-7EE6-4342-B048-85BDC9FD1C3A}</a:tableStyleId>
              </a:tblPr>
              <a:tblGrid>
                <a:gridCol w="10280818">
                  <a:extLst>
                    <a:ext uri="{9D8B030D-6E8A-4147-A177-3AD203B41FA5}">
                      <a16:colId xmlns:a16="http://schemas.microsoft.com/office/drawing/2014/main" val="20000"/>
                    </a:ext>
                  </a:extLst>
                </a:gridCol>
              </a:tblGrid>
              <a:tr h="6807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srgbClr val="585958"/>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No business process review needed because this typically occurs outside of the system </a:t>
                      </a:r>
                      <a:endParaRPr kumimoji="0" lang="en-US" sz="1000" b="0" i="0" u="none" strike="noStrike" kern="1200" cap="none" spc="0" normalizeH="0" baseline="0" noProof="0" dirty="0">
                        <a:ln>
                          <a:noFill/>
                        </a:ln>
                        <a:solidFill>
                          <a:srgbClr val="585958"/>
                        </a:solidFill>
                        <a:effectLst/>
                        <a:uLnTx/>
                        <a:uFillTx/>
                        <a:latin typeface="+mn-lt"/>
                        <a:ea typeface="+mn-ea"/>
                        <a:cs typeface="+mn-cs"/>
                      </a:endParaRPr>
                    </a:p>
                  </a:txBody>
                  <a:tcPr>
                    <a:solidFill>
                      <a:srgbClr val="FADFE7"/>
                    </a:solidFill>
                  </a:tcPr>
                </a:tc>
                <a:extLst>
                  <a:ext uri="{0D108BD9-81ED-4DB2-BD59-A6C34878D82A}">
                    <a16:rowId xmlns:a16="http://schemas.microsoft.com/office/drawing/2014/main" val="10000"/>
                  </a:ext>
                </a:extLst>
              </a:tr>
            </a:tbl>
          </a:graphicData>
        </a:graphic>
      </p:graphicFrame>
      <p:sp>
        <p:nvSpPr>
          <p:cNvPr id="23" name="TextBox 22"/>
          <p:cNvSpPr txBox="1"/>
          <p:nvPr/>
        </p:nvSpPr>
        <p:spPr>
          <a:xfrm>
            <a:off x="9170903" y="6189961"/>
            <a:ext cx="2372498" cy="276999"/>
          </a:xfrm>
          <a:prstGeom prst="rect">
            <a:avLst/>
          </a:prstGeom>
          <a:noFill/>
        </p:spPr>
        <p:txBody>
          <a:bodyPr wrap="square" rtlCol="0">
            <a:spAutoFit/>
          </a:bodyPr>
          <a:lstStyle/>
          <a:p>
            <a:pPr algn="r"/>
            <a:r>
              <a:rPr lang="en-US" sz="1200" dirty="0" smtClean="0">
                <a:solidFill>
                  <a:schemeClr val="tx2"/>
                </a:solidFill>
                <a:hlinkClick r:id="rId3" action="ppaction://hlinksldjump"/>
              </a:rPr>
              <a:t>Return to Project Structure</a:t>
            </a:r>
            <a:endParaRPr lang="en-US" sz="1200" dirty="0">
              <a:solidFill>
                <a:schemeClr val="tx2"/>
              </a:solidFill>
            </a:endParaRPr>
          </a:p>
        </p:txBody>
      </p:sp>
      <p:sp>
        <p:nvSpPr>
          <p:cNvPr id="24" name="TextBox 23"/>
          <p:cNvSpPr txBox="1"/>
          <p:nvPr/>
        </p:nvSpPr>
        <p:spPr>
          <a:xfrm>
            <a:off x="8413022" y="6407122"/>
            <a:ext cx="3204520" cy="276999"/>
          </a:xfrm>
          <a:prstGeom prst="rect">
            <a:avLst/>
          </a:prstGeom>
          <a:noFill/>
        </p:spPr>
        <p:txBody>
          <a:bodyPr wrap="square" rtlCol="0">
            <a:spAutoFit/>
          </a:bodyPr>
          <a:lstStyle/>
          <a:p>
            <a:pPr algn="r"/>
            <a:r>
              <a:rPr lang="en-US" sz="1200" dirty="0" smtClean="0">
                <a:solidFill>
                  <a:schemeClr val="tx2"/>
                </a:solidFill>
                <a:hlinkClick r:id="rId4" action="ppaction://hlinksldjump"/>
              </a:rPr>
              <a:t>Return to Pre Award Process Landscape</a:t>
            </a:r>
            <a:endParaRPr lang="en-US" sz="1200" dirty="0">
              <a:solidFill>
                <a:schemeClr val="tx2"/>
              </a:solidFill>
            </a:endParaRPr>
          </a:p>
        </p:txBody>
      </p:sp>
    </p:spTree>
    <p:extLst>
      <p:ext uri="{BB962C8B-B14F-4D97-AF65-F5344CB8AC3E}">
        <p14:creationId xmlns:p14="http://schemas.microsoft.com/office/powerpoint/2010/main" val="37119586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960817188"/>
              </p:ext>
            </p:extLst>
          </p:nvPr>
        </p:nvGraphicFramePr>
        <p:xfrm>
          <a:off x="1229632" y="1987082"/>
          <a:ext cx="10280818" cy="3349393"/>
        </p:xfrm>
        <a:graphic>
          <a:graphicData uri="http://schemas.openxmlformats.org/drawingml/2006/table">
            <a:tbl>
              <a:tblPr firstRow="1" bandRow="1">
                <a:tableStyleId>{5C22544A-7EE6-4342-B048-85BDC9FD1C3A}</a:tableStyleId>
              </a:tblPr>
              <a:tblGrid>
                <a:gridCol w="1996688">
                  <a:extLst>
                    <a:ext uri="{9D8B030D-6E8A-4147-A177-3AD203B41FA5}">
                      <a16:colId xmlns:a16="http://schemas.microsoft.com/office/drawing/2014/main" val="20000"/>
                    </a:ext>
                  </a:extLst>
                </a:gridCol>
                <a:gridCol w="1996688">
                  <a:extLst>
                    <a:ext uri="{9D8B030D-6E8A-4147-A177-3AD203B41FA5}">
                      <a16:colId xmlns:a16="http://schemas.microsoft.com/office/drawing/2014/main" val="20001"/>
                    </a:ext>
                  </a:extLst>
                </a:gridCol>
                <a:gridCol w="3993376">
                  <a:extLst>
                    <a:ext uri="{9D8B030D-6E8A-4147-A177-3AD203B41FA5}">
                      <a16:colId xmlns:a16="http://schemas.microsoft.com/office/drawing/2014/main" val="20002"/>
                    </a:ext>
                  </a:extLst>
                </a:gridCol>
                <a:gridCol w="2294066">
                  <a:extLst>
                    <a:ext uri="{9D8B030D-6E8A-4147-A177-3AD203B41FA5}">
                      <a16:colId xmlns:a16="http://schemas.microsoft.com/office/drawing/2014/main" val="20003"/>
                    </a:ext>
                  </a:extLst>
                </a:gridCol>
              </a:tblGrid>
              <a:tr h="334939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585958"/>
                          </a:solidFill>
                          <a:effectLst/>
                          <a:uLnTx/>
                          <a:uFillTx/>
                          <a:latin typeface="+mn-lt"/>
                          <a:ea typeface="+mn-ea"/>
                          <a:cs typeface="+mn-cs"/>
                        </a:rPr>
                        <a:t>This process is contained within the pre-award function of research administration.  The process begins when the award document is received from or requested by the sponsor and ends with the full execution of the agreement.  Negotiations are the series of steps to take the initial agreement from proposal/original document through discussion/negotiation of the language with the other party to a final signed agreement.</a:t>
                      </a: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585958"/>
                          </a:solidFill>
                          <a:effectLst/>
                          <a:uLnTx/>
                          <a:uFillTx/>
                          <a:latin typeface="+mn-lt"/>
                          <a:ea typeface="+mn-ea"/>
                          <a:cs typeface="+mn-cs"/>
                        </a:rPr>
                        <a:t>KR Negotiations</a:t>
                      </a: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smtClean="0">
                          <a:ln>
                            <a:noFill/>
                          </a:ln>
                          <a:solidFill>
                            <a:srgbClr val="585958"/>
                          </a:solidFill>
                          <a:effectLst/>
                          <a:uLnTx/>
                          <a:uFillTx/>
                          <a:latin typeface="+mn-lt"/>
                          <a:ea typeface="+mn-ea"/>
                          <a:cs typeface="+mn-cs"/>
                        </a:rPr>
                        <a:t>Lisa Meredith, Stella Sung, Mary Mansfield, Karim Hussein, Andrea Lupu, Lauren Sanfilippo, Lindsay Wholey, Sanaz Masha, Gloria O’Connor</a:t>
                      </a:r>
                    </a:p>
                  </a:txBody>
                  <a:tcPr>
                    <a:solidFill>
                      <a:srgbClr val="DEEDF8"/>
                    </a:solidFill>
                  </a:tcPr>
                </a:tc>
                <a:tc>
                  <a:txBody>
                    <a:bodyPr/>
                    <a:lstStyle/>
                    <a:p>
                      <a:r>
                        <a:rPr lang="en-US" sz="1000" b="0" dirty="0" smtClean="0">
                          <a:solidFill>
                            <a:schemeClr val="tx2"/>
                          </a:solidFill>
                        </a:rPr>
                        <a:t>Completed - In Configuration</a:t>
                      </a:r>
                      <a:endParaRPr lang="en-US" sz="1000" b="0" dirty="0">
                        <a:solidFill>
                          <a:schemeClr val="tx2"/>
                        </a:solidFill>
                      </a:endParaRPr>
                    </a:p>
                  </a:txBody>
                  <a:tcPr>
                    <a:solidFill>
                      <a:srgbClr val="DEEDF8"/>
                    </a:solidFill>
                  </a:tcPr>
                </a:tc>
                <a:extLst>
                  <a:ext uri="{0D108BD9-81ED-4DB2-BD59-A6C34878D82A}">
                    <a16:rowId xmlns:a16="http://schemas.microsoft.com/office/drawing/2014/main" val="10000"/>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845503756"/>
              </p:ext>
            </p:extLst>
          </p:nvPr>
        </p:nvGraphicFramePr>
        <p:xfrm>
          <a:off x="1229632" y="1655807"/>
          <a:ext cx="10280820" cy="304800"/>
        </p:xfrm>
        <a:graphic>
          <a:graphicData uri="http://schemas.openxmlformats.org/drawingml/2006/table">
            <a:tbl>
              <a:tblPr firstRow="1" bandRow="1">
                <a:tableStyleId>{5C22544A-7EE6-4342-B048-85BDC9FD1C3A}</a:tableStyleId>
              </a:tblPr>
              <a:tblGrid>
                <a:gridCol w="1989966">
                  <a:extLst>
                    <a:ext uri="{9D8B030D-6E8A-4147-A177-3AD203B41FA5}">
                      <a16:colId xmlns:a16="http://schemas.microsoft.com/office/drawing/2014/main" val="20000"/>
                    </a:ext>
                  </a:extLst>
                </a:gridCol>
                <a:gridCol w="1989966">
                  <a:extLst>
                    <a:ext uri="{9D8B030D-6E8A-4147-A177-3AD203B41FA5}">
                      <a16:colId xmlns:a16="http://schemas.microsoft.com/office/drawing/2014/main" val="20001"/>
                    </a:ext>
                  </a:extLst>
                </a:gridCol>
                <a:gridCol w="3993160">
                  <a:extLst>
                    <a:ext uri="{9D8B030D-6E8A-4147-A177-3AD203B41FA5}">
                      <a16:colId xmlns:a16="http://schemas.microsoft.com/office/drawing/2014/main" val="20002"/>
                    </a:ext>
                  </a:extLst>
                </a:gridCol>
                <a:gridCol w="2307728">
                  <a:extLst>
                    <a:ext uri="{9D8B030D-6E8A-4147-A177-3AD203B41FA5}">
                      <a16:colId xmlns:a16="http://schemas.microsoft.com/office/drawing/2014/main" val="20003"/>
                    </a:ext>
                  </a:extLst>
                </a:gridCol>
              </a:tblGrid>
              <a:tr h="255375">
                <a:tc>
                  <a:txBody>
                    <a:bodyPr/>
                    <a:lstStyle/>
                    <a:p>
                      <a:r>
                        <a:rPr lang="en-US" sz="1400" dirty="0" smtClean="0"/>
                        <a:t>Description</a:t>
                      </a:r>
                      <a:endParaRPr lang="en-US" sz="1400" dirty="0"/>
                    </a:p>
                  </a:txBody>
                  <a:tcPr>
                    <a:solidFill>
                      <a:schemeClr val="bg1">
                        <a:lumMod val="65000"/>
                      </a:schemeClr>
                    </a:solidFill>
                  </a:tcPr>
                </a:tc>
                <a:tc>
                  <a:txBody>
                    <a:bodyPr/>
                    <a:lstStyle/>
                    <a:p>
                      <a:r>
                        <a:rPr lang="en-US" sz="1400" dirty="0" smtClean="0"/>
                        <a:t>Related KR Module</a:t>
                      </a:r>
                      <a:endParaRPr lang="en-US" sz="1400" dirty="0"/>
                    </a:p>
                  </a:txBody>
                  <a:tcPr>
                    <a:solidFill>
                      <a:schemeClr val="bg1">
                        <a:lumMod val="65000"/>
                      </a:schemeClr>
                    </a:solidFill>
                  </a:tcPr>
                </a:tc>
                <a:tc>
                  <a:txBody>
                    <a:bodyPr/>
                    <a:lstStyle/>
                    <a:p>
                      <a:r>
                        <a:rPr lang="en-US" sz="1400" dirty="0" smtClean="0"/>
                        <a:t>Team</a:t>
                      </a:r>
                      <a:endParaRPr lang="en-US" sz="1400" dirty="0"/>
                    </a:p>
                  </a:txBody>
                  <a:tcPr>
                    <a:solidFill>
                      <a:schemeClr val="bg1">
                        <a:lumMod val="65000"/>
                      </a:schemeClr>
                    </a:solidFill>
                  </a:tcPr>
                </a:tc>
                <a:tc>
                  <a:txBody>
                    <a:bodyPr/>
                    <a:lstStyle/>
                    <a:p>
                      <a:r>
                        <a:rPr lang="en-US" sz="1400" dirty="0" smtClean="0"/>
                        <a:t>Status</a:t>
                      </a:r>
                      <a:endParaRPr lang="en-US" sz="1400" dirty="0"/>
                    </a:p>
                  </a:txBody>
                  <a:tcPr>
                    <a:solidFill>
                      <a:schemeClr val="bg1">
                        <a:lumMod val="65000"/>
                      </a:schemeClr>
                    </a:solidFill>
                  </a:tcPr>
                </a:tc>
                <a:extLst>
                  <a:ext uri="{0D108BD9-81ED-4DB2-BD59-A6C34878D82A}">
                    <a16:rowId xmlns:a16="http://schemas.microsoft.com/office/drawing/2014/main" val="10000"/>
                  </a:ext>
                </a:extLst>
              </a:tr>
            </a:tbl>
          </a:graphicData>
        </a:graphic>
      </p:graphicFrame>
      <p:pic>
        <p:nvPicPr>
          <p:cNvPr id="11" name="Picture 10"/>
          <p:cNvPicPr>
            <a:picLocks noChangeAspect="1"/>
          </p:cNvPicPr>
          <p:nvPr/>
        </p:nvPicPr>
        <p:blipFill rotWithShape="1">
          <a:blip r:embed="rId2"/>
          <a:srcRect t="3423" b="83182"/>
          <a:stretch/>
        </p:blipFill>
        <p:spPr>
          <a:xfrm>
            <a:off x="2868695" y="132744"/>
            <a:ext cx="6303760" cy="677047"/>
          </a:xfrm>
          <a:prstGeom prst="rect">
            <a:avLst/>
          </a:prstGeom>
        </p:spPr>
      </p:pic>
      <p:pic>
        <p:nvPicPr>
          <p:cNvPr id="12" name="Picture 11"/>
          <p:cNvPicPr>
            <a:picLocks noChangeAspect="1"/>
          </p:cNvPicPr>
          <p:nvPr/>
        </p:nvPicPr>
        <p:blipFill rotWithShape="1">
          <a:blip r:embed="rId2"/>
          <a:srcRect l="67222" t="19589" r="19449" b="13262"/>
          <a:stretch/>
        </p:blipFill>
        <p:spPr>
          <a:xfrm>
            <a:off x="89710" y="898465"/>
            <a:ext cx="1098731" cy="4438010"/>
          </a:xfrm>
          <a:prstGeom prst="rect">
            <a:avLst/>
          </a:prstGeom>
        </p:spPr>
      </p:pic>
      <p:sp>
        <p:nvSpPr>
          <p:cNvPr id="22" name="TextBox 21"/>
          <p:cNvSpPr txBox="1"/>
          <p:nvPr/>
        </p:nvSpPr>
        <p:spPr>
          <a:xfrm>
            <a:off x="9170903" y="6189961"/>
            <a:ext cx="2372498" cy="276999"/>
          </a:xfrm>
          <a:prstGeom prst="rect">
            <a:avLst/>
          </a:prstGeom>
          <a:noFill/>
        </p:spPr>
        <p:txBody>
          <a:bodyPr wrap="square" rtlCol="0">
            <a:spAutoFit/>
          </a:bodyPr>
          <a:lstStyle/>
          <a:p>
            <a:pPr algn="r"/>
            <a:r>
              <a:rPr lang="en-US" sz="1200" dirty="0" smtClean="0">
                <a:solidFill>
                  <a:schemeClr val="tx2"/>
                </a:solidFill>
                <a:hlinkClick r:id="rId3" action="ppaction://hlinksldjump"/>
              </a:rPr>
              <a:t>Return to Project Structure</a:t>
            </a:r>
            <a:endParaRPr lang="en-US" sz="1200" dirty="0">
              <a:solidFill>
                <a:schemeClr val="tx2"/>
              </a:solidFill>
            </a:endParaRPr>
          </a:p>
        </p:txBody>
      </p:sp>
      <p:sp>
        <p:nvSpPr>
          <p:cNvPr id="23" name="TextBox 22"/>
          <p:cNvSpPr txBox="1"/>
          <p:nvPr/>
        </p:nvSpPr>
        <p:spPr>
          <a:xfrm>
            <a:off x="8413022" y="6407122"/>
            <a:ext cx="3204520" cy="276999"/>
          </a:xfrm>
          <a:prstGeom prst="rect">
            <a:avLst/>
          </a:prstGeom>
          <a:noFill/>
        </p:spPr>
        <p:txBody>
          <a:bodyPr wrap="square" rtlCol="0">
            <a:spAutoFit/>
          </a:bodyPr>
          <a:lstStyle/>
          <a:p>
            <a:pPr algn="r"/>
            <a:r>
              <a:rPr lang="en-US" sz="1200" dirty="0" smtClean="0">
                <a:solidFill>
                  <a:schemeClr val="tx2"/>
                </a:solidFill>
                <a:hlinkClick r:id="rId4" action="ppaction://hlinksldjump"/>
              </a:rPr>
              <a:t>Return to Pre Award Process Landscape</a:t>
            </a:r>
            <a:endParaRPr lang="en-US" sz="1200" dirty="0">
              <a:solidFill>
                <a:schemeClr val="tx2"/>
              </a:solidFill>
            </a:endParaRPr>
          </a:p>
        </p:txBody>
      </p:sp>
    </p:spTree>
    <p:extLst>
      <p:ext uri="{BB962C8B-B14F-4D97-AF65-F5344CB8AC3E}">
        <p14:creationId xmlns:p14="http://schemas.microsoft.com/office/powerpoint/2010/main" val="40414830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2695694541"/>
              </p:ext>
            </p:extLst>
          </p:nvPr>
        </p:nvGraphicFramePr>
        <p:xfrm>
          <a:off x="1229632" y="2868622"/>
          <a:ext cx="10280818" cy="739140"/>
        </p:xfrm>
        <a:graphic>
          <a:graphicData uri="http://schemas.openxmlformats.org/drawingml/2006/table">
            <a:tbl>
              <a:tblPr firstRow="1" bandRow="1">
                <a:tableStyleId>{5C22544A-7EE6-4342-B048-85BDC9FD1C3A}</a:tableStyleId>
              </a:tblPr>
              <a:tblGrid>
                <a:gridCol w="2261713">
                  <a:extLst>
                    <a:ext uri="{9D8B030D-6E8A-4147-A177-3AD203B41FA5}">
                      <a16:colId xmlns:a16="http://schemas.microsoft.com/office/drawing/2014/main" val="20000"/>
                    </a:ext>
                  </a:extLst>
                </a:gridCol>
                <a:gridCol w="1731663">
                  <a:extLst>
                    <a:ext uri="{9D8B030D-6E8A-4147-A177-3AD203B41FA5}">
                      <a16:colId xmlns:a16="http://schemas.microsoft.com/office/drawing/2014/main" val="20001"/>
                    </a:ext>
                  </a:extLst>
                </a:gridCol>
                <a:gridCol w="3993376">
                  <a:extLst>
                    <a:ext uri="{9D8B030D-6E8A-4147-A177-3AD203B41FA5}">
                      <a16:colId xmlns:a16="http://schemas.microsoft.com/office/drawing/2014/main" val="20002"/>
                    </a:ext>
                  </a:extLst>
                </a:gridCol>
                <a:gridCol w="2294066">
                  <a:extLst>
                    <a:ext uri="{9D8B030D-6E8A-4147-A177-3AD203B41FA5}">
                      <a16:colId xmlns:a16="http://schemas.microsoft.com/office/drawing/2014/main" val="20003"/>
                    </a:ext>
                  </a:extLst>
                </a:gridCol>
              </a:tblGrid>
              <a:tr h="6807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50" b="0" i="0" u="none" strike="noStrike" kern="1200" cap="none" spc="0" normalizeH="0" baseline="0" noProof="0" dirty="0" smtClean="0">
                          <a:ln>
                            <a:noFill/>
                          </a:ln>
                          <a:solidFill>
                            <a:srgbClr val="585958"/>
                          </a:solidFill>
                          <a:effectLst/>
                          <a:uLnTx/>
                          <a:uFillTx/>
                          <a:latin typeface="+mn-lt"/>
                          <a:ea typeface="+mn-ea"/>
                          <a:cs typeface="+mn-cs"/>
                        </a:rPr>
                        <a:t>Upon receipt of the NOA, the Sponsored Projects Office (SPO) will create an award record in UCSD's research agreement management system and update the record with all necessary information.</a:t>
                      </a: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585958"/>
                          </a:solidFill>
                          <a:effectLst/>
                          <a:uLnTx/>
                          <a:uFillTx/>
                          <a:latin typeface="+mn-lt"/>
                          <a:ea typeface="+mn-ea"/>
                          <a:cs typeface="+mn-cs"/>
                        </a:rPr>
                        <a:t>KR Institutional Proposal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585958"/>
                          </a:solidFill>
                          <a:effectLst/>
                          <a:uLnTx/>
                          <a:uFillTx/>
                          <a:latin typeface="+mn-lt"/>
                          <a:ea typeface="+mn-ea"/>
                          <a:cs typeface="+mn-cs"/>
                        </a:rPr>
                        <a:t/>
                      </a:r>
                      <a:br>
                        <a:rPr kumimoji="0" lang="en-US" sz="900" b="0" i="0" u="none" strike="noStrike" kern="1200" cap="none" spc="0" normalizeH="0" baseline="0" noProof="0" dirty="0" smtClean="0">
                          <a:ln>
                            <a:noFill/>
                          </a:ln>
                          <a:solidFill>
                            <a:srgbClr val="585958"/>
                          </a:solidFill>
                          <a:effectLst/>
                          <a:uLnTx/>
                          <a:uFillTx/>
                          <a:latin typeface="+mn-lt"/>
                          <a:ea typeface="+mn-ea"/>
                          <a:cs typeface="+mn-cs"/>
                        </a:rPr>
                      </a:br>
                      <a:endParaRPr kumimoji="0" lang="en-US" sz="900" b="0" i="0" u="none" strike="noStrike" kern="1200" cap="none" spc="0" normalizeH="0" baseline="0" noProof="0" dirty="0" smtClean="0">
                        <a:ln>
                          <a:noFill/>
                        </a:ln>
                        <a:solidFill>
                          <a:srgbClr val="585958"/>
                        </a:solidFill>
                        <a:effectLst/>
                        <a:uLnTx/>
                        <a:uFillTx/>
                        <a:latin typeface="+mn-lt"/>
                        <a:ea typeface="+mn-ea"/>
                        <a:cs typeface="+mn-cs"/>
                      </a:endParaRP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smtClean="0">
                          <a:ln>
                            <a:noFill/>
                          </a:ln>
                          <a:solidFill>
                            <a:srgbClr val="585958"/>
                          </a:solidFill>
                          <a:effectLst/>
                          <a:uLnTx/>
                          <a:uFillTx/>
                          <a:latin typeface="+mn-lt"/>
                          <a:ea typeface="+mn-ea"/>
                          <a:cs typeface="+mn-cs"/>
                        </a:rPr>
                        <a:t>Ross Dammann, Trevor Johnson, William Park III, Patti Williams</a:t>
                      </a: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In Progress – On Schedule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(Jan 2019)</a:t>
                      </a:r>
                    </a:p>
                  </a:txBody>
                  <a:tcPr>
                    <a:solidFill>
                      <a:srgbClr val="92D050">
                        <a:alpha val="52000"/>
                      </a:srgbClr>
                    </a:solidFill>
                  </a:tcPr>
                </a:tc>
                <a:extLst>
                  <a:ext uri="{0D108BD9-81ED-4DB2-BD59-A6C34878D82A}">
                    <a16:rowId xmlns:a16="http://schemas.microsoft.com/office/drawing/2014/main" val="10000"/>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356150627"/>
              </p:ext>
            </p:extLst>
          </p:nvPr>
        </p:nvGraphicFramePr>
        <p:xfrm>
          <a:off x="1229632" y="1655807"/>
          <a:ext cx="10280820" cy="304800"/>
        </p:xfrm>
        <a:graphic>
          <a:graphicData uri="http://schemas.openxmlformats.org/drawingml/2006/table">
            <a:tbl>
              <a:tblPr firstRow="1" bandRow="1">
                <a:tableStyleId>{5C22544A-7EE6-4342-B048-85BDC9FD1C3A}</a:tableStyleId>
              </a:tblPr>
              <a:tblGrid>
                <a:gridCol w="2278339">
                  <a:extLst>
                    <a:ext uri="{9D8B030D-6E8A-4147-A177-3AD203B41FA5}">
                      <a16:colId xmlns:a16="http://schemas.microsoft.com/office/drawing/2014/main" val="20000"/>
                    </a:ext>
                  </a:extLst>
                </a:gridCol>
                <a:gridCol w="1701593">
                  <a:extLst>
                    <a:ext uri="{9D8B030D-6E8A-4147-A177-3AD203B41FA5}">
                      <a16:colId xmlns:a16="http://schemas.microsoft.com/office/drawing/2014/main" val="20001"/>
                    </a:ext>
                  </a:extLst>
                </a:gridCol>
                <a:gridCol w="3993160">
                  <a:extLst>
                    <a:ext uri="{9D8B030D-6E8A-4147-A177-3AD203B41FA5}">
                      <a16:colId xmlns:a16="http://schemas.microsoft.com/office/drawing/2014/main" val="20002"/>
                    </a:ext>
                  </a:extLst>
                </a:gridCol>
                <a:gridCol w="2307728">
                  <a:extLst>
                    <a:ext uri="{9D8B030D-6E8A-4147-A177-3AD203B41FA5}">
                      <a16:colId xmlns:a16="http://schemas.microsoft.com/office/drawing/2014/main" val="20003"/>
                    </a:ext>
                  </a:extLst>
                </a:gridCol>
              </a:tblGrid>
              <a:tr h="255375">
                <a:tc>
                  <a:txBody>
                    <a:bodyPr/>
                    <a:lstStyle/>
                    <a:p>
                      <a:r>
                        <a:rPr lang="en-US" sz="1400" dirty="0" smtClean="0"/>
                        <a:t>Description</a:t>
                      </a:r>
                      <a:endParaRPr lang="en-US" sz="1400" dirty="0"/>
                    </a:p>
                  </a:txBody>
                  <a:tcPr>
                    <a:solidFill>
                      <a:schemeClr val="bg1">
                        <a:lumMod val="65000"/>
                      </a:schemeClr>
                    </a:solidFill>
                  </a:tcPr>
                </a:tc>
                <a:tc>
                  <a:txBody>
                    <a:bodyPr/>
                    <a:lstStyle/>
                    <a:p>
                      <a:r>
                        <a:rPr lang="en-US" sz="1400" dirty="0" smtClean="0"/>
                        <a:t>Related KR Module</a:t>
                      </a:r>
                      <a:endParaRPr lang="en-US" sz="1400" dirty="0"/>
                    </a:p>
                  </a:txBody>
                  <a:tcPr>
                    <a:solidFill>
                      <a:schemeClr val="bg1">
                        <a:lumMod val="65000"/>
                      </a:schemeClr>
                    </a:solidFill>
                  </a:tcPr>
                </a:tc>
                <a:tc>
                  <a:txBody>
                    <a:bodyPr/>
                    <a:lstStyle/>
                    <a:p>
                      <a:r>
                        <a:rPr lang="en-US" sz="1400" dirty="0" smtClean="0"/>
                        <a:t>Team</a:t>
                      </a:r>
                      <a:endParaRPr lang="en-US" sz="1400" dirty="0"/>
                    </a:p>
                  </a:txBody>
                  <a:tcPr>
                    <a:solidFill>
                      <a:schemeClr val="bg1">
                        <a:lumMod val="65000"/>
                      </a:schemeClr>
                    </a:solidFill>
                  </a:tcPr>
                </a:tc>
                <a:tc>
                  <a:txBody>
                    <a:bodyPr/>
                    <a:lstStyle/>
                    <a:p>
                      <a:r>
                        <a:rPr lang="en-US" sz="1400" dirty="0" smtClean="0"/>
                        <a:t>Status</a:t>
                      </a:r>
                      <a:endParaRPr lang="en-US" sz="1400" dirty="0"/>
                    </a:p>
                  </a:txBody>
                  <a:tcPr>
                    <a:solidFill>
                      <a:schemeClr val="bg1">
                        <a:lumMod val="65000"/>
                      </a:schemeClr>
                    </a:solidFill>
                  </a:tcPr>
                </a:tc>
                <a:extLst>
                  <a:ext uri="{0D108BD9-81ED-4DB2-BD59-A6C34878D82A}">
                    <a16:rowId xmlns:a16="http://schemas.microsoft.com/office/drawing/2014/main" val="10000"/>
                  </a:ext>
                </a:extLst>
              </a:tr>
            </a:tbl>
          </a:graphicData>
        </a:graphic>
      </p:graphicFrame>
      <p:pic>
        <p:nvPicPr>
          <p:cNvPr id="11" name="Picture 10"/>
          <p:cNvPicPr>
            <a:picLocks noChangeAspect="1"/>
          </p:cNvPicPr>
          <p:nvPr/>
        </p:nvPicPr>
        <p:blipFill rotWithShape="1">
          <a:blip r:embed="rId2"/>
          <a:srcRect t="3423" b="83182"/>
          <a:stretch/>
        </p:blipFill>
        <p:spPr>
          <a:xfrm>
            <a:off x="2868695" y="132744"/>
            <a:ext cx="6303760" cy="677047"/>
          </a:xfrm>
          <a:prstGeom prst="rect">
            <a:avLst/>
          </a:prstGeom>
        </p:spPr>
      </p:pic>
      <p:graphicFrame>
        <p:nvGraphicFramePr>
          <p:cNvPr id="18" name="Table 17"/>
          <p:cNvGraphicFramePr>
            <a:graphicFrameLocks noGrp="1"/>
          </p:cNvGraphicFramePr>
          <p:nvPr>
            <p:extLst>
              <p:ext uri="{D42A27DB-BD31-4B8C-83A1-F6EECF244321}">
                <p14:modId xmlns:p14="http://schemas.microsoft.com/office/powerpoint/2010/main" val="3929552187"/>
              </p:ext>
            </p:extLst>
          </p:nvPr>
        </p:nvGraphicFramePr>
        <p:xfrm>
          <a:off x="1229632" y="1997009"/>
          <a:ext cx="10280818" cy="680743"/>
        </p:xfrm>
        <a:graphic>
          <a:graphicData uri="http://schemas.openxmlformats.org/drawingml/2006/table">
            <a:tbl>
              <a:tblPr firstRow="1" bandRow="1">
                <a:tableStyleId>{5C22544A-7EE6-4342-B048-85BDC9FD1C3A}</a:tableStyleId>
              </a:tblPr>
              <a:tblGrid>
                <a:gridCol w="10280818">
                  <a:extLst>
                    <a:ext uri="{9D8B030D-6E8A-4147-A177-3AD203B41FA5}">
                      <a16:colId xmlns:a16="http://schemas.microsoft.com/office/drawing/2014/main" val="20000"/>
                    </a:ext>
                  </a:extLst>
                </a:gridCol>
              </a:tblGrid>
              <a:tr h="6807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srgbClr val="585958"/>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No business process review needed because this typically occurs outside of the system </a:t>
                      </a:r>
                      <a:endParaRPr kumimoji="0" lang="en-US" sz="1000" b="0" i="0" u="none" strike="noStrike" kern="1200" cap="none" spc="0" normalizeH="0" baseline="0" noProof="0" dirty="0">
                        <a:ln>
                          <a:noFill/>
                        </a:ln>
                        <a:solidFill>
                          <a:srgbClr val="585958"/>
                        </a:solidFill>
                        <a:effectLst/>
                        <a:uLnTx/>
                        <a:uFillTx/>
                        <a:latin typeface="+mn-lt"/>
                        <a:ea typeface="+mn-ea"/>
                        <a:cs typeface="+mn-cs"/>
                      </a:endParaRPr>
                    </a:p>
                  </a:txBody>
                  <a:tcPr>
                    <a:solidFill>
                      <a:srgbClr val="FADFE7"/>
                    </a:solidFill>
                  </a:tcPr>
                </a:tc>
                <a:extLst>
                  <a:ext uri="{0D108BD9-81ED-4DB2-BD59-A6C34878D82A}">
                    <a16:rowId xmlns:a16="http://schemas.microsoft.com/office/drawing/2014/main" val="10000"/>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683305266"/>
              </p:ext>
            </p:extLst>
          </p:nvPr>
        </p:nvGraphicFramePr>
        <p:xfrm>
          <a:off x="1229632" y="4616720"/>
          <a:ext cx="10280818" cy="680743"/>
        </p:xfrm>
        <a:graphic>
          <a:graphicData uri="http://schemas.openxmlformats.org/drawingml/2006/table">
            <a:tbl>
              <a:tblPr firstRow="1" bandRow="1">
                <a:tableStyleId>{5C22544A-7EE6-4342-B048-85BDC9FD1C3A}</a:tableStyleId>
              </a:tblPr>
              <a:tblGrid>
                <a:gridCol w="10280818">
                  <a:extLst>
                    <a:ext uri="{9D8B030D-6E8A-4147-A177-3AD203B41FA5}">
                      <a16:colId xmlns:a16="http://schemas.microsoft.com/office/drawing/2014/main" val="20000"/>
                    </a:ext>
                  </a:extLst>
                </a:gridCol>
              </a:tblGrid>
              <a:tr h="6807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srgbClr val="585958"/>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No business process review needed because this typically occurs outside of the system </a:t>
                      </a:r>
                      <a:endParaRPr kumimoji="0" lang="en-US" sz="1000" b="0" i="0" u="none" strike="noStrike" kern="1200" cap="none" spc="0" normalizeH="0" baseline="0" noProof="0" dirty="0">
                        <a:ln>
                          <a:noFill/>
                        </a:ln>
                        <a:solidFill>
                          <a:srgbClr val="585958"/>
                        </a:solidFill>
                        <a:effectLst/>
                        <a:uLnTx/>
                        <a:uFillTx/>
                        <a:latin typeface="+mn-lt"/>
                        <a:ea typeface="+mn-ea"/>
                        <a:cs typeface="+mn-cs"/>
                      </a:endParaRPr>
                    </a:p>
                  </a:txBody>
                  <a:tcPr>
                    <a:solidFill>
                      <a:srgbClr val="FADFE7"/>
                    </a:solidFill>
                  </a:tcPr>
                </a:tc>
                <a:extLst>
                  <a:ext uri="{0D108BD9-81ED-4DB2-BD59-A6C34878D82A}">
                    <a16:rowId xmlns:a16="http://schemas.microsoft.com/office/drawing/2014/main" val="10000"/>
                  </a:ext>
                </a:extLst>
              </a:tr>
            </a:tbl>
          </a:graphicData>
        </a:graphic>
      </p:graphicFrame>
      <p:pic>
        <p:nvPicPr>
          <p:cNvPr id="12" name="Picture 11"/>
          <p:cNvPicPr>
            <a:picLocks noChangeAspect="1"/>
          </p:cNvPicPr>
          <p:nvPr/>
        </p:nvPicPr>
        <p:blipFill rotWithShape="1">
          <a:blip r:embed="rId2"/>
          <a:srcRect l="83688" t="19589" r="2591" b="13262"/>
          <a:stretch/>
        </p:blipFill>
        <p:spPr>
          <a:xfrm>
            <a:off x="89711" y="873750"/>
            <a:ext cx="1139921" cy="4472834"/>
          </a:xfrm>
          <a:prstGeom prst="rect">
            <a:avLst/>
          </a:prstGeom>
        </p:spPr>
      </p:pic>
      <p:graphicFrame>
        <p:nvGraphicFramePr>
          <p:cNvPr id="13" name="Table 12"/>
          <p:cNvGraphicFramePr>
            <a:graphicFrameLocks noGrp="1"/>
          </p:cNvGraphicFramePr>
          <p:nvPr>
            <p:extLst>
              <p:ext uri="{D42A27DB-BD31-4B8C-83A1-F6EECF244321}">
                <p14:modId xmlns:p14="http://schemas.microsoft.com/office/powerpoint/2010/main" val="3207099015"/>
              </p:ext>
            </p:extLst>
          </p:nvPr>
        </p:nvGraphicFramePr>
        <p:xfrm>
          <a:off x="1229632" y="3745107"/>
          <a:ext cx="10280818" cy="680743"/>
        </p:xfrm>
        <a:graphic>
          <a:graphicData uri="http://schemas.openxmlformats.org/drawingml/2006/table">
            <a:tbl>
              <a:tblPr firstRow="1" bandRow="1">
                <a:tableStyleId>{5C22544A-7EE6-4342-B048-85BDC9FD1C3A}</a:tableStyleId>
              </a:tblPr>
              <a:tblGrid>
                <a:gridCol w="10280818">
                  <a:extLst>
                    <a:ext uri="{9D8B030D-6E8A-4147-A177-3AD203B41FA5}">
                      <a16:colId xmlns:a16="http://schemas.microsoft.com/office/drawing/2014/main" val="20000"/>
                    </a:ext>
                  </a:extLst>
                </a:gridCol>
              </a:tblGrid>
              <a:tr h="6807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srgbClr val="585958"/>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No business process review needed because this typically occurs outside of the system </a:t>
                      </a:r>
                      <a:endParaRPr kumimoji="0" lang="en-US" sz="1000" b="0" i="0" u="none" strike="noStrike" kern="1200" cap="none" spc="0" normalizeH="0" baseline="0" noProof="0" dirty="0">
                        <a:ln>
                          <a:noFill/>
                        </a:ln>
                        <a:solidFill>
                          <a:srgbClr val="585958"/>
                        </a:solidFill>
                        <a:effectLst/>
                        <a:uLnTx/>
                        <a:uFillTx/>
                        <a:latin typeface="+mn-lt"/>
                        <a:ea typeface="+mn-ea"/>
                        <a:cs typeface="+mn-cs"/>
                      </a:endParaRPr>
                    </a:p>
                  </a:txBody>
                  <a:tcPr>
                    <a:solidFill>
                      <a:srgbClr val="FADFE7"/>
                    </a:solidFill>
                  </a:tcPr>
                </a:tc>
                <a:extLst>
                  <a:ext uri="{0D108BD9-81ED-4DB2-BD59-A6C34878D82A}">
                    <a16:rowId xmlns:a16="http://schemas.microsoft.com/office/drawing/2014/main" val="10000"/>
                  </a:ext>
                </a:extLst>
              </a:tr>
            </a:tbl>
          </a:graphicData>
        </a:graphic>
      </p:graphicFrame>
      <p:sp>
        <p:nvSpPr>
          <p:cNvPr id="22" name="TextBox 21"/>
          <p:cNvSpPr txBox="1"/>
          <p:nvPr/>
        </p:nvSpPr>
        <p:spPr>
          <a:xfrm>
            <a:off x="9170903" y="6189961"/>
            <a:ext cx="2372498" cy="276999"/>
          </a:xfrm>
          <a:prstGeom prst="rect">
            <a:avLst/>
          </a:prstGeom>
          <a:noFill/>
        </p:spPr>
        <p:txBody>
          <a:bodyPr wrap="square" rtlCol="0">
            <a:spAutoFit/>
          </a:bodyPr>
          <a:lstStyle/>
          <a:p>
            <a:pPr algn="r"/>
            <a:r>
              <a:rPr lang="en-US" sz="1200" dirty="0" smtClean="0">
                <a:solidFill>
                  <a:schemeClr val="tx2"/>
                </a:solidFill>
                <a:hlinkClick r:id="rId3" action="ppaction://hlinksldjump"/>
              </a:rPr>
              <a:t>Return to Project Structure</a:t>
            </a:r>
            <a:endParaRPr lang="en-US" sz="1200" dirty="0">
              <a:solidFill>
                <a:schemeClr val="tx2"/>
              </a:solidFill>
            </a:endParaRPr>
          </a:p>
        </p:txBody>
      </p:sp>
      <p:sp>
        <p:nvSpPr>
          <p:cNvPr id="23" name="TextBox 22"/>
          <p:cNvSpPr txBox="1"/>
          <p:nvPr/>
        </p:nvSpPr>
        <p:spPr>
          <a:xfrm>
            <a:off x="8413022" y="6407122"/>
            <a:ext cx="3204520" cy="276999"/>
          </a:xfrm>
          <a:prstGeom prst="rect">
            <a:avLst/>
          </a:prstGeom>
          <a:noFill/>
        </p:spPr>
        <p:txBody>
          <a:bodyPr wrap="square" rtlCol="0">
            <a:spAutoFit/>
          </a:bodyPr>
          <a:lstStyle/>
          <a:p>
            <a:pPr algn="r"/>
            <a:r>
              <a:rPr lang="en-US" sz="1200" dirty="0" smtClean="0">
                <a:solidFill>
                  <a:schemeClr val="tx2"/>
                </a:solidFill>
                <a:hlinkClick r:id="rId4" action="ppaction://hlinksldjump"/>
              </a:rPr>
              <a:t>Return to Pre Award Process Landscape</a:t>
            </a:r>
            <a:endParaRPr lang="en-US" sz="1200" dirty="0">
              <a:solidFill>
                <a:schemeClr val="tx2"/>
              </a:solidFill>
            </a:endParaRPr>
          </a:p>
        </p:txBody>
      </p:sp>
    </p:spTree>
    <p:extLst>
      <p:ext uri="{BB962C8B-B14F-4D97-AF65-F5344CB8AC3E}">
        <p14:creationId xmlns:p14="http://schemas.microsoft.com/office/powerpoint/2010/main" val="2565184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1269076-0E24-6A49-9E99-48290E2F7D2E}" type="slidenum">
              <a:rPr lang="en-US" smtClean="0">
                <a:solidFill>
                  <a:srgbClr val="A5A5A5"/>
                </a:solidFill>
              </a:rPr>
              <a:pPr/>
              <a:t>17</a:t>
            </a:fld>
            <a:endParaRPr lang="en-US">
              <a:solidFill>
                <a:srgbClr val="A5A5A5"/>
              </a:solidFill>
            </a:endParaRPr>
          </a:p>
        </p:txBody>
      </p:sp>
      <p:sp>
        <p:nvSpPr>
          <p:cNvPr id="10" name="Isosceles Triangle 9"/>
          <p:cNvSpPr/>
          <p:nvPr/>
        </p:nvSpPr>
        <p:spPr>
          <a:xfrm rot="16200000">
            <a:off x="2254630" y="3316587"/>
            <a:ext cx="5058676" cy="892047"/>
          </a:xfrm>
          <a:prstGeom prst="triangle">
            <a:avLst/>
          </a:prstGeom>
          <a:solidFill>
            <a:schemeClr val="bg1">
              <a:lumMod val="85000"/>
              <a:alpha val="38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1" name="Title 1"/>
          <p:cNvSpPr>
            <a:spLocks noGrp="1"/>
          </p:cNvSpPr>
          <p:nvPr>
            <p:ph type="title"/>
          </p:nvPr>
        </p:nvSpPr>
        <p:spPr>
          <a:xfrm>
            <a:off x="467496" y="333632"/>
            <a:ext cx="11296135" cy="753763"/>
          </a:xfrm>
        </p:spPr>
        <p:txBody>
          <a:bodyPr vert="horz" lIns="91440" tIns="45720" rIns="91440" bIns="45720" rtlCol="0" anchor="ctr" anchorCtr="0">
            <a:normAutofit/>
          </a:bodyPr>
          <a:lstStyle/>
          <a:p>
            <a:r>
              <a:rPr lang="en-US" dirty="0"/>
              <a:t>Research Administration – Process Landscape </a:t>
            </a:r>
          </a:p>
        </p:txBody>
      </p:sp>
      <p:pic>
        <p:nvPicPr>
          <p:cNvPr id="8" name="Picture 7"/>
          <p:cNvPicPr>
            <a:picLocks noChangeAspect="1"/>
          </p:cNvPicPr>
          <p:nvPr/>
        </p:nvPicPr>
        <p:blipFill rotWithShape="1">
          <a:blip r:embed="rId3"/>
          <a:srcRect b="64499"/>
          <a:stretch/>
        </p:blipFill>
        <p:spPr>
          <a:xfrm>
            <a:off x="371607" y="3003366"/>
            <a:ext cx="3869736" cy="532314"/>
          </a:xfrm>
          <a:prstGeom prst="rect">
            <a:avLst/>
          </a:prstGeom>
        </p:spPr>
      </p:pic>
      <p:pic>
        <p:nvPicPr>
          <p:cNvPr id="3" name="Picture 2">
            <a:hlinkClick r:id="rId4" action="ppaction://hlinksldjump"/>
          </p:cNvPr>
          <p:cNvPicPr>
            <a:picLocks noChangeAspect="1"/>
          </p:cNvPicPr>
          <p:nvPr/>
        </p:nvPicPr>
        <p:blipFill rotWithShape="1">
          <a:blip r:embed="rId5"/>
          <a:srcRect l="1742" r="2434" b="253"/>
          <a:stretch/>
        </p:blipFill>
        <p:spPr>
          <a:xfrm>
            <a:off x="5286102" y="1143529"/>
            <a:ext cx="6291135" cy="5135351"/>
          </a:xfrm>
          <a:prstGeom prst="rect">
            <a:avLst/>
          </a:prstGeom>
        </p:spPr>
      </p:pic>
      <p:sp>
        <p:nvSpPr>
          <p:cNvPr id="2" name="Rectangle 1">
            <a:hlinkClick r:id="rId6" action="ppaction://hlinksldjump"/>
          </p:cNvPr>
          <p:cNvSpPr/>
          <p:nvPr/>
        </p:nvSpPr>
        <p:spPr>
          <a:xfrm>
            <a:off x="5381625" y="2209800"/>
            <a:ext cx="866775" cy="40690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hlinkClick r:id="rId7" action="ppaction://hlinksldjump"/>
          </p:cNvPr>
          <p:cNvSpPr/>
          <p:nvPr/>
        </p:nvSpPr>
        <p:spPr>
          <a:xfrm>
            <a:off x="6429375" y="2209800"/>
            <a:ext cx="866775" cy="40690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hlinkClick r:id="rId8" action="ppaction://hlinksldjump"/>
          </p:cNvPr>
          <p:cNvSpPr/>
          <p:nvPr/>
        </p:nvSpPr>
        <p:spPr>
          <a:xfrm>
            <a:off x="7477125" y="2222869"/>
            <a:ext cx="866775" cy="40690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8524875" y="2216335"/>
            <a:ext cx="866775" cy="40690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hlinkClick r:id="rId9" action="ppaction://hlinksldjump"/>
          </p:cNvPr>
          <p:cNvSpPr/>
          <p:nvPr/>
        </p:nvSpPr>
        <p:spPr>
          <a:xfrm>
            <a:off x="9572625" y="2216335"/>
            <a:ext cx="866775" cy="40690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hlinkClick r:id="rId10" action="ppaction://hlinksldjump"/>
          </p:cNvPr>
          <p:cNvSpPr/>
          <p:nvPr/>
        </p:nvSpPr>
        <p:spPr>
          <a:xfrm>
            <a:off x="10495511" y="2209800"/>
            <a:ext cx="991640" cy="406908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hlinkClick r:id="rId11" action="ppaction://hlinksldjump"/>
          </p:cNvPr>
          <p:cNvSpPr/>
          <p:nvPr/>
        </p:nvSpPr>
        <p:spPr>
          <a:xfrm>
            <a:off x="371607" y="3003366"/>
            <a:ext cx="1896672" cy="5323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hlinkClick r:id="rId12" action="ppaction://hlinksldjump"/>
          </p:cNvPr>
          <p:cNvSpPr/>
          <p:nvPr/>
        </p:nvSpPr>
        <p:spPr>
          <a:xfrm>
            <a:off x="2296633" y="3003366"/>
            <a:ext cx="1944710" cy="5323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9352384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val="849933575"/>
              </p:ext>
            </p:extLst>
          </p:nvPr>
        </p:nvGraphicFramePr>
        <p:xfrm>
          <a:off x="1229632" y="2786242"/>
          <a:ext cx="10280818" cy="680743"/>
        </p:xfrm>
        <a:graphic>
          <a:graphicData uri="http://schemas.openxmlformats.org/drawingml/2006/table">
            <a:tbl>
              <a:tblPr firstRow="1" bandRow="1">
                <a:tableStyleId>{5C22544A-7EE6-4342-B048-85BDC9FD1C3A}</a:tableStyleId>
              </a:tblPr>
              <a:tblGrid>
                <a:gridCol w="2394717">
                  <a:extLst>
                    <a:ext uri="{9D8B030D-6E8A-4147-A177-3AD203B41FA5}">
                      <a16:colId xmlns:a16="http://schemas.microsoft.com/office/drawing/2014/main" val="20000"/>
                    </a:ext>
                  </a:extLst>
                </a:gridCol>
                <a:gridCol w="1598659">
                  <a:extLst>
                    <a:ext uri="{9D8B030D-6E8A-4147-A177-3AD203B41FA5}">
                      <a16:colId xmlns:a16="http://schemas.microsoft.com/office/drawing/2014/main" val="20001"/>
                    </a:ext>
                  </a:extLst>
                </a:gridCol>
                <a:gridCol w="3993376">
                  <a:extLst>
                    <a:ext uri="{9D8B030D-6E8A-4147-A177-3AD203B41FA5}">
                      <a16:colId xmlns:a16="http://schemas.microsoft.com/office/drawing/2014/main" val="20002"/>
                    </a:ext>
                  </a:extLst>
                </a:gridCol>
                <a:gridCol w="2294066">
                  <a:extLst>
                    <a:ext uri="{9D8B030D-6E8A-4147-A177-3AD203B41FA5}">
                      <a16:colId xmlns:a16="http://schemas.microsoft.com/office/drawing/2014/main" val="20003"/>
                    </a:ext>
                  </a:extLst>
                </a:gridCol>
              </a:tblGrid>
              <a:tr h="6807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585958"/>
                          </a:solidFill>
                          <a:effectLst/>
                          <a:uLnTx/>
                          <a:uFillTx/>
                          <a:latin typeface="+mn-lt"/>
                          <a:ea typeface="+mn-ea"/>
                          <a:cs typeface="+mn-cs"/>
                        </a:rPr>
                        <a:t>After the Notice of Award (NOA) is received, the Sponsored Project Office (SPO) creates an award so Principal Investigators can begin their research and spend money. </a:t>
                      </a: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585958"/>
                          </a:solidFill>
                          <a:effectLst/>
                          <a:uLnTx/>
                          <a:uFillTx/>
                          <a:latin typeface="+mn-lt"/>
                          <a:ea typeface="+mn-ea"/>
                          <a:cs typeface="+mn-cs"/>
                        </a:rPr>
                        <a:t>KR Award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585958"/>
                          </a:solidFill>
                          <a:effectLst/>
                          <a:uLnTx/>
                          <a:uFillTx/>
                          <a:latin typeface="+mn-lt"/>
                          <a:ea typeface="+mn-ea"/>
                          <a:cs typeface="+mn-cs"/>
                        </a:rPr>
                        <a:t/>
                      </a:r>
                      <a:br>
                        <a:rPr kumimoji="0" lang="en-US" sz="900" b="0" i="0" u="none" strike="noStrike" kern="1200" cap="none" spc="0" normalizeH="0" baseline="0" noProof="0" dirty="0" smtClean="0">
                          <a:ln>
                            <a:noFill/>
                          </a:ln>
                          <a:solidFill>
                            <a:srgbClr val="585958"/>
                          </a:solidFill>
                          <a:effectLst/>
                          <a:uLnTx/>
                          <a:uFillTx/>
                          <a:latin typeface="+mn-lt"/>
                          <a:ea typeface="+mn-ea"/>
                          <a:cs typeface="+mn-cs"/>
                        </a:rPr>
                      </a:br>
                      <a:endParaRPr kumimoji="0" lang="en-US" sz="900" b="0" i="0" u="none" strike="noStrike" kern="1200" cap="none" spc="0" normalizeH="0" baseline="0" noProof="0" dirty="0" smtClean="0">
                        <a:ln>
                          <a:noFill/>
                        </a:ln>
                        <a:solidFill>
                          <a:srgbClr val="585958"/>
                        </a:solidFill>
                        <a:effectLst/>
                        <a:uLnTx/>
                        <a:uFillTx/>
                        <a:latin typeface="+mn-lt"/>
                        <a:ea typeface="+mn-ea"/>
                        <a:cs typeface="+mn-cs"/>
                      </a:endParaRP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smtClean="0">
                          <a:ln>
                            <a:noFill/>
                          </a:ln>
                          <a:solidFill>
                            <a:srgbClr val="585958"/>
                          </a:solidFill>
                          <a:effectLst/>
                          <a:uLnTx/>
                          <a:uFillTx/>
                          <a:latin typeface="+mn-lt"/>
                          <a:ea typeface="+mn-ea"/>
                          <a:cs typeface="+mn-cs"/>
                        </a:rPr>
                        <a:t>William Park III, Wella Garcia, Rachel Cook, Marissa Yessis-Prough, Ernesto Donate, William Gentz, Marisol Christinson, Patty Pace</a:t>
                      </a:r>
                    </a:p>
                  </a:txBody>
                  <a:tcPr>
                    <a:solidFill>
                      <a:srgbClr val="DEEDF8"/>
                    </a:solidFill>
                  </a:tcPr>
                </a:tc>
                <a:tc>
                  <a:txBody>
                    <a:bodyPr/>
                    <a:lstStyle/>
                    <a:p>
                      <a:r>
                        <a:rPr lang="en-US" sz="900" b="0" dirty="0" smtClean="0">
                          <a:solidFill>
                            <a:schemeClr val="tx2"/>
                          </a:solidFill>
                        </a:rPr>
                        <a:t>Completed - In Configuration</a:t>
                      </a:r>
                      <a:endParaRPr lang="en-US" sz="900" b="0" dirty="0">
                        <a:solidFill>
                          <a:schemeClr val="tx2"/>
                        </a:solidFill>
                      </a:endParaRPr>
                    </a:p>
                  </a:txBody>
                  <a:tcPr>
                    <a:solidFill>
                      <a:srgbClr val="DEEDF8"/>
                    </a:solidFill>
                  </a:tcPr>
                </a:tc>
                <a:extLst>
                  <a:ext uri="{0D108BD9-81ED-4DB2-BD59-A6C34878D82A}">
                    <a16:rowId xmlns:a16="http://schemas.microsoft.com/office/drawing/2014/main" val="10000"/>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3093152883"/>
              </p:ext>
            </p:extLst>
          </p:nvPr>
        </p:nvGraphicFramePr>
        <p:xfrm>
          <a:off x="1229632" y="1655807"/>
          <a:ext cx="10280820" cy="304800"/>
        </p:xfrm>
        <a:graphic>
          <a:graphicData uri="http://schemas.openxmlformats.org/drawingml/2006/table">
            <a:tbl>
              <a:tblPr firstRow="1" bandRow="1">
                <a:tableStyleId>{5C22544A-7EE6-4342-B048-85BDC9FD1C3A}</a:tableStyleId>
              </a:tblPr>
              <a:tblGrid>
                <a:gridCol w="2369779">
                  <a:extLst>
                    <a:ext uri="{9D8B030D-6E8A-4147-A177-3AD203B41FA5}">
                      <a16:colId xmlns:a16="http://schemas.microsoft.com/office/drawing/2014/main" val="20000"/>
                    </a:ext>
                  </a:extLst>
                </a:gridCol>
                <a:gridCol w="1610153">
                  <a:extLst>
                    <a:ext uri="{9D8B030D-6E8A-4147-A177-3AD203B41FA5}">
                      <a16:colId xmlns:a16="http://schemas.microsoft.com/office/drawing/2014/main" val="20001"/>
                    </a:ext>
                  </a:extLst>
                </a:gridCol>
                <a:gridCol w="3993160">
                  <a:extLst>
                    <a:ext uri="{9D8B030D-6E8A-4147-A177-3AD203B41FA5}">
                      <a16:colId xmlns:a16="http://schemas.microsoft.com/office/drawing/2014/main" val="20002"/>
                    </a:ext>
                  </a:extLst>
                </a:gridCol>
                <a:gridCol w="2307728">
                  <a:extLst>
                    <a:ext uri="{9D8B030D-6E8A-4147-A177-3AD203B41FA5}">
                      <a16:colId xmlns:a16="http://schemas.microsoft.com/office/drawing/2014/main" val="20003"/>
                    </a:ext>
                  </a:extLst>
                </a:gridCol>
              </a:tblGrid>
              <a:tr h="255375">
                <a:tc>
                  <a:txBody>
                    <a:bodyPr/>
                    <a:lstStyle/>
                    <a:p>
                      <a:r>
                        <a:rPr lang="en-US" sz="1400" dirty="0" smtClean="0"/>
                        <a:t>Description</a:t>
                      </a:r>
                      <a:endParaRPr lang="en-US" sz="1400" dirty="0"/>
                    </a:p>
                  </a:txBody>
                  <a:tcPr>
                    <a:solidFill>
                      <a:schemeClr val="bg1">
                        <a:lumMod val="65000"/>
                      </a:schemeClr>
                    </a:solidFill>
                  </a:tcPr>
                </a:tc>
                <a:tc>
                  <a:txBody>
                    <a:bodyPr/>
                    <a:lstStyle/>
                    <a:p>
                      <a:r>
                        <a:rPr lang="en-US" sz="1400" dirty="0" smtClean="0"/>
                        <a:t>Related KR Module</a:t>
                      </a:r>
                      <a:endParaRPr lang="en-US" sz="1400" dirty="0"/>
                    </a:p>
                  </a:txBody>
                  <a:tcPr>
                    <a:solidFill>
                      <a:schemeClr val="bg1">
                        <a:lumMod val="65000"/>
                      </a:schemeClr>
                    </a:solidFill>
                  </a:tcPr>
                </a:tc>
                <a:tc>
                  <a:txBody>
                    <a:bodyPr/>
                    <a:lstStyle/>
                    <a:p>
                      <a:r>
                        <a:rPr lang="en-US" sz="1400" dirty="0" smtClean="0"/>
                        <a:t>Team</a:t>
                      </a:r>
                      <a:endParaRPr lang="en-US" sz="1400" dirty="0"/>
                    </a:p>
                  </a:txBody>
                  <a:tcPr>
                    <a:solidFill>
                      <a:schemeClr val="bg1">
                        <a:lumMod val="65000"/>
                      </a:schemeClr>
                    </a:solidFill>
                  </a:tcPr>
                </a:tc>
                <a:tc>
                  <a:txBody>
                    <a:bodyPr/>
                    <a:lstStyle/>
                    <a:p>
                      <a:r>
                        <a:rPr lang="en-US" sz="1400" dirty="0" smtClean="0"/>
                        <a:t>Status</a:t>
                      </a:r>
                      <a:endParaRPr lang="en-US" sz="1400" dirty="0"/>
                    </a:p>
                  </a:txBody>
                  <a:tcPr>
                    <a:solidFill>
                      <a:schemeClr val="bg1">
                        <a:lumMod val="65000"/>
                      </a:schemeClr>
                    </a:solidFill>
                  </a:tcPr>
                </a:tc>
                <a:extLst>
                  <a:ext uri="{0D108BD9-81ED-4DB2-BD59-A6C34878D82A}">
                    <a16:rowId xmlns:a16="http://schemas.microsoft.com/office/drawing/2014/main" val="10000"/>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47476318"/>
              </p:ext>
            </p:extLst>
          </p:nvPr>
        </p:nvGraphicFramePr>
        <p:xfrm>
          <a:off x="1229632" y="1997009"/>
          <a:ext cx="10280818" cy="680743"/>
        </p:xfrm>
        <a:graphic>
          <a:graphicData uri="http://schemas.openxmlformats.org/drawingml/2006/table">
            <a:tbl>
              <a:tblPr firstRow="1" bandRow="1">
                <a:tableStyleId>{5C22544A-7EE6-4342-B048-85BDC9FD1C3A}</a:tableStyleId>
              </a:tblPr>
              <a:tblGrid>
                <a:gridCol w="10280818">
                  <a:extLst>
                    <a:ext uri="{9D8B030D-6E8A-4147-A177-3AD203B41FA5}">
                      <a16:colId xmlns:a16="http://schemas.microsoft.com/office/drawing/2014/main" val="20000"/>
                    </a:ext>
                  </a:extLst>
                </a:gridCol>
              </a:tblGrid>
              <a:tr h="6807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srgbClr val="585958"/>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No business process review needed because this typically occurs outside of the system </a:t>
                      </a:r>
                      <a:endParaRPr kumimoji="0" lang="en-US" sz="1000" b="0" i="0" u="none" strike="noStrike" kern="1200" cap="none" spc="0" normalizeH="0" baseline="0" noProof="0" dirty="0">
                        <a:ln>
                          <a:noFill/>
                        </a:ln>
                        <a:solidFill>
                          <a:srgbClr val="585958"/>
                        </a:solidFill>
                        <a:effectLst/>
                        <a:uLnTx/>
                        <a:uFillTx/>
                        <a:latin typeface="+mn-lt"/>
                        <a:ea typeface="+mn-ea"/>
                        <a:cs typeface="+mn-cs"/>
                      </a:endParaRPr>
                    </a:p>
                  </a:txBody>
                  <a:tcPr>
                    <a:solidFill>
                      <a:srgbClr val="FADFE7"/>
                    </a:solidFill>
                  </a:tcPr>
                </a:tc>
                <a:extLst>
                  <a:ext uri="{0D108BD9-81ED-4DB2-BD59-A6C34878D82A}">
                    <a16:rowId xmlns:a16="http://schemas.microsoft.com/office/drawing/2014/main" val="10000"/>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141943751"/>
              </p:ext>
            </p:extLst>
          </p:nvPr>
        </p:nvGraphicFramePr>
        <p:xfrm>
          <a:off x="1229632" y="4419012"/>
          <a:ext cx="10280818" cy="680743"/>
        </p:xfrm>
        <a:graphic>
          <a:graphicData uri="http://schemas.openxmlformats.org/drawingml/2006/table">
            <a:tbl>
              <a:tblPr firstRow="1" bandRow="1">
                <a:tableStyleId>{5C22544A-7EE6-4342-B048-85BDC9FD1C3A}</a:tableStyleId>
              </a:tblPr>
              <a:tblGrid>
                <a:gridCol w="10280818">
                  <a:extLst>
                    <a:ext uri="{9D8B030D-6E8A-4147-A177-3AD203B41FA5}">
                      <a16:colId xmlns:a16="http://schemas.microsoft.com/office/drawing/2014/main" val="20000"/>
                    </a:ext>
                  </a:extLst>
                </a:gridCol>
              </a:tblGrid>
              <a:tr h="6807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srgbClr val="585958"/>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No business process review needed because this typically occurs outside of the system </a:t>
                      </a:r>
                      <a:endParaRPr kumimoji="0" lang="en-US" sz="1000" b="0" i="0" u="none" strike="noStrike" kern="1200" cap="none" spc="0" normalizeH="0" baseline="0" noProof="0" dirty="0">
                        <a:ln>
                          <a:noFill/>
                        </a:ln>
                        <a:solidFill>
                          <a:srgbClr val="585958"/>
                        </a:solidFill>
                        <a:effectLst/>
                        <a:uLnTx/>
                        <a:uFillTx/>
                        <a:latin typeface="+mn-lt"/>
                        <a:ea typeface="+mn-ea"/>
                        <a:cs typeface="+mn-cs"/>
                      </a:endParaRPr>
                    </a:p>
                  </a:txBody>
                  <a:tcPr>
                    <a:solidFill>
                      <a:srgbClr val="FADFE7"/>
                    </a:solidFill>
                  </a:tcPr>
                </a:tc>
                <a:extLst>
                  <a:ext uri="{0D108BD9-81ED-4DB2-BD59-A6C34878D82A}">
                    <a16:rowId xmlns:a16="http://schemas.microsoft.com/office/drawing/2014/main" val="10000"/>
                  </a:ext>
                </a:extLst>
              </a:tr>
            </a:tbl>
          </a:graphicData>
        </a:graphic>
      </p:graphicFrame>
      <p:pic>
        <p:nvPicPr>
          <p:cNvPr id="14" name="Picture 13"/>
          <p:cNvPicPr>
            <a:picLocks noChangeAspect="1"/>
          </p:cNvPicPr>
          <p:nvPr/>
        </p:nvPicPr>
        <p:blipFill rotWithShape="1">
          <a:blip r:embed="rId2"/>
          <a:srcRect l="1742" t="4510" r="2434" b="82690"/>
          <a:stretch/>
        </p:blipFill>
        <p:spPr>
          <a:xfrm>
            <a:off x="2905367" y="88765"/>
            <a:ext cx="6291135" cy="659027"/>
          </a:xfrm>
          <a:prstGeom prst="rect">
            <a:avLst/>
          </a:prstGeom>
        </p:spPr>
      </p:pic>
      <p:grpSp>
        <p:nvGrpSpPr>
          <p:cNvPr id="3" name="Group 2"/>
          <p:cNvGrpSpPr/>
          <p:nvPr/>
        </p:nvGrpSpPr>
        <p:grpSpPr>
          <a:xfrm>
            <a:off x="89711" y="828286"/>
            <a:ext cx="1071824" cy="5116167"/>
            <a:chOff x="89711" y="828286"/>
            <a:chExt cx="1071824" cy="5116167"/>
          </a:xfrm>
        </p:grpSpPr>
        <p:pic>
          <p:nvPicPr>
            <p:cNvPr id="16" name="Picture 15"/>
            <p:cNvPicPr>
              <a:picLocks noChangeAspect="1"/>
            </p:cNvPicPr>
            <p:nvPr/>
          </p:nvPicPr>
          <p:blipFill rotWithShape="1">
            <a:blip r:embed="rId2"/>
            <a:srcRect l="2786" t="19550" r="84040" b="253"/>
            <a:stretch/>
          </p:blipFill>
          <p:spPr>
            <a:xfrm>
              <a:off x="89711" y="828286"/>
              <a:ext cx="1071824" cy="5116167"/>
            </a:xfrm>
            <a:prstGeom prst="rect">
              <a:avLst/>
            </a:prstGeom>
          </p:spPr>
        </p:pic>
        <p:sp>
          <p:nvSpPr>
            <p:cNvPr id="2" name="Rectangle 1"/>
            <p:cNvSpPr/>
            <p:nvPr/>
          </p:nvSpPr>
          <p:spPr>
            <a:xfrm>
              <a:off x="89711" y="1655807"/>
              <a:ext cx="536365" cy="2224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7" name="Table 16"/>
          <p:cNvGraphicFramePr>
            <a:graphicFrameLocks noGrp="1"/>
          </p:cNvGraphicFramePr>
          <p:nvPr>
            <p:extLst>
              <p:ext uri="{D42A27DB-BD31-4B8C-83A1-F6EECF244321}">
                <p14:modId xmlns:p14="http://schemas.microsoft.com/office/powerpoint/2010/main" val="607451156"/>
              </p:ext>
            </p:extLst>
          </p:nvPr>
        </p:nvGraphicFramePr>
        <p:xfrm>
          <a:off x="1229632" y="3588843"/>
          <a:ext cx="10280818" cy="680743"/>
        </p:xfrm>
        <a:graphic>
          <a:graphicData uri="http://schemas.openxmlformats.org/drawingml/2006/table">
            <a:tbl>
              <a:tblPr firstRow="1" bandRow="1">
                <a:tableStyleId>{5C22544A-7EE6-4342-B048-85BDC9FD1C3A}</a:tableStyleId>
              </a:tblPr>
              <a:tblGrid>
                <a:gridCol w="2386404">
                  <a:extLst>
                    <a:ext uri="{9D8B030D-6E8A-4147-A177-3AD203B41FA5}">
                      <a16:colId xmlns:a16="http://schemas.microsoft.com/office/drawing/2014/main" val="20000"/>
                    </a:ext>
                  </a:extLst>
                </a:gridCol>
                <a:gridCol w="1606972">
                  <a:extLst>
                    <a:ext uri="{9D8B030D-6E8A-4147-A177-3AD203B41FA5}">
                      <a16:colId xmlns:a16="http://schemas.microsoft.com/office/drawing/2014/main" val="20001"/>
                    </a:ext>
                  </a:extLst>
                </a:gridCol>
                <a:gridCol w="3993376">
                  <a:extLst>
                    <a:ext uri="{9D8B030D-6E8A-4147-A177-3AD203B41FA5}">
                      <a16:colId xmlns:a16="http://schemas.microsoft.com/office/drawing/2014/main" val="20002"/>
                    </a:ext>
                  </a:extLst>
                </a:gridCol>
                <a:gridCol w="2294066">
                  <a:extLst>
                    <a:ext uri="{9D8B030D-6E8A-4147-A177-3AD203B41FA5}">
                      <a16:colId xmlns:a16="http://schemas.microsoft.com/office/drawing/2014/main" val="20003"/>
                    </a:ext>
                  </a:extLst>
                </a:gridCol>
              </a:tblGrid>
              <a:tr h="6807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585958"/>
                          </a:solidFill>
                          <a:effectLst/>
                          <a:uLnTx/>
                          <a:uFillTx/>
                          <a:latin typeface="+mn-lt"/>
                          <a:ea typeface="+mn-ea"/>
                          <a:cs typeface="+mn-cs"/>
                        </a:rPr>
                        <a:t>Involves creating a unique account number in UCSD's chart of accounts and associating that account number with the award.</a:t>
                      </a: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585958"/>
                          </a:solidFill>
                          <a:effectLst/>
                          <a:uLnTx/>
                          <a:uFillTx/>
                          <a:latin typeface="+mn-lt"/>
                          <a:ea typeface="+mn-ea"/>
                          <a:cs typeface="+mn-cs"/>
                        </a:rPr>
                        <a:t>KR Award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585958"/>
                          </a:solidFill>
                          <a:effectLst/>
                          <a:uLnTx/>
                          <a:uFillTx/>
                          <a:latin typeface="+mn-lt"/>
                          <a:ea typeface="+mn-ea"/>
                          <a:cs typeface="+mn-cs"/>
                        </a:rPr>
                        <a:t/>
                      </a:r>
                      <a:br>
                        <a:rPr kumimoji="0" lang="en-US" sz="900" b="0" i="0" u="none" strike="noStrike" kern="1200" cap="none" spc="0" normalizeH="0" baseline="0" noProof="0" dirty="0" smtClean="0">
                          <a:ln>
                            <a:noFill/>
                          </a:ln>
                          <a:solidFill>
                            <a:srgbClr val="585958"/>
                          </a:solidFill>
                          <a:effectLst/>
                          <a:uLnTx/>
                          <a:uFillTx/>
                          <a:latin typeface="+mn-lt"/>
                          <a:ea typeface="+mn-ea"/>
                          <a:cs typeface="+mn-cs"/>
                        </a:rPr>
                      </a:br>
                      <a:endParaRPr kumimoji="0" lang="en-US" sz="900" b="0" i="0" u="none" strike="noStrike" kern="1200" cap="none" spc="0" normalizeH="0" baseline="0" noProof="0" dirty="0" smtClean="0">
                        <a:ln>
                          <a:noFill/>
                        </a:ln>
                        <a:solidFill>
                          <a:srgbClr val="585958"/>
                        </a:solidFill>
                        <a:effectLst/>
                        <a:uLnTx/>
                        <a:uFillTx/>
                        <a:latin typeface="+mn-lt"/>
                        <a:ea typeface="+mn-ea"/>
                        <a:cs typeface="+mn-cs"/>
                      </a:endParaRP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smtClean="0">
                          <a:ln>
                            <a:noFill/>
                          </a:ln>
                          <a:solidFill>
                            <a:srgbClr val="585958"/>
                          </a:solidFill>
                          <a:effectLst/>
                          <a:uLnTx/>
                          <a:uFillTx/>
                          <a:latin typeface="+mn-lt"/>
                          <a:ea typeface="+mn-ea"/>
                          <a:cs typeface="+mn-cs"/>
                        </a:rPr>
                        <a:t>William Park III, Wella Garcia, Rachel Cook, Marissa Yessis-Prough, Ernesto Donate, William Gentz, Marisol Christinson, Patty Pace, Trevor Johnson, Isabella </a:t>
                      </a:r>
                      <a:r>
                        <a:rPr kumimoji="0" lang="en-US" sz="950" b="0" i="0" u="none" strike="noStrike" kern="1200" cap="none" spc="0" normalizeH="0" baseline="0" noProof="0" dirty="0" err="1" smtClean="0">
                          <a:ln>
                            <a:noFill/>
                          </a:ln>
                          <a:solidFill>
                            <a:srgbClr val="585958"/>
                          </a:solidFill>
                          <a:effectLst/>
                          <a:uLnTx/>
                          <a:uFillTx/>
                          <a:latin typeface="+mn-lt"/>
                          <a:ea typeface="+mn-ea"/>
                          <a:cs typeface="+mn-cs"/>
                        </a:rPr>
                        <a:t>Byrant</a:t>
                      </a:r>
                      <a:r>
                        <a:rPr kumimoji="0" lang="en-US" sz="950" b="0" i="0" u="none" strike="noStrike" kern="1200" cap="none" spc="0" normalizeH="0" baseline="0" noProof="0" dirty="0" smtClean="0">
                          <a:ln>
                            <a:noFill/>
                          </a:ln>
                          <a:solidFill>
                            <a:srgbClr val="585958"/>
                          </a:solidFill>
                          <a:effectLst/>
                          <a:uLnTx/>
                          <a:uFillTx/>
                          <a:latin typeface="+mn-lt"/>
                          <a:ea typeface="+mn-ea"/>
                          <a:cs typeface="+mn-cs"/>
                        </a:rPr>
                        <a:t>-Parkinson, Minerva Nelson</a:t>
                      </a: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In Progress – On Schedule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(Feb 2019)</a:t>
                      </a:r>
                    </a:p>
                  </a:txBody>
                  <a:tcPr>
                    <a:solidFill>
                      <a:srgbClr val="92D050">
                        <a:alpha val="52000"/>
                      </a:srgbClr>
                    </a:solidFill>
                  </a:tcPr>
                </a:tc>
                <a:extLst>
                  <a:ext uri="{0D108BD9-81ED-4DB2-BD59-A6C34878D82A}">
                    <a16:rowId xmlns:a16="http://schemas.microsoft.com/office/drawing/2014/main" val="10000"/>
                  </a:ext>
                </a:extLst>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3471563694"/>
              </p:ext>
            </p:extLst>
          </p:nvPr>
        </p:nvGraphicFramePr>
        <p:xfrm>
          <a:off x="1229632" y="5249181"/>
          <a:ext cx="10280818" cy="680743"/>
        </p:xfrm>
        <a:graphic>
          <a:graphicData uri="http://schemas.openxmlformats.org/drawingml/2006/table">
            <a:tbl>
              <a:tblPr firstRow="1" bandRow="1">
                <a:tableStyleId>{5C22544A-7EE6-4342-B048-85BDC9FD1C3A}</a:tableStyleId>
              </a:tblPr>
              <a:tblGrid>
                <a:gridCol w="2386404">
                  <a:extLst>
                    <a:ext uri="{9D8B030D-6E8A-4147-A177-3AD203B41FA5}">
                      <a16:colId xmlns:a16="http://schemas.microsoft.com/office/drawing/2014/main" val="20000"/>
                    </a:ext>
                  </a:extLst>
                </a:gridCol>
                <a:gridCol w="1606972">
                  <a:extLst>
                    <a:ext uri="{9D8B030D-6E8A-4147-A177-3AD203B41FA5}">
                      <a16:colId xmlns:a16="http://schemas.microsoft.com/office/drawing/2014/main" val="20001"/>
                    </a:ext>
                  </a:extLst>
                </a:gridCol>
                <a:gridCol w="3993376">
                  <a:extLst>
                    <a:ext uri="{9D8B030D-6E8A-4147-A177-3AD203B41FA5}">
                      <a16:colId xmlns:a16="http://schemas.microsoft.com/office/drawing/2014/main" val="20002"/>
                    </a:ext>
                  </a:extLst>
                </a:gridCol>
                <a:gridCol w="2294066">
                  <a:extLst>
                    <a:ext uri="{9D8B030D-6E8A-4147-A177-3AD203B41FA5}">
                      <a16:colId xmlns:a16="http://schemas.microsoft.com/office/drawing/2014/main" val="20003"/>
                    </a:ext>
                  </a:extLst>
                </a:gridCol>
              </a:tblGrid>
              <a:tr h="6807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50" b="0" i="0" u="none" strike="noStrike" kern="1200" cap="none" spc="0" normalizeH="0" baseline="0" noProof="0" dirty="0" smtClean="0">
                          <a:ln>
                            <a:noFill/>
                          </a:ln>
                          <a:solidFill>
                            <a:srgbClr val="585958"/>
                          </a:solidFill>
                          <a:effectLst/>
                          <a:uLnTx/>
                          <a:uFillTx/>
                          <a:latin typeface="+mn-lt"/>
                          <a:ea typeface="+mn-ea"/>
                          <a:cs typeface="+mn-cs"/>
                        </a:rPr>
                        <a:t>Taking a copy of the submitted budget, modifying/updating the costs based on new information that is different from what was proposed.</a:t>
                      </a: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585958"/>
                          </a:solidFill>
                          <a:effectLst/>
                          <a:uLnTx/>
                          <a:uFillTx/>
                          <a:latin typeface="+mn-lt"/>
                          <a:ea typeface="+mn-ea"/>
                          <a:cs typeface="+mn-cs"/>
                        </a:rPr>
                        <a:t>KR Institutional Proposal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585958"/>
                          </a:solidFill>
                          <a:effectLst/>
                          <a:uLnTx/>
                          <a:uFillTx/>
                          <a:latin typeface="+mn-lt"/>
                          <a:ea typeface="+mn-ea"/>
                          <a:cs typeface="+mn-cs"/>
                        </a:rPr>
                        <a:t/>
                      </a:r>
                      <a:br>
                        <a:rPr kumimoji="0" lang="en-US" sz="900" b="0" i="0" u="none" strike="noStrike" kern="1200" cap="none" spc="0" normalizeH="0" baseline="0" noProof="0" dirty="0" smtClean="0">
                          <a:ln>
                            <a:noFill/>
                          </a:ln>
                          <a:solidFill>
                            <a:srgbClr val="585958"/>
                          </a:solidFill>
                          <a:effectLst/>
                          <a:uLnTx/>
                          <a:uFillTx/>
                          <a:latin typeface="+mn-lt"/>
                          <a:ea typeface="+mn-ea"/>
                          <a:cs typeface="+mn-cs"/>
                        </a:rPr>
                      </a:br>
                      <a:endParaRPr kumimoji="0" lang="en-US" sz="900" b="0" i="0" u="none" strike="noStrike" kern="1200" cap="none" spc="0" normalizeH="0" baseline="0" noProof="0" dirty="0" smtClean="0">
                        <a:ln>
                          <a:noFill/>
                        </a:ln>
                        <a:solidFill>
                          <a:srgbClr val="585958"/>
                        </a:solidFill>
                        <a:effectLst/>
                        <a:uLnTx/>
                        <a:uFillTx/>
                        <a:latin typeface="+mn-lt"/>
                        <a:ea typeface="+mn-ea"/>
                        <a:cs typeface="+mn-cs"/>
                      </a:endParaRP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smtClean="0">
                          <a:ln>
                            <a:noFill/>
                          </a:ln>
                          <a:solidFill>
                            <a:srgbClr val="585958"/>
                          </a:solidFill>
                          <a:effectLst/>
                          <a:uLnTx/>
                          <a:uFillTx/>
                          <a:latin typeface="+mn-lt"/>
                          <a:ea typeface="+mn-ea"/>
                          <a:cs typeface="+mn-cs"/>
                        </a:rPr>
                        <a:t>Wella Garcia, Marissa Yessis-Prough, Ernesto Donate, Isabella </a:t>
                      </a:r>
                      <a:r>
                        <a:rPr kumimoji="0" lang="en-US" sz="950" b="0" i="0" u="none" strike="noStrike" kern="1200" cap="none" spc="0" normalizeH="0" baseline="0" noProof="0" dirty="0" err="1" smtClean="0">
                          <a:ln>
                            <a:noFill/>
                          </a:ln>
                          <a:solidFill>
                            <a:srgbClr val="585958"/>
                          </a:solidFill>
                          <a:effectLst/>
                          <a:uLnTx/>
                          <a:uFillTx/>
                          <a:latin typeface="+mn-lt"/>
                          <a:ea typeface="+mn-ea"/>
                          <a:cs typeface="+mn-cs"/>
                        </a:rPr>
                        <a:t>Byrant</a:t>
                      </a:r>
                      <a:r>
                        <a:rPr kumimoji="0" lang="en-US" sz="950" b="0" i="0" u="none" strike="noStrike" kern="1200" cap="none" spc="0" normalizeH="0" baseline="0" noProof="0" dirty="0" smtClean="0">
                          <a:ln>
                            <a:noFill/>
                          </a:ln>
                          <a:solidFill>
                            <a:srgbClr val="585958"/>
                          </a:solidFill>
                          <a:effectLst/>
                          <a:uLnTx/>
                          <a:uFillTx/>
                          <a:latin typeface="+mn-lt"/>
                          <a:ea typeface="+mn-ea"/>
                          <a:cs typeface="+mn-cs"/>
                        </a:rPr>
                        <a:t>-Parkinson, Minerva Nelson, Debi Pollard, Jeff Woods</a:t>
                      </a: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smtClean="0">
                          <a:ln>
                            <a:noFill/>
                          </a:ln>
                          <a:solidFill>
                            <a:srgbClr val="585958"/>
                          </a:solidFill>
                          <a:effectLst/>
                          <a:uLnTx/>
                          <a:uFillTx/>
                          <a:latin typeface="+mn-lt"/>
                          <a:ea typeface="+mn-ea"/>
                          <a:cs typeface="+mn-cs"/>
                        </a:rPr>
                        <a:t>In Progress – At Risk of Meeting Deadline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smtClean="0">
                          <a:ln>
                            <a:noFill/>
                          </a:ln>
                          <a:solidFill>
                            <a:srgbClr val="585958"/>
                          </a:solidFill>
                          <a:effectLst/>
                          <a:uLnTx/>
                          <a:uFillTx/>
                          <a:latin typeface="+mn-lt"/>
                          <a:ea typeface="+mn-ea"/>
                          <a:cs typeface="+mn-cs"/>
                        </a:rPr>
                        <a:t>(Feb 2019)</a:t>
                      </a:r>
                    </a:p>
                  </a:txBody>
                  <a:tcPr>
                    <a:solidFill>
                      <a:srgbClr val="FFDE7A"/>
                    </a:solidFill>
                  </a:tcPr>
                </a:tc>
                <a:extLst>
                  <a:ext uri="{0D108BD9-81ED-4DB2-BD59-A6C34878D82A}">
                    <a16:rowId xmlns:a16="http://schemas.microsoft.com/office/drawing/2014/main" val="10000"/>
                  </a:ext>
                </a:extLst>
              </a:tr>
            </a:tbl>
          </a:graphicData>
        </a:graphic>
      </p:graphicFrame>
      <p:sp>
        <p:nvSpPr>
          <p:cNvPr id="24" name="TextBox 23"/>
          <p:cNvSpPr txBox="1"/>
          <p:nvPr/>
        </p:nvSpPr>
        <p:spPr>
          <a:xfrm>
            <a:off x="9170903" y="6189961"/>
            <a:ext cx="2372498" cy="276999"/>
          </a:xfrm>
          <a:prstGeom prst="rect">
            <a:avLst/>
          </a:prstGeom>
          <a:noFill/>
        </p:spPr>
        <p:txBody>
          <a:bodyPr wrap="square" rtlCol="0">
            <a:spAutoFit/>
          </a:bodyPr>
          <a:lstStyle/>
          <a:p>
            <a:pPr algn="r"/>
            <a:r>
              <a:rPr lang="en-US" sz="1200" dirty="0" smtClean="0">
                <a:solidFill>
                  <a:schemeClr val="tx2"/>
                </a:solidFill>
                <a:hlinkClick r:id="rId3" action="ppaction://hlinksldjump"/>
              </a:rPr>
              <a:t>Return to Project Structure</a:t>
            </a:r>
            <a:endParaRPr lang="en-US" sz="1200" dirty="0">
              <a:solidFill>
                <a:schemeClr val="tx2"/>
              </a:solidFill>
            </a:endParaRPr>
          </a:p>
        </p:txBody>
      </p:sp>
      <p:sp>
        <p:nvSpPr>
          <p:cNvPr id="25" name="TextBox 24"/>
          <p:cNvSpPr txBox="1"/>
          <p:nvPr/>
        </p:nvSpPr>
        <p:spPr>
          <a:xfrm>
            <a:off x="8413022" y="6407122"/>
            <a:ext cx="3204520" cy="276999"/>
          </a:xfrm>
          <a:prstGeom prst="rect">
            <a:avLst/>
          </a:prstGeom>
          <a:noFill/>
        </p:spPr>
        <p:txBody>
          <a:bodyPr wrap="square" rtlCol="0">
            <a:spAutoFit/>
          </a:bodyPr>
          <a:lstStyle/>
          <a:p>
            <a:pPr algn="r"/>
            <a:r>
              <a:rPr lang="en-US" sz="1200" dirty="0" smtClean="0">
                <a:solidFill>
                  <a:schemeClr val="tx2"/>
                </a:solidFill>
                <a:hlinkClick r:id="rId4" action="ppaction://hlinksldjump"/>
              </a:rPr>
              <a:t>Return to Post Award Process Landscape</a:t>
            </a:r>
            <a:endParaRPr lang="en-US" sz="1200" dirty="0">
              <a:solidFill>
                <a:schemeClr val="tx2"/>
              </a:solidFill>
            </a:endParaRPr>
          </a:p>
        </p:txBody>
      </p:sp>
    </p:spTree>
    <p:extLst>
      <p:ext uri="{BB962C8B-B14F-4D97-AF65-F5344CB8AC3E}">
        <p14:creationId xmlns:p14="http://schemas.microsoft.com/office/powerpoint/2010/main" val="25542654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2715084150"/>
              </p:ext>
            </p:extLst>
          </p:nvPr>
        </p:nvGraphicFramePr>
        <p:xfrm>
          <a:off x="1229632" y="1655807"/>
          <a:ext cx="10280820" cy="304800"/>
        </p:xfrm>
        <a:graphic>
          <a:graphicData uri="http://schemas.openxmlformats.org/drawingml/2006/table">
            <a:tbl>
              <a:tblPr firstRow="1" bandRow="1">
                <a:tableStyleId>{5C22544A-7EE6-4342-B048-85BDC9FD1C3A}</a:tableStyleId>
              </a:tblPr>
              <a:tblGrid>
                <a:gridCol w="2378092">
                  <a:extLst>
                    <a:ext uri="{9D8B030D-6E8A-4147-A177-3AD203B41FA5}">
                      <a16:colId xmlns:a16="http://schemas.microsoft.com/office/drawing/2014/main" val="20000"/>
                    </a:ext>
                  </a:extLst>
                </a:gridCol>
                <a:gridCol w="1601840">
                  <a:extLst>
                    <a:ext uri="{9D8B030D-6E8A-4147-A177-3AD203B41FA5}">
                      <a16:colId xmlns:a16="http://schemas.microsoft.com/office/drawing/2014/main" val="20001"/>
                    </a:ext>
                  </a:extLst>
                </a:gridCol>
                <a:gridCol w="3993160">
                  <a:extLst>
                    <a:ext uri="{9D8B030D-6E8A-4147-A177-3AD203B41FA5}">
                      <a16:colId xmlns:a16="http://schemas.microsoft.com/office/drawing/2014/main" val="20002"/>
                    </a:ext>
                  </a:extLst>
                </a:gridCol>
                <a:gridCol w="2307728">
                  <a:extLst>
                    <a:ext uri="{9D8B030D-6E8A-4147-A177-3AD203B41FA5}">
                      <a16:colId xmlns:a16="http://schemas.microsoft.com/office/drawing/2014/main" val="20003"/>
                    </a:ext>
                  </a:extLst>
                </a:gridCol>
              </a:tblGrid>
              <a:tr h="255375">
                <a:tc>
                  <a:txBody>
                    <a:bodyPr/>
                    <a:lstStyle/>
                    <a:p>
                      <a:r>
                        <a:rPr lang="en-US" sz="1400" dirty="0" smtClean="0"/>
                        <a:t>Description</a:t>
                      </a:r>
                      <a:endParaRPr lang="en-US" sz="1400" dirty="0"/>
                    </a:p>
                  </a:txBody>
                  <a:tcPr>
                    <a:solidFill>
                      <a:schemeClr val="bg1">
                        <a:lumMod val="65000"/>
                      </a:schemeClr>
                    </a:solidFill>
                  </a:tcPr>
                </a:tc>
                <a:tc>
                  <a:txBody>
                    <a:bodyPr/>
                    <a:lstStyle/>
                    <a:p>
                      <a:r>
                        <a:rPr lang="en-US" sz="1400" dirty="0" smtClean="0"/>
                        <a:t>Related KR Module</a:t>
                      </a:r>
                      <a:endParaRPr lang="en-US" sz="1400" dirty="0"/>
                    </a:p>
                  </a:txBody>
                  <a:tcPr>
                    <a:solidFill>
                      <a:schemeClr val="bg1">
                        <a:lumMod val="65000"/>
                      </a:schemeClr>
                    </a:solidFill>
                  </a:tcPr>
                </a:tc>
                <a:tc>
                  <a:txBody>
                    <a:bodyPr/>
                    <a:lstStyle/>
                    <a:p>
                      <a:r>
                        <a:rPr lang="en-US" sz="1400" dirty="0" smtClean="0"/>
                        <a:t>Team</a:t>
                      </a:r>
                      <a:endParaRPr lang="en-US" sz="1400" dirty="0"/>
                    </a:p>
                  </a:txBody>
                  <a:tcPr>
                    <a:solidFill>
                      <a:schemeClr val="bg1">
                        <a:lumMod val="65000"/>
                      </a:schemeClr>
                    </a:solidFill>
                  </a:tcPr>
                </a:tc>
                <a:tc>
                  <a:txBody>
                    <a:bodyPr/>
                    <a:lstStyle/>
                    <a:p>
                      <a:r>
                        <a:rPr lang="en-US" sz="1400" dirty="0" smtClean="0"/>
                        <a:t>Status</a:t>
                      </a:r>
                      <a:endParaRPr lang="en-US" sz="1400" dirty="0"/>
                    </a:p>
                  </a:txBody>
                  <a:tcPr>
                    <a:solidFill>
                      <a:schemeClr val="bg1">
                        <a:lumMod val="65000"/>
                      </a:schemeClr>
                    </a:solidFill>
                  </a:tcPr>
                </a:tc>
                <a:extLst>
                  <a:ext uri="{0D108BD9-81ED-4DB2-BD59-A6C34878D82A}">
                    <a16:rowId xmlns:a16="http://schemas.microsoft.com/office/drawing/2014/main" val="10000"/>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47476318"/>
              </p:ext>
            </p:extLst>
          </p:nvPr>
        </p:nvGraphicFramePr>
        <p:xfrm>
          <a:off x="1229632" y="1997009"/>
          <a:ext cx="10280818" cy="680743"/>
        </p:xfrm>
        <a:graphic>
          <a:graphicData uri="http://schemas.openxmlformats.org/drawingml/2006/table">
            <a:tbl>
              <a:tblPr firstRow="1" bandRow="1">
                <a:tableStyleId>{5C22544A-7EE6-4342-B048-85BDC9FD1C3A}</a:tableStyleId>
              </a:tblPr>
              <a:tblGrid>
                <a:gridCol w="10280818">
                  <a:extLst>
                    <a:ext uri="{9D8B030D-6E8A-4147-A177-3AD203B41FA5}">
                      <a16:colId xmlns:a16="http://schemas.microsoft.com/office/drawing/2014/main" val="20000"/>
                    </a:ext>
                  </a:extLst>
                </a:gridCol>
              </a:tblGrid>
              <a:tr h="6807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srgbClr val="585958"/>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No business process review needed because this typically occurs outside of the system </a:t>
                      </a:r>
                      <a:endParaRPr kumimoji="0" lang="en-US" sz="1000" b="0" i="0" u="none" strike="noStrike" kern="1200" cap="none" spc="0" normalizeH="0" baseline="0" noProof="0" dirty="0">
                        <a:ln>
                          <a:noFill/>
                        </a:ln>
                        <a:solidFill>
                          <a:srgbClr val="585958"/>
                        </a:solidFill>
                        <a:effectLst/>
                        <a:uLnTx/>
                        <a:uFillTx/>
                        <a:latin typeface="+mn-lt"/>
                        <a:ea typeface="+mn-ea"/>
                        <a:cs typeface="+mn-cs"/>
                      </a:endParaRPr>
                    </a:p>
                  </a:txBody>
                  <a:tcPr>
                    <a:solidFill>
                      <a:srgbClr val="FADFE7"/>
                    </a:solidFill>
                  </a:tcPr>
                </a:tc>
                <a:extLst>
                  <a:ext uri="{0D108BD9-81ED-4DB2-BD59-A6C34878D82A}">
                    <a16:rowId xmlns:a16="http://schemas.microsoft.com/office/drawing/2014/main" val="10000"/>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124124812"/>
              </p:ext>
            </p:extLst>
          </p:nvPr>
        </p:nvGraphicFramePr>
        <p:xfrm>
          <a:off x="1229632" y="4419012"/>
          <a:ext cx="10280818" cy="680743"/>
        </p:xfrm>
        <a:graphic>
          <a:graphicData uri="http://schemas.openxmlformats.org/drawingml/2006/table">
            <a:tbl>
              <a:tblPr firstRow="1" bandRow="1">
                <a:tableStyleId>{5C22544A-7EE6-4342-B048-85BDC9FD1C3A}</a:tableStyleId>
              </a:tblPr>
              <a:tblGrid>
                <a:gridCol w="10280818">
                  <a:extLst>
                    <a:ext uri="{9D8B030D-6E8A-4147-A177-3AD203B41FA5}">
                      <a16:colId xmlns:a16="http://schemas.microsoft.com/office/drawing/2014/main" val="20000"/>
                    </a:ext>
                  </a:extLst>
                </a:gridCol>
              </a:tblGrid>
              <a:tr h="6807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srgbClr val="585958"/>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No business process review needed because this typically occurs outside of the system </a:t>
                      </a:r>
                      <a:endParaRPr kumimoji="0" lang="en-US" sz="1000" b="0" i="0" u="none" strike="noStrike" kern="1200" cap="none" spc="0" normalizeH="0" baseline="0" noProof="0" dirty="0">
                        <a:ln>
                          <a:noFill/>
                        </a:ln>
                        <a:solidFill>
                          <a:srgbClr val="585958"/>
                        </a:solidFill>
                        <a:effectLst/>
                        <a:uLnTx/>
                        <a:uFillTx/>
                        <a:latin typeface="+mn-lt"/>
                        <a:ea typeface="+mn-ea"/>
                        <a:cs typeface="+mn-cs"/>
                      </a:endParaRPr>
                    </a:p>
                  </a:txBody>
                  <a:tcPr>
                    <a:solidFill>
                      <a:srgbClr val="FADFE7"/>
                    </a:solidFill>
                  </a:tcPr>
                </a:tc>
                <a:extLst>
                  <a:ext uri="{0D108BD9-81ED-4DB2-BD59-A6C34878D82A}">
                    <a16:rowId xmlns:a16="http://schemas.microsoft.com/office/drawing/2014/main" val="10000"/>
                  </a:ext>
                </a:extLst>
              </a:tr>
            </a:tbl>
          </a:graphicData>
        </a:graphic>
      </p:graphicFrame>
      <p:pic>
        <p:nvPicPr>
          <p:cNvPr id="14" name="Picture 13"/>
          <p:cNvPicPr>
            <a:picLocks noChangeAspect="1"/>
          </p:cNvPicPr>
          <p:nvPr/>
        </p:nvPicPr>
        <p:blipFill rotWithShape="1">
          <a:blip r:embed="rId2"/>
          <a:srcRect l="1742" t="4510" r="2434" b="82690"/>
          <a:stretch/>
        </p:blipFill>
        <p:spPr>
          <a:xfrm>
            <a:off x="2905367" y="88765"/>
            <a:ext cx="6291135" cy="659027"/>
          </a:xfrm>
          <a:prstGeom prst="rect">
            <a:avLst/>
          </a:prstGeom>
        </p:spPr>
      </p:pic>
      <p:graphicFrame>
        <p:nvGraphicFramePr>
          <p:cNvPr id="17" name="Table 16"/>
          <p:cNvGraphicFramePr>
            <a:graphicFrameLocks noGrp="1"/>
          </p:cNvGraphicFramePr>
          <p:nvPr>
            <p:extLst>
              <p:ext uri="{D42A27DB-BD31-4B8C-83A1-F6EECF244321}">
                <p14:modId xmlns:p14="http://schemas.microsoft.com/office/powerpoint/2010/main" val="1772288671"/>
              </p:ext>
            </p:extLst>
          </p:nvPr>
        </p:nvGraphicFramePr>
        <p:xfrm>
          <a:off x="1229632" y="3588843"/>
          <a:ext cx="10280818" cy="739140"/>
        </p:xfrm>
        <a:graphic>
          <a:graphicData uri="http://schemas.openxmlformats.org/drawingml/2006/table">
            <a:tbl>
              <a:tblPr firstRow="1" bandRow="1">
                <a:tableStyleId>{5C22544A-7EE6-4342-B048-85BDC9FD1C3A}</a:tableStyleId>
              </a:tblPr>
              <a:tblGrid>
                <a:gridCol w="2361466">
                  <a:extLst>
                    <a:ext uri="{9D8B030D-6E8A-4147-A177-3AD203B41FA5}">
                      <a16:colId xmlns:a16="http://schemas.microsoft.com/office/drawing/2014/main" val="20000"/>
                    </a:ext>
                  </a:extLst>
                </a:gridCol>
                <a:gridCol w="1631910">
                  <a:extLst>
                    <a:ext uri="{9D8B030D-6E8A-4147-A177-3AD203B41FA5}">
                      <a16:colId xmlns:a16="http://schemas.microsoft.com/office/drawing/2014/main" val="20001"/>
                    </a:ext>
                  </a:extLst>
                </a:gridCol>
                <a:gridCol w="3993376">
                  <a:extLst>
                    <a:ext uri="{9D8B030D-6E8A-4147-A177-3AD203B41FA5}">
                      <a16:colId xmlns:a16="http://schemas.microsoft.com/office/drawing/2014/main" val="20002"/>
                    </a:ext>
                  </a:extLst>
                </a:gridCol>
                <a:gridCol w="2294066">
                  <a:extLst>
                    <a:ext uri="{9D8B030D-6E8A-4147-A177-3AD203B41FA5}">
                      <a16:colId xmlns:a16="http://schemas.microsoft.com/office/drawing/2014/main" val="20003"/>
                    </a:ext>
                  </a:extLst>
                </a:gridCol>
              </a:tblGrid>
              <a:tr h="6807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850" b="0" i="0" u="none" strike="noStrike" kern="1200" cap="none" spc="0" normalizeH="0" baseline="0" noProof="0" dirty="0" smtClean="0">
                          <a:ln>
                            <a:noFill/>
                          </a:ln>
                          <a:solidFill>
                            <a:srgbClr val="585958"/>
                          </a:solidFill>
                          <a:effectLst/>
                          <a:uLnTx/>
                          <a:uFillTx/>
                          <a:latin typeface="+mn-lt"/>
                          <a:ea typeface="+mn-ea"/>
                          <a:cs typeface="+mn-cs"/>
                        </a:rPr>
                        <a:t>Reviewing the sub-award proposed by the PI and lead unit responsible for managing the research project, working with sub-awardee, UCSD's procurements department and any compliance departments to negotiate and execute the sub.</a:t>
                      </a: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585958"/>
                          </a:solidFill>
                          <a:effectLst/>
                          <a:uLnTx/>
                          <a:uFillTx/>
                          <a:latin typeface="+mn-lt"/>
                          <a:ea typeface="+mn-ea"/>
                          <a:cs typeface="+mn-cs"/>
                        </a:rPr>
                        <a:t>KR Award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585958"/>
                          </a:solidFill>
                          <a:effectLst/>
                          <a:uLnTx/>
                          <a:uFillTx/>
                          <a:latin typeface="+mn-lt"/>
                          <a:ea typeface="+mn-ea"/>
                          <a:cs typeface="+mn-cs"/>
                        </a:rPr>
                        <a:t/>
                      </a:r>
                      <a:br>
                        <a:rPr kumimoji="0" lang="en-US" sz="900" b="0" i="0" u="none" strike="noStrike" kern="1200" cap="none" spc="0" normalizeH="0" baseline="0" noProof="0" dirty="0" smtClean="0">
                          <a:ln>
                            <a:noFill/>
                          </a:ln>
                          <a:solidFill>
                            <a:srgbClr val="585958"/>
                          </a:solidFill>
                          <a:effectLst/>
                          <a:uLnTx/>
                          <a:uFillTx/>
                          <a:latin typeface="+mn-lt"/>
                          <a:ea typeface="+mn-ea"/>
                          <a:cs typeface="+mn-cs"/>
                        </a:rPr>
                      </a:br>
                      <a:endParaRPr kumimoji="0" lang="en-US" sz="900" b="0" i="0" u="none" strike="noStrike" kern="1200" cap="none" spc="0" normalizeH="0" baseline="0" noProof="0" dirty="0" smtClean="0">
                        <a:ln>
                          <a:noFill/>
                        </a:ln>
                        <a:solidFill>
                          <a:srgbClr val="585958"/>
                        </a:solidFill>
                        <a:effectLst/>
                        <a:uLnTx/>
                        <a:uFillTx/>
                        <a:latin typeface="+mn-lt"/>
                        <a:ea typeface="+mn-ea"/>
                        <a:cs typeface="+mn-cs"/>
                      </a:endParaRP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smtClean="0">
                          <a:ln>
                            <a:noFill/>
                          </a:ln>
                          <a:solidFill>
                            <a:srgbClr val="585958"/>
                          </a:solidFill>
                          <a:effectLst/>
                          <a:uLnTx/>
                          <a:uFillTx/>
                          <a:latin typeface="+mn-lt"/>
                          <a:ea typeface="+mn-ea"/>
                          <a:cs typeface="+mn-cs"/>
                        </a:rPr>
                        <a:t>Dani Elias, Jennifer Ford, Tara Cameron, Evans Owalla, Jennifer Louie, Erika Wilson, Jonathan Joyce</a:t>
                      </a: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In Progress – On Schedule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(Jan 2019)</a:t>
                      </a:r>
                    </a:p>
                  </a:txBody>
                  <a:tcPr>
                    <a:solidFill>
                      <a:srgbClr val="92D050">
                        <a:alpha val="52000"/>
                      </a:srgbClr>
                    </a:solidFill>
                  </a:tcPr>
                </a:tc>
                <a:extLst>
                  <a:ext uri="{0D108BD9-81ED-4DB2-BD59-A6C34878D82A}">
                    <a16:rowId xmlns:a16="http://schemas.microsoft.com/office/drawing/2014/main" val="10000"/>
                  </a:ext>
                </a:extLst>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473871217"/>
              </p:ext>
            </p:extLst>
          </p:nvPr>
        </p:nvGraphicFramePr>
        <p:xfrm>
          <a:off x="1229632" y="5182677"/>
          <a:ext cx="10280818" cy="680743"/>
        </p:xfrm>
        <a:graphic>
          <a:graphicData uri="http://schemas.openxmlformats.org/drawingml/2006/table">
            <a:tbl>
              <a:tblPr firstRow="1" bandRow="1">
                <a:tableStyleId>{5C22544A-7EE6-4342-B048-85BDC9FD1C3A}</a:tableStyleId>
              </a:tblPr>
              <a:tblGrid>
                <a:gridCol w="2328215">
                  <a:extLst>
                    <a:ext uri="{9D8B030D-6E8A-4147-A177-3AD203B41FA5}">
                      <a16:colId xmlns:a16="http://schemas.microsoft.com/office/drawing/2014/main" val="20000"/>
                    </a:ext>
                  </a:extLst>
                </a:gridCol>
                <a:gridCol w="1665161">
                  <a:extLst>
                    <a:ext uri="{9D8B030D-6E8A-4147-A177-3AD203B41FA5}">
                      <a16:colId xmlns:a16="http://schemas.microsoft.com/office/drawing/2014/main" val="20001"/>
                    </a:ext>
                  </a:extLst>
                </a:gridCol>
                <a:gridCol w="3993376">
                  <a:extLst>
                    <a:ext uri="{9D8B030D-6E8A-4147-A177-3AD203B41FA5}">
                      <a16:colId xmlns:a16="http://schemas.microsoft.com/office/drawing/2014/main" val="20002"/>
                    </a:ext>
                  </a:extLst>
                </a:gridCol>
                <a:gridCol w="2294066">
                  <a:extLst>
                    <a:ext uri="{9D8B030D-6E8A-4147-A177-3AD203B41FA5}">
                      <a16:colId xmlns:a16="http://schemas.microsoft.com/office/drawing/2014/main" val="20003"/>
                    </a:ext>
                  </a:extLst>
                </a:gridCol>
              </a:tblGrid>
              <a:tr h="6807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585958"/>
                          </a:solidFill>
                          <a:effectLst/>
                          <a:uLnTx/>
                          <a:uFillTx/>
                          <a:latin typeface="+mn-lt"/>
                          <a:ea typeface="+mn-ea"/>
                          <a:cs typeface="+mn-cs"/>
                        </a:rPr>
                        <a:t>Description In Progress</a:t>
                      </a: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585958"/>
                          </a:solidFill>
                          <a:effectLst/>
                          <a:uLnTx/>
                          <a:uFillTx/>
                          <a:latin typeface="+mn-lt"/>
                          <a:ea typeface="+mn-ea"/>
                          <a:cs typeface="+mn-cs"/>
                        </a:rPr>
                        <a:t>KR Institutional Proposal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585958"/>
                          </a:solidFill>
                          <a:effectLst/>
                          <a:uLnTx/>
                          <a:uFillTx/>
                          <a:latin typeface="+mn-lt"/>
                          <a:ea typeface="+mn-ea"/>
                          <a:cs typeface="+mn-cs"/>
                        </a:rPr>
                        <a:t/>
                      </a:r>
                      <a:br>
                        <a:rPr kumimoji="0" lang="en-US" sz="900" b="0" i="0" u="none" strike="noStrike" kern="1200" cap="none" spc="0" normalizeH="0" baseline="0" noProof="0" dirty="0" smtClean="0">
                          <a:ln>
                            <a:noFill/>
                          </a:ln>
                          <a:solidFill>
                            <a:srgbClr val="585958"/>
                          </a:solidFill>
                          <a:effectLst/>
                          <a:uLnTx/>
                          <a:uFillTx/>
                          <a:latin typeface="+mn-lt"/>
                          <a:ea typeface="+mn-ea"/>
                          <a:cs typeface="+mn-cs"/>
                        </a:rPr>
                      </a:br>
                      <a:endParaRPr kumimoji="0" lang="en-US" sz="900" b="0" i="0" u="none" strike="noStrike" kern="1200" cap="none" spc="0" normalizeH="0" baseline="0" noProof="0" dirty="0" smtClean="0">
                        <a:ln>
                          <a:noFill/>
                        </a:ln>
                        <a:solidFill>
                          <a:srgbClr val="585958"/>
                        </a:solidFill>
                        <a:effectLst/>
                        <a:uLnTx/>
                        <a:uFillTx/>
                        <a:latin typeface="+mn-lt"/>
                        <a:ea typeface="+mn-ea"/>
                        <a:cs typeface="+mn-cs"/>
                      </a:endParaRP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smtClean="0">
                          <a:ln>
                            <a:noFill/>
                          </a:ln>
                          <a:solidFill>
                            <a:srgbClr val="585958"/>
                          </a:solidFill>
                          <a:effectLst/>
                          <a:uLnTx/>
                          <a:uFillTx/>
                          <a:latin typeface="+mn-lt"/>
                          <a:ea typeface="+mn-ea"/>
                          <a:cs typeface="+mn-cs"/>
                        </a:rPr>
                        <a:t>William Park III, Trevor Johnson, Wella Garcia, Marissa Yessis-Prough, Patty Pace, Ernesto Donate</a:t>
                      </a: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Not Started</a:t>
                      </a:r>
                    </a:p>
                  </a:txBody>
                  <a:tcPr>
                    <a:solidFill>
                      <a:schemeClr val="bg1">
                        <a:lumMod val="75000"/>
                        <a:alpha val="52000"/>
                      </a:schemeClr>
                    </a:solidFill>
                  </a:tcPr>
                </a:tc>
                <a:extLst>
                  <a:ext uri="{0D108BD9-81ED-4DB2-BD59-A6C34878D82A}">
                    <a16:rowId xmlns:a16="http://schemas.microsoft.com/office/drawing/2014/main" val="10000"/>
                  </a:ext>
                </a:extLst>
              </a:tr>
            </a:tbl>
          </a:graphicData>
        </a:graphic>
      </p:graphicFrame>
      <p:pic>
        <p:nvPicPr>
          <p:cNvPr id="12" name="Picture 11"/>
          <p:cNvPicPr>
            <a:picLocks noChangeAspect="1"/>
          </p:cNvPicPr>
          <p:nvPr/>
        </p:nvPicPr>
        <p:blipFill rotWithShape="1">
          <a:blip r:embed="rId2"/>
          <a:srcRect l="18846" t="19871" r="68102" b="253"/>
          <a:stretch/>
        </p:blipFill>
        <p:spPr>
          <a:xfrm>
            <a:off x="124665" y="894189"/>
            <a:ext cx="1036869" cy="4976328"/>
          </a:xfrm>
          <a:prstGeom prst="rect">
            <a:avLst/>
          </a:prstGeom>
        </p:spPr>
      </p:pic>
      <p:graphicFrame>
        <p:nvGraphicFramePr>
          <p:cNvPr id="13" name="Table 12"/>
          <p:cNvGraphicFramePr>
            <a:graphicFrameLocks noGrp="1"/>
          </p:cNvGraphicFramePr>
          <p:nvPr>
            <p:extLst>
              <p:ext uri="{D42A27DB-BD31-4B8C-83A1-F6EECF244321}">
                <p14:modId xmlns:p14="http://schemas.microsoft.com/office/powerpoint/2010/main" val="39560070"/>
              </p:ext>
            </p:extLst>
          </p:nvPr>
        </p:nvGraphicFramePr>
        <p:xfrm>
          <a:off x="1229632" y="2768511"/>
          <a:ext cx="10280818" cy="680743"/>
        </p:xfrm>
        <a:graphic>
          <a:graphicData uri="http://schemas.openxmlformats.org/drawingml/2006/table">
            <a:tbl>
              <a:tblPr firstRow="1" bandRow="1">
                <a:tableStyleId>{5C22544A-7EE6-4342-B048-85BDC9FD1C3A}</a:tableStyleId>
              </a:tblPr>
              <a:tblGrid>
                <a:gridCol w="10280818">
                  <a:extLst>
                    <a:ext uri="{9D8B030D-6E8A-4147-A177-3AD203B41FA5}">
                      <a16:colId xmlns:a16="http://schemas.microsoft.com/office/drawing/2014/main" val="20000"/>
                    </a:ext>
                  </a:extLst>
                </a:gridCol>
              </a:tblGrid>
              <a:tr h="6807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srgbClr val="585958"/>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No business process review needed because this typically occurs outside of the system </a:t>
                      </a:r>
                      <a:endParaRPr kumimoji="0" lang="en-US" sz="1000" b="0" i="0" u="none" strike="noStrike" kern="1200" cap="none" spc="0" normalizeH="0" baseline="0" noProof="0" dirty="0">
                        <a:ln>
                          <a:noFill/>
                        </a:ln>
                        <a:solidFill>
                          <a:srgbClr val="585958"/>
                        </a:solidFill>
                        <a:effectLst/>
                        <a:uLnTx/>
                        <a:uFillTx/>
                        <a:latin typeface="+mn-lt"/>
                        <a:ea typeface="+mn-ea"/>
                        <a:cs typeface="+mn-cs"/>
                      </a:endParaRPr>
                    </a:p>
                  </a:txBody>
                  <a:tcPr>
                    <a:solidFill>
                      <a:srgbClr val="FADFE7"/>
                    </a:solidFill>
                  </a:tcPr>
                </a:tc>
                <a:extLst>
                  <a:ext uri="{0D108BD9-81ED-4DB2-BD59-A6C34878D82A}">
                    <a16:rowId xmlns:a16="http://schemas.microsoft.com/office/drawing/2014/main" val="10000"/>
                  </a:ext>
                </a:extLst>
              </a:tr>
            </a:tbl>
          </a:graphicData>
        </a:graphic>
      </p:graphicFrame>
      <p:sp>
        <p:nvSpPr>
          <p:cNvPr id="23" name="TextBox 22"/>
          <p:cNvSpPr txBox="1"/>
          <p:nvPr/>
        </p:nvSpPr>
        <p:spPr>
          <a:xfrm>
            <a:off x="9170903" y="6189961"/>
            <a:ext cx="2372498" cy="276999"/>
          </a:xfrm>
          <a:prstGeom prst="rect">
            <a:avLst/>
          </a:prstGeom>
          <a:noFill/>
        </p:spPr>
        <p:txBody>
          <a:bodyPr wrap="square" rtlCol="0">
            <a:spAutoFit/>
          </a:bodyPr>
          <a:lstStyle/>
          <a:p>
            <a:pPr algn="r"/>
            <a:r>
              <a:rPr lang="en-US" sz="1200" dirty="0" smtClean="0">
                <a:solidFill>
                  <a:schemeClr val="tx2"/>
                </a:solidFill>
                <a:hlinkClick r:id="rId3" action="ppaction://hlinksldjump"/>
              </a:rPr>
              <a:t>Return to Project Structure</a:t>
            </a:r>
            <a:endParaRPr lang="en-US" sz="1200" dirty="0">
              <a:solidFill>
                <a:schemeClr val="tx2"/>
              </a:solidFill>
            </a:endParaRPr>
          </a:p>
        </p:txBody>
      </p:sp>
      <p:sp>
        <p:nvSpPr>
          <p:cNvPr id="24" name="TextBox 23"/>
          <p:cNvSpPr txBox="1"/>
          <p:nvPr/>
        </p:nvSpPr>
        <p:spPr>
          <a:xfrm>
            <a:off x="8413022" y="6407122"/>
            <a:ext cx="3204520" cy="276999"/>
          </a:xfrm>
          <a:prstGeom prst="rect">
            <a:avLst/>
          </a:prstGeom>
          <a:noFill/>
        </p:spPr>
        <p:txBody>
          <a:bodyPr wrap="square" rtlCol="0">
            <a:spAutoFit/>
          </a:bodyPr>
          <a:lstStyle/>
          <a:p>
            <a:pPr algn="r"/>
            <a:r>
              <a:rPr lang="en-US" sz="1200" dirty="0" smtClean="0">
                <a:solidFill>
                  <a:schemeClr val="tx2"/>
                </a:solidFill>
                <a:hlinkClick r:id="rId4" action="ppaction://hlinksldjump"/>
              </a:rPr>
              <a:t>Return to Post Award Process Landscape</a:t>
            </a:r>
            <a:endParaRPr lang="en-US" sz="1200" dirty="0">
              <a:solidFill>
                <a:schemeClr val="tx2"/>
              </a:solidFill>
            </a:endParaRPr>
          </a:p>
        </p:txBody>
      </p:sp>
    </p:spTree>
    <p:extLst>
      <p:ext uri="{BB962C8B-B14F-4D97-AF65-F5344CB8AC3E}">
        <p14:creationId xmlns:p14="http://schemas.microsoft.com/office/powerpoint/2010/main" val="17862708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Isosceles Triangle 139"/>
          <p:cNvSpPr/>
          <p:nvPr/>
        </p:nvSpPr>
        <p:spPr>
          <a:xfrm>
            <a:off x="5225563" y="4406628"/>
            <a:ext cx="2157494" cy="198433"/>
          </a:xfrm>
          <a:prstGeom prst="triangle">
            <a:avLst>
              <a:gd name="adj" fmla="val 50675"/>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9" rIns="91431" bIns="45719" rtlCol="0" anchor="ctr"/>
          <a:lstStyle/>
          <a:p>
            <a:pPr algn="ctr" defTabSz="1219170">
              <a:defRPr/>
            </a:pPr>
            <a:endParaRPr lang="en-US" sz="2400" kern="0" dirty="0">
              <a:solidFill>
                <a:sysClr val="windowText" lastClr="000000"/>
              </a:solidFill>
              <a:latin typeface="Calibri Light" panose="020F0302020204030204"/>
            </a:endParaRPr>
          </a:p>
        </p:txBody>
      </p:sp>
      <p:sp>
        <p:nvSpPr>
          <p:cNvPr id="11" name="Pentagon 10"/>
          <p:cNvSpPr/>
          <p:nvPr/>
        </p:nvSpPr>
        <p:spPr>
          <a:xfrm rot="10800000">
            <a:off x="7362923" y="3583917"/>
            <a:ext cx="4389462" cy="597780"/>
          </a:xfrm>
          <a:prstGeom prst="homePlate">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defTabSz="1219170">
              <a:defRPr/>
            </a:pPr>
            <a:endParaRPr lang="en-US" sz="2400" kern="0" dirty="0">
              <a:solidFill>
                <a:sysClr val="windowText" lastClr="000000"/>
              </a:solidFill>
              <a:latin typeface="Calibri Light" panose="020F0302020204030204"/>
            </a:endParaRPr>
          </a:p>
        </p:txBody>
      </p:sp>
      <p:sp>
        <p:nvSpPr>
          <p:cNvPr id="98" name="Isosceles Triangle 97"/>
          <p:cNvSpPr/>
          <p:nvPr/>
        </p:nvSpPr>
        <p:spPr>
          <a:xfrm rot="10800000">
            <a:off x="5186330" y="3143943"/>
            <a:ext cx="2235960" cy="207038"/>
          </a:xfrm>
          <a:prstGeom prst="triangle">
            <a:avLst>
              <a:gd name="adj" fmla="val 50675"/>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31" tIns="45719" rIns="91431" bIns="45719" rtlCol="0" anchor="ctr"/>
          <a:lstStyle/>
          <a:p>
            <a:pPr algn="ctr" defTabSz="1219170">
              <a:defRPr/>
            </a:pPr>
            <a:endParaRPr lang="en-US" sz="2400" kern="0" dirty="0">
              <a:solidFill>
                <a:sysClr val="windowText" lastClr="000000"/>
              </a:solidFill>
              <a:latin typeface="Calibri Light" panose="020F0302020204030204"/>
            </a:endParaRPr>
          </a:p>
        </p:txBody>
      </p:sp>
      <p:graphicFrame>
        <p:nvGraphicFramePr>
          <p:cNvPr id="5" name="Object 4"/>
          <p:cNvGraphicFramePr>
            <a:graphicFrameLocks noChangeAspect="1"/>
          </p:cNvGraphicFramePr>
          <p:nvPr>
            <p:custDataLst>
              <p:tags r:id="rId2"/>
            </p:custDataLst>
            <p:extLst/>
          </p:nvPr>
        </p:nvGraphicFramePr>
        <p:xfrm>
          <a:off x="1743255" y="-692432"/>
          <a:ext cx="1511" cy="1511"/>
        </p:xfrm>
        <a:graphic>
          <a:graphicData uri="http://schemas.openxmlformats.org/presentationml/2006/ole">
            <mc:AlternateContent xmlns:mc="http://schemas.openxmlformats.org/markup-compatibility/2006">
              <mc:Choice xmlns:v="urn:schemas-microsoft-com:vml" Requires="v">
                <p:oleObj spid="_x0000_s1069" name="think-cell Slide" r:id="rId5" imgW="360" imgH="360" progId="">
                  <p:embed/>
                </p:oleObj>
              </mc:Choice>
              <mc:Fallback>
                <p:oleObj name="think-cell Slide" r:id="rId5" imgW="360" imgH="360" progId="">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43255" y="-692432"/>
                        <a:ext cx="1511" cy="151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itle 1"/>
          <p:cNvSpPr>
            <a:spLocks noGrp="1"/>
          </p:cNvSpPr>
          <p:nvPr>
            <p:ph type="title" idx="4294967295"/>
          </p:nvPr>
        </p:nvSpPr>
        <p:spPr>
          <a:xfrm>
            <a:off x="1154113" y="249238"/>
            <a:ext cx="11037887" cy="809625"/>
          </a:xfrm>
        </p:spPr>
        <p:txBody>
          <a:bodyPr>
            <a:noAutofit/>
          </a:bodyPr>
          <a:lstStyle/>
          <a:p>
            <a:r>
              <a:rPr lang="en-CA" sz="4000" dirty="0" smtClean="0"/>
              <a:t>Project</a:t>
            </a:r>
            <a:r>
              <a:rPr lang="en-CA" sz="4000" dirty="0"/>
              <a:t> </a:t>
            </a:r>
            <a:r>
              <a:rPr lang="en-CA" sz="4000" dirty="0" smtClean="0"/>
              <a:t>Structure</a:t>
            </a:r>
            <a:endParaRPr lang="en-US" sz="4000" dirty="0">
              <a:solidFill>
                <a:srgbClr val="FFC000"/>
              </a:solidFill>
            </a:endParaRPr>
          </a:p>
        </p:txBody>
      </p:sp>
      <p:sp>
        <p:nvSpPr>
          <p:cNvPr id="60" name="Rectangle 59"/>
          <p:cNvSpPr/>
          <p:nvPr/>
        </p:nvSpPr>
        <p:spPr>
          <a:xfrm>
            <a:off x="7684533" y="3705745"/>
            <a:ext cx="1169164" cy="354124"/>
          </a:xfrm>
          <a:prstGeom prst="rect">
            <a:avLst/>
          </a:prstGeom>
          <a:noFill/>
          <a:ln w="28575">
            <a:solidFill>
              <a:srgbClr val="6EA0B0"/>
            </a:solidFill>
          </a:ln>
          <a:effectLst/>
        </p:spPr>
        <p:style>
          <a:lnRef idx="2">
            <a:schemeClr val="accent1">
              <a:shade val="50000"/>
            </a:schemeClr>
          </a:lnRef>
          <a:fillRef idx="1">
            <a:schemeClr val="accent1"/>
          </a:fillRef>
          <a:effectRef idx="0">
            <a:schemeClr val="accent1"/>
          </a:effectRef>
          <a:fontRef idx="minor">
            <a:schemeClr val="lt1"/>
          </a:fontRef>
        </p:style>
        <p:txBody>
          <a:bodyPr lIns="23223" tIns="23223" rIns="23223" bIns="23223" rtlCol="0" anchor="ctr" anchorCtr="0"/>
          <a:lstStyle/>
          <a:p>
            <a:pPr algn="ctr" defTabSz="1219170">
              <a:defRPr/>
            </a:pPr>
            <a:r>
              <a:rPr lang="en-US" sz="800" kern="0" dirty="0" err="1" smtClean="0">
                <a:solidFill>
                  <a:srgbClr val="05BFD5">
                    <a:lumMod val="75000"/>
                  </a:srgbClr>
                </a:solidFill>
                <a:latin typeface="Calibri Light" panose="020F0302020204030204"/>
              </a:rPr>
              <a:t>Kuali</a:t>
            </a:r>
            <a:r>
              <a:rPr lang="en-US" sz="800" kern="0" dirty="0" smtClean="0">
                <a:solidFill>
                  <a:srgbClr val="05BFD5">
                    <a:lumMod val="75000"/>
                  </a:srgbClr>
                </a:solidFill>
                <a:latin typeface="Calibri Light" panose="020F0302020204030204"/>
              </a:rPr>
              <a:t> </a:t>
            </a:r>
            <a:r>
              <a:rPr lang="en-US" sz="800" kern="0" dirty="0">
                <a:solidFill>
                  <a:srgbClr val="05BFD5">
                    <a:lumMod val="75000"/>
                  </a:srgbClr>
                </a:solidFill>
                <a:latin typeface="Calibri Light" panose="020F0302020204030204"/>
              </a:rPr>
              <a:t>| </a:t>
            </a:r>
            <a:r>
              <a:rPr lang="en-US" sz="800" kern="0" dirty="0" smtClean="0">
                <a:solidFill>
                  <a:srgbClr val="05BFD5">
                    <a:lumMod val="75000"/>
                  </a:srgbClr>
                </a:solidFill>
                <a:latin typeface="Calibri Light" panose="020F0302020204030204"/>
              </a:rPr>
              <a:t>Project Lead</a:t>
            </a:r>
            <a:endParaRPr lang="en-US" sz="800" kern="0" dirty="0">
              <a:solidFill>
                <a:srgbClr val="05BFD5">
                  <a:lumMod val="75000"/>
                </a:srgbClr>
              </a:solidFill>
              <a:latin typeface="Calibri Light" panose="020F0302020204030204"/>
            </a:endParaRPr>
          </a:p>
          <a:p>
            <a:pPr algn="ctr" defTabSz="1219170">
              <a:defRPr/>
            </a:pPr>
            <a:r>
              <a:rPr lang="en-US" sz="1100" kern="0" dirty="0" smtClean="0">
                <a:solidFill>
                  <a:srgbClr val="05BFD5">
                    <a:lumMod val="75000"/>
                  </a:srgbClr>
                </a:solidFill>
                <a:latin typeface="Calibri Light" panose="020F0302020204030204"/>
              </a:rPr>
              <a:t>Kaci Foster</a:t>
            </a:r>
            <a:endParaRPr lang="en-US" sz="1100" kern="0" dirty="0">
              <a:solidFill>
                <a:srgbClr val="05BFD5">
                  <a:lumMod val="75000"/>
                </a:srgbClr>
              </a:solidFill>
              <a:latin typeface="Calibri Light" panose="020F0302020204030204"/>
            </a:endParaRPr>
          </a:p>
        </p:txBody>
      </p:sp>
      <p:grpSp>
        <p:nvGrpSpPr>
          <p:cNvPr id="7" name="Group 6"/>
          <p:cNvGrpSpPr/>
          <p:nvPr/>
        </p:nvGrpSpPr>
        <p:grpSpPr>
          <a:xfrm>
            <a:off x="3630982" y="992989"/>
            <a:ext cx="4930037" cy="639457"/>
            <a:chOff x="994954" y="1223340"/>
            <a:chExt cx="5490074" cy="1122175"/>
          </a:xfrm>
          <a:noFill/>
        </p:grpSpPr>
        <p:sp>
          <p:nvSpPr>
            <p:cNvPr id="6" name="Rounded Rectangle 5"/>
            <p:cNvSpPr/>
            <p:nvPr/>
          </p:nvSpPr>
          <p:spPr>
            <a:xfrm>
              <a:off x="994954" y="1223340"/>
              <a:ext cx="5490074" cy="1122175"/>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1908" tIns="60959" rIns="121908" bIns="60959" rtlCol="0" anchor="ctr"/>
            <a:lstStyle/>
            <a:p>
              <a:pPr algn="ctr" defTabSz="1219170">
                <a:defRPr/>
              </a:pPr>
              <a:endParaRPr lang="en-US" sz="2400" kern="0" dirty="0">
                <a:solidFill>
                  <a:sysClr val="windowText" lastClr="000000"/>
                </a:solidFill>
                <a:latin typeface="Calibri Light" panose="020F0302020204030204"/>
              </a:endParaRPr>
            </a:p>
          </p:txBody>
        </p:sp>
        <p:sp>
          <p:nvSpPr>
            <p:cNvPr id="50" name="Rectangle 49"/>
            <p:cNvSpPr>
              <a:spLocks noChangeArrowheads="1"/>
            </p:cNvSpPr>
            <p:nvPr/>
          </p:nvSpPr>
          <p:spPr bwMode="gray">
            <a:xfrm>
              <a:off x="994954" y="1252296"/>
              <a:ext cx="1291222" cy="1064262"/>
            </a:xfrm>
            <a:prstGeom prst="rect">
              <a:avLst/>
            </a:prstGeom>
            <a:grpFill/>
            <a:ln w="9525" algn="ctr">
              <a:noFill/>
              <a:miter lim="800000"/>
              <a:headEnd/>
              <a:tailEnd/>
            </a:ln>
          </p:spPr>
          <p:txBody>
            <a:bodyPr vert="horz" lIns="104481" tIns="104481" rIns="104481" bIns="104481" anchor="ctr"/>
            <a:lstStyle/>
            <a:p>
              <a:pPr algn="ctr" defTabSz="1219170" fontAlgn="base">
                <a:spcBef>
                  <a:spcPct val="0"/>
                </a:spcBef>
                <a:spcAft>
                  <a:spcPct val="0"/>
                </a:spcAft>
                <a:defRPr/>
              </a:pPr>
              <a:r>
                <a:rPr lang="en-GB" sz="1600" b="1" kern="0" dirty="0" smtClean="0">
                  <a:solidFill>
                    <a:sysClr val="windowText" lastClr="000000"/>
                  </a:solidFill>
                  <a:latin typeface="Calibri Light" panose="020F0302020204030204"/>
                  <a:cs typeface="Arial" panose="020B0604020202020204" pitchFamily="34" charset="0"/>
                </a:rPr>
                <a:t>Sponsor</a:t>
              </a:r>
              <a:endParaRPr lang="en-GB" sz="1600" b="1" kern="0" dirty="0">
                <a:solidFill>
                  <a:sysClr val="windowText" lastClr="000000"/>
                </a:solidFill>
                <a:latin typeface="Calibri Light" panose="020F0302020204030204"/>
                <a:cs typeface="Arial" panose="020B0604020202020204" pitchFamily="34" charset="0"/>
              </a:endParaRPr>
            </a:p>
          </p:txBody>
        </p:sp>
        <p:sp>
          <p:nvSpPr>
            <p:cNvPr id="52" name="Rectangle 51"/>
            <p:cNvSpPr/>
            <p:nvPr/>
          </p:nvSpPr>
          <p:spPr>
            <a:xfrm>
              <a:off x="2920707" y="1419080"/>
              <a:ext cx="1527410" cy="802334"/>
            </a:xfrm>
            <a:prstGeom prst="rect">
              <a:avLst/>
            </a:prstGeom>
            <a:grpFill/>
            <a:ln w="19050">
              <a:solidFill>
                <a:srgbClr val="A38448"/>
              </a:solidFill>
            </a:ln>
            <a:effectLst/>
          </p:spPr>
          <p:style>
            <a:lnRef idx="2">
              <a:schemeClr val="accent1">
                <a:shade val="50000"/>
              </a:schemeClr>
            </a:lnRef>
            <a:fillRef idx="1">
              <a:schemeClr val="accent1"/>
            </a:fillRef>
            <a:effectRef idx="0">
              <a:schemeClr val="accent1"/>
            </a:effectRef>
            <a:fontRef idx="minor">
              <a:schemeClr val="lt1"/>
            </a:fontRef>
          </p:style>
          <p:txBody>
            <a:bodyPr lIns="23223" tIns="23223" rIns="23223" bIns="23223" rtlCol="0" anchor="ctr" anchorCtr="0"/>
            <a:lstStyle/>
            <a:p>
              <a:pPr algn="ctr" defTabSz="1219170">
                <a:defRPr/>
              </a:pPr>
              <a:r>
                <a:rPr lang="en-US" sz="1100" kern="0" dirty="0" smtClean="0">
                  <a:solidFill>
                    <a:srgbClr val="05BFD5">
                      <a:lumMod val="75000"/>
                    </a:srgbClr>
                  </a:solidFill>
                  <a:latin typeface="Calibri Light" panose="020F0302020204030204"/>
                </a:rPr>
                <a:t>Sandra A. Brown</a:t>
              </a:r>
              <a:endParaRPr lang="en-US" sz="1100" kern="0" dirty="0">
                <a:solidFill>
                  <a:srgbClr val="05BFD5">
                    <a:lumMod val="75000"/>
                  </a:srgbClr>
                </a:solidFill>
                <a:latin typeface="Calibri Light" panose="020F0302020204030204"/>
              </a:endParaRPr>
            </a:p>
          </p:txBody>
        </p:sp>
      </p:grpSp>
      <p:grpSp>
        <p:nvGrpSpPr>
          <p:cNvPr id="62" name="Group 61"/>
          <p:cNvGrpSpPr/>
          <p:nvPr/>
        </p:nvGrpSpPr>
        <p:grpSpPr>
          <a:xfrm>
            <a:off x="2072983" y="1735367"/>
            <a:ext cx="8046035" cy="640750"/>
            <a:chOff x="1085330" y="1041543"/>
            <a:chExt cx="9673839" cy="1281313"/>
          </a:xfrm>
          <a:noFill/>
        </p:grpSpPr>
        <p:sp>
          <p:nvSpPr>
            <p:cNvPr id="78" name="Rounded Rectangle 77"/>
            <p:cNvSpPr/>
            <p:nvPr/>
          </p:nvSpPr>
          <p:spPr>
            <a:xfrm>
              <a:off x="1085330" y="1041543"/>
              <a:ext cx="9673839" cy="1281313"/>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1908" tIns="60959" rIns="121908" bIns="60959" rtlCol="0" anchor="ctr"/>
            <a:lstStyle/>
            <a:p>
              <a:pPr algn="ctr" defTabSz="1219170">
                <a:defRPr/>
              </a:pPr>
              <a:endParaRPr lang="en-US" sz="2400" kern="0" dirty="0">
                <a:solidFill>
                  <a:sysClr val="windowText" lastClr="000000"/>
                </a:solidFill>
                <a:latin typeface="Calibri Light" panose="020F0302020204030204"/>
              </a:endParaRPr>
            </a:p>
          </p:txBody>
        </p:sp>
        <p:sp>
          <p:nvSpPr>
            <p:cNvPr id="79" name="Rectangle 78"/>
            <p:cNvSpPr>
              <a:spLocks noChangeArrowheads="1"/>
            </p:cNvSpPr>
            <p:nvPr/>
          </p:nvSpPr>
          <p:spPr bwMode="gray">
            <a:xfrm>
              <a:off x="1127772" y="1123375"/>
              <a:ext cx="1490526" cy="1064261"/>
            </a:xfrm>
            <a:prstGeom prst="rect">
              <a:avLst/>
            </a:prstGeom>
            <a:grpFill/>
            <a:ln w="9525" algn="ctr">
              <a:noFill/>
              <a:miter lim="800000"/>
              <a:headEnd/>
              <a:tailEnd/>
            </a:ln>
          </p:spPr>
          <p:txBody>
            <a:bodyPr vert="horz" lIns="104481" tIns="104481" rIns="104481" bIns="104481" anchor="ctr"/>
            <a:lstStyle/>
            <a:p>
              <a:pPr algn="ctr" defTabSz="1219170" fontAlgn="base">
                <a:spcBef>
                  <a:spcPct val="0"/>
                </a:spcBef>
                <a:spcAft>
                  <a:spcPct val="0"/>
                </a:spcAft>
                <a:defRPr/>
              </a:pPr>
              <a:r>
                <a:rPr lang="en-GB" sz="1600" b="1" kern="0" dirty="0">
                  <a:solidFill>
                    <a:sysClr val="windowText" lastClr="000000"/>
                  </a:solidFill>
                  <a:latin typeface="Calibri Light" panose="020F0302020204030204"/>
                  <a:cs typeface="Arial" panose="020B0604020202020204" pitchFamily="34" charset="0"/>
                </a:rPr>
                <a:t>Escalation</a:t>
              </a:r>
            </a:p>
          </p:txBody>
        </p:sp>
        <p:sp>
          <p:nvSpPr>
            <p:cNvPr id="82" name="Rectangle 81"/>
            <p:cNvSpPr/>
            <p:nvPr/>
          </p:nvSpPr>
          <p:spPr>
            <a:xfrm>
              <a:off x="3194132" y="1264271"/>
              <a:ext cx="1649090" cy="914267"/>
            </a:xfrm>
            <a:prstGeom prst="rect">
              <a:avLst/>
            </a:prstGeom>
            <a:grpFill/>
            <a:ln w="19050">
              <a:solidFill>
                <a:srgbClr val="A38448"/>
              </a:solidFill>
            </a:ln>
            <a:effectLst/>
          </p:spPr>
          <p:style>
            <a:lnRef idx="2">
              <a:schemeClr val="accent1">
                <a:shade val="50000"/>
              </a:schemeClr>
            </a:lnRef>
            <a:fillRef idx="1">
              <a:schemeClr val="accent1"/>
            </a:fillRef>
            <a:effectRef idx="0">
              <a:schemeClr val="accent1"/>
            </a:effectRef>
            <a:fontRef idx="minor">
              <a:schemeClr val="lt1"/>
            </a:fontRef>
          </p:style>
          <p:txBody>
            <a:bodyPr lIns="23223" tIns="23223" rIns="23223" bIns="23223" rtlCol="0" anchor="ctr" anchorCtr="0"/>
            <a:lstStyle/>
            <a:p>
              <a:pPr algn="ctr" defTabSz="1219170">
                <a:defRPr/>
              </a:pPr>
              <a:r>
                <a:rPr lang="en-US" sz="1100" kern="0" dirty="0" smtClean="0">
                  <a:solidFill>
                    <a:srgbClr val="05BFD5">
                      <a:lumMod val="75000"/>
                    </a:srgbClr>
                  </a:solidFill>
                  <a:latin typeface="Calibri Light" panose="020F0302020204030204"/>
                </a:rPr>
                <a:t>Laurie Owen</a:t>
              </a:r>
              <a:endParaRPr lang="en-US" sz="1100" kern="0" dirty="0">
                <a:solidFill>
                  <a:srgbClr val="05BFD5">
                    <a:lumMod val="75000"/>
                  </a:srgbClr>
                </a:solidFill>
                <a:latin typeface="Calibri Light" panose="020F0302020204030204"/>
              </a:endParaRPr>
            </a:p>
          </p:txBody>
        </p:sp>
        <p:sp>
          <p:nvSpPr>
            <p:cNvPr id="84" name="Rectangle 83"/>
            <p:cNvSpPr/>
            <p:nvPr/>
          </p:nvSpPr>
          <p:spPr>
            <a:xfrm>
              <a:off x="6988680" y="1264271"/>
              <a:ext cx="1649090" cy="914267"/>
            </a:xfrm>
            <a:prstGeom prst="rect">
              <a:avLst/>
            </a:prstGeom>
            <a:grpFill/>
            <a:ln w="19050">
              <a:solidFill>
                <a:srgbClr val="A38448"/>
              </a:solidFill>
            </a:ln>
            <a:effectLst/>
          </p:spPr>
          <p:style>
            <a:lnRef idx="2">
              <a:schemeClr val="accent1">
                <a:shade val="50000"/>
              </a:schemeClr>
            </a:lnRef>
            <a:fillRef idx="1">
              <a:schemeClr val="accent1"/>
            </a:fillRef>
            <a:effectRef idx="0">
              <a:schemeClr val="accent1"/>
            </a:effectRef>
            <a:fontRef idx="minor">
              <a:schemeClr val="lt1"/>
            </a:fontRef>
          </p:style>
          <p:txBody>
            <a:bodyPr lIns="23223" tIns="23223" rIns="23223" bIns="23223" rtlCol="0" anchor="ctr" anchorCtr="0"/>
            <a:lstStyle/>
            <a:p>
              <a:pPr algn="ctr" defTabSz="1219170">
                <a:defRPr/>
              </a:pPr>
              <a:r>
                <a:rPr lang="en-US" sz="1100" kern="0" dirty="0" smtClean="0">
                  <a:solidFill>
                    <a:srgbClr val="05BFD5">
                      <a:lumMod val="75000"/>
                    </a:srgbClr>
                  </a:solidFill>
                  <a:latin typeface="Calibri Light" panose="020F0302020204030204"/>
                </a:rPr>
                <a:t>Anne Footer</a:t>
              </a:r>
              <a:endParaRPr lang="en-US" sz="1100" kern="0" dirty="0">
                <a:solidFill>
                  <a:srgbClr val="05BFD5">
                    <a:lumMod val="75000"/>
                  </a:srgbClr>
                </a:solidFill>
                <a:latin typeface="Calibri Light" panose="020F0302020204030204"/>
              </a:endParaRPr>
            </a:p>
          </p:txBody>
        </p:sp>
        <p:sp>
          <p:nvSpPr>
            <p:cNvPr id="95" name="Rectangle 94"/>
            <p:cNvSpPr/>
            <p:nvPr/>
          </p:nvSpPr>
          <p:spPr>
            <a:xfrm>
              <a:off x="5091406" y="1264271"/>
              <a:ext cx="1649090" cy="914267"/>
            </a:xfrm>
            <a:prstGeom prst="rect">
              <a:avLst/>
            </a:prstGeom>
            <a:grpFill/>
            <a:ln w="19050">
              <a:solidFill>
                <a:srgbClr val="A38448"/>
              </a:solidFill>
            </a:ln>
            <a:effectLst/>
          </p:spPr>
          <p:style>
            <a:lnRef idx="2">
              <a:schemeClr val="accent1">
                <a:shade val="50000"/>
              </a:schemeClr>
            </a:lnRef>
            <a:fillRef idx="1">
              <a:schemeClr val="accent1"/>
            </a:fillRef>
            <a:effectRef idx="0">
              <a:schemeClr val="accent1"/>
            </a:effectRef>
            <a:fontRef idx="minor">
              <a:schemeClr val="lt1"/>
            </a:fontRef>
          </p:style>
          <p:txBody>
            <a:bodyPr lIns="23223" tIns="23223" rIns="23223" bIns="23223" rtlCol="0" anchor="ctr" anchorCtr="0"/>
            <a:lstStyle/>
            <a:p>
              <a:pPr algn="ctr" defTabSz="1219170">
                <a:defRPr/>
              </a:pPr>
              <a:r>
                <a:rPr lang="en-US" sz="1100" kern="0" dirty="0" smtClean="0">
                  <a:solidFill>
                    <a:srgbClr val="05BFD5">
                      <a:lumMod val="75000"/>
                    </a:srgbClr>
                  </a:solidFill>
                  <a:latin typeface="Calibri Light" panose="020F0302020204030204"/>
                </a:rPr>
                <a:t>Gene Hasegawa</a:t>
              </a:r>
              <a:endParaRPr lang="en-US" sz="1100" kern="0" dirty="0">
                <a:solidFill>
                  <a:srgbClr val="05BFD5">
                    <a:lumMod val="75000"/>
                  </a:srgbClr>
                </a:solidFill>
                <a:latin typeface="Calibri Light" panose="020F0302020204030204"/>
              </a:endParaRPr>
            </a:p>
          </p:txBody>
        </p:sp>
      </p:grpSp>
      <p:grpSp>
        <p:nvGrpSpPr>
          <p:cNvPr id="8" name="Group 7"/>
          <p:cNvGrpSpPr/>
          <p:nvPr/>
        </p:nvGrpSpPr>
        <p:grpSpPr>
          <a:xfrm>
            <a:off x="487680" y="2407575"/>
            <a:ext cx="11028817" cy="696069"/>
            <a:chOff x="487680" y="2615745"/>
            <a:chExt cx="11573419" cy="696069"/>
          </a:xfrm>
        </p:grpSpPr>
        <p:grpSp>
          <p:nvGrpSpPr>
            <p:cNvPr id="63" name="Group 62">
              <a:extLst>
                <a:ext uri="{FF2B5EF4-FFF2-40B4-BE49-F238E27FC236}">
                  <a16:creationId xmlns:a16="http://schemas.microsoft.com/office/drawing/2014/main" id="{9289215D-13FD-46D5-B9BC-CDD4D7ED39B1}"/>
                </a:ext>
              </a:extLst>
            </p:cNvPr>
            <p:cNvGrpSpPr/>
            <p:nvPr/>
          </p:nvGrpSpPr>
          <p:grpSpPr>
            <a:xfrm>
              <a:off x="487680" y="2615745"/>
              <a:ext cx="11573419" cy="696069"/>
              <a:chOff x="905480" y="1095659"/>
              <a:chExt cx="9760646" cy="1391937"/>
            </a:xfrm>
            <a:noFill/>
          </p:grpSpPr>
          <p:sp>
            <p:nvSpPr>
              <p:cNvPr id="64" name="Rounded Rectangle 77">
                <a:extLst>
                  <a:ext uri="{FF2B5EF4-FFF2-40B4-BE49-F238E27FC236}">
                    <a16:creationId xmlns:a16="http://schemas.microsoft.com/office/drawing/2014/main" id="{853C6E9D-185A-4667-BDCD-411A72F7614C}"/>
                  </a:ext>
                </a:extLst>
              </p:cNvPr>
              <p:cNvSpPr/>
              <p:nvPr/>
            </p:nvSpPr>
            <p:spPr>
              <a:xfrm>
                <a:off x="992287" y="1206283"/>
                <a:ext cx="9673839" cy="1281313"/>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1908" tIns="60959" rIns="121908" bIns="60959" rtlCol="0" anchor="ctr"/>
              <a:lstStyle/>
              <a:p>
                <a:pPr algn="ctr" defTabSz="1219170">
                  <a:defRPr/>
                </a:pPr>
                <a:endParaRPr lang="en-US" sz="2400" kern="0" dirty="0">
                  <a:solidFill>
                    <a:sysClr val="windowText" lastClr="000000"/>
                  </a:solidFill>
                  <a:latin typeface="Calibri Light" panose="020F0302020204030204"/>
                </a:endParaRPr>
              </a:p>
            </p:txBody>
          </p:sp>
          <p:sp>
            <p:nvSpPr>
              <p:cNvPr id="69" name="Rectangle 68">
                <a:extLst>
                  <a:ext uri="{FF2B5EF4-FFF2-40B4-BE49-F238E27FC236}">
                    <a16:creationId xmlns:a16="http://schemas.microsoft.com/office/drawing/2014/main" id="{B3F42CAC-82DC-46B9-B7D5-3CA6729A7070}"/>
                  </a:ext>
                </a:extLst>
              </p:cNvPr>
              <p:cNvSpPr>
                <a:spLocks noChangeArrowheads="1"/>
              </p:cNvSpPr>
              <p:nvPr/>
            </p:nvSpPr>
            <p:spPr bwMode="gray">
              <a:xfrm>
                <a:off x="905480" y="1095659"/>
                <a:ext cx="1314761" cy="1064262"/>
              </a:xfrm>
              <a:prstGeom prst="rect">
                <a:avLst/>
              </a:prstGeom>
              <a:grpFill/>
              <a:ln w="9525" algn="ctr">
                <a:noFill/>
                <a:miter lim="800000"/>
                <a:headEnd/>
                <a:tailEnd/>
              </a:ln>
            </p:spPr>
            <p:txBody>
              <a:bodyPr vert="horz" lIns="104481" tIns="104481" rIns="104481" bIns="104481" anchor="ctr"/>
              <a:lstStyle/>
              <a:p>
                <a:pPr algn="ctr" defTabSz="1219170" fontAlgn="base">
                  <a:spcBef>
                    <a:spcPct val="0"/>
                  </a:spcBef>
                  <a:spcAft>
                    <a:spcPct val="0"/>
                  </a:spcAft>
                  <a:defRPr/>
                </a:pPr>
                <a:r>
                  <a:rPr lang="en-GB" sz="1600" b="1" kern="0" dirty="0" smtClean="0">
                    <a:solidFill>
                      <a:sysClr val="windowText" lastClr="000000"/>
                    </a:solidFill>
                    <a:latin typeface="Calibri Light" panose="020F0302020204030204"/>
                    <a:cs typeface="Arial" panose="020B0604020202020204" pitchFamily="34" charset="0"/>
                  </a:rPr>
                  <a:t>Governance</a:t>
                </a:r>
                <a:endParaRPr lang="en-GB" sz="1400" b="1" kern="0" dirty="0">
                  <a:solidFill>
                    <a:sysClr val="windowText" lastClr="000000"/>
                  </a:solidFill>
                  <a:latin typeface="Calibri Light" panose="020F0302020204030204"/>
                  <a:cs typeface="Arial" panose="020B0604020202020204" pitchFamily="34" charset="0"/>
                </a:endParaRPr>
              </a:p>
            </p:txBody>
          </p:sp>
          <p:sp>
            <p:nvSpPr>
              <p:cNvPr id="70" name="Rectangle 69">
                <a:extLst>
                  <a:ext uri="{FF2B5EF4-FFF2-40B4-BE49-F238E27FC236}">
                    <a16:creationId xmlns:a16="http://schemas.microsoft.com/office/drawing/2014/main" id="{03667E33-867C-4481-AA63-3BDE277DAA9A}"/>
                  </a:ext>
                </a:extLst>
              </p:cNvPr>
              <p:cNvSpPr/>
              <p:nvPr/>
            </p:nvSpPr>
            <p:spPr>
              <a:xfrm>
                <a:off x="2508920" y="1384287"/>
                <a:ext cx="667313" cy="914268"/>
              </a:xfrm>
              <a:prstGeom prst="rect">
                <a:avLst/>
              </a:prstGeom>
              <a:grpFill/>
              <a:ln w="19050">
                <a:solidFill>
                  <a:srgbClr val="A38448"/>
                </a:solidFill>
              </a:ln>
              <a:effectLst/>
            </p:spPr>
            <p:style>
              <a:lnRef idx="2">
                <a:schemeClr val="accent1">
                  <a:shade val="50000"/>
                </a:schemeClr>
              </a:lnRef>
              <a:fillRef idx="1">
                <a:schemeClr val="accent1"/>
              </a:fillRef>
              <a:effectRef idx="0">
                <a:schemeClr val="accent1"/>
              </a:effectRef>
              <a:fontRef idx="minor">
                <a:schemeClr val="lt1"/>
              </a:fontRef>
            </p:style>
            <p:txBody>
              <a:bodyPr lIns="23223" tIns="23223" rIns="23223" bIns="23223" rtlCol="0" anchor="ctr" anchorCtr="0"/>
              <a:lstStyle/>
              <a:p>
                <a:pPr algn="ctr" defTabSz="1219170">
                  <a:defRPr/>
                </a:pPr>
                <a:r>
                  <a:rPr lang="en-US" sz="1100" kern="0" dirty="0" smtClean="0">
                    <a:solidFill>
                      <a:srgbClr val="05BFD5">
                        <a:lumMod val="75000"/>
                      </a:srgbClr>
                    </a:solidFill>
                    <a:latin typeface="Calibri Light" panose="020F0302020204030204"/>
                  </a:rPr>
                  <a:t>Linda </a:t>
                </a:r>
              </a:p>
              <a:p>
                <a:pPr algn="ctr" defTabSz="1219170">
                  <a:defRPr/>
                </a:pPr>
                <a:r>
                  <a:rPr lang="en-US" sz="1100" kern="0" dirty="0" smtClean="0">
                    <a:solidFill>
                      <a:srgbClr val="05BFD5">
                        <a:lumMod val="75000"/>
                      </a:srgbClr>
                    </a:solidFill>
                    <a:latin typeface="Calibri Light" panose="020F0302020204030204"/>
                  </a:rPr>
                  <a:t>Collins</a:t>
                </a:r>
                <a:endParaRPr lang="en-US" sz="1100" kern="0" dirty="0">
                  <a:solidFill>
                    <a:srgbClr val="05BFD5">
                      <a:lumMod val="75000"/>
                    </a:srgbClr>
                  </a:solidFill>
                  <a:latin typeface="Calibri Light" panose="020F0302020204030204"/>
                </a:endParaRPr>
              </a:p>
            </p:txBody>
          </p:sp>
        </p:grpSp>
        <p:sp>
          <p:nvSpPr>
            <p:cNvPr id="85" name="Rectangle 84">
              <a:extLst>
                <a:ext uri="{FF2B5EF4-FFF2-40B4-BE49-F238E27FC236}">
                  <a16:creationId xmlns:a16="http://schemas.microsoft.com/office/drawing/2014/main" id="{6408630C-F54B-4DBB-9940-EC994B042ECB}"/>
                </a:ext>
              </a:extLst>
            </p:cNvPr>
            <p:cNvSpPr/>
            <p:nvPr/>
          </p:nvSpPr>
          <p:spPr>
            <a:xfrm>
              <a:off x="3292543" y="2766546"/>
              <a:ext cx="822959" cy="457200"/>
            </a:xfrm>
            <a:prstGeom prst="rect">
              <a:avLst/>
            </a:prstGeom>
            <a:noFill/>
            <a:ln w="19050">
              <a:solidFill>
                <a:srgbClr val="A38448"/>
              </a:solidFill>
            </a:ln>
            <a:effectLst/>
          </p:spPr>
          <p:style>
            <a:lnRef idx="2">
              <a:schemeClr val="accent1">
                <a:shade val="50000"/>
              </a:schemeClr>
            </a:lnRef>
            <a:fillRef idx="1">
              <a:schemeClr val="accent1"/>
            </a:fillRef>
            <a:effectRef idx="0">
              <a:schemeClr val="accent1"/>
            </a:effectRef>
            <a:fontRef idx="minor">
              <a:schemeClr val="lt1"/>
            </a:fontRef>
          </p:style>
          <p:txBody>
            <a:bodyPr lIns="23223" tIns="23223" rIns="23223" bIns="23223" rtlCol="0" anchor="ctr" anchorCtr="0"/>
            <a:lstStyle/>
            <a:p>
              <a:pPr algn="ctr" defTabSz="1219170">
                <a:defRPr/>
              </a:pPr>
              <a:r>
                <a:rPr lang="en-US" sz="1100" kern="0" dirty="0" smtClean="0">
                  <a:solidFill>
                    <a:srgbClr val="05BFD5">
                      <a:lumMod val="75000"/>
                    </a:srgbClr>
                  </a:solidFill>
                  <a:latin typeface="Calibri Light" panose="020F0302020204030204"/>
                </a:rPr>
                <a:t>Erika </a:t>
              </a:r>
            </a:p>
            <a:p>
              <a:pPr algn="ctr" defTabSz="1219170">
                <a:defRPr/>
              </a:pPr>
              <a:r>
                <a:rPr lang="en-US" sz="1100" kern="0" dirty="0" smtClean="0">
                  <a:solidFill>
                    <a:srgbClr val="05BFD5">
                      <a:lumMod val="75000"/>
                    </a:srgbClr>
                  </a:solidFill>
                  <a:latin typeface="Calibri Light" panose="020F0302020204030204"/>
                </a:rPr>
                <a:t>Wilson</a:t>
              </a:r>
              <a:endParaRPr lang="en-US" sz="1100" kern="0" dirty="0">
                <a:solidFill>
                  <a:srgbClr val="05BFD5">
                    <a:lumMod val="75000"/>
                  </a:srgbClr>
                </a:solidFill>
                <a:latin typeface="Calibri Light" panose="020F0302020204030204"/>
              </a:endParaRPr>
            </a:p>
          </p:txBody>
        </p:sp>
        <p:sp>
          <p:nvSpPr>
            <p:cNvPr id="88" name="Rectangle 87">
              <a:extLst>
                <a:ext uri="{FF2B5EF4-FFF2-40B4-BE49-F238E27FC236}">
                  <a16:creationId xmlns:a16="http://schemas.microsoft.com/office/drawing/2014/main" id="{3EE3C8C0-64A6-4328-AF50-AB3E17CE2A09}"/>
                </a:ext>
              </a:extLst>
            </p:cNvPr>
            <p:cNvSpPr/>
            <p:nvPr/>
          </p:nvSpPr>
          <p:spPr>
            <a:xfrm>
              <a:off x="5114033" y="2766546"/>
              <a:ext cx="822959" cy="457200"/>
            </a:xfrm>
            <a:prstGeom prst="rect">
              <a:avLst/>
            </a:prstGeom>
            <a:noFill/>
            <a:ln w="19050">
              <a:solidFill>
                <a:srgbClr val="A38448"/>
              </a:solidFill>
            </a:ln>
            <a:effectLst/>
          </p:spPr>
          <p:style>
            <a:lnRef idx="2">
              <a:schemeClr val="accent1">
                <a:shade val="50000"/>
              </a:schemeClr>
            </a:lnRef>
            <a:fillRef idx="1">
              <a:schemeClr val="accent1"/>
            </a:fillRef>
            <a:effectRef idx="0">
              <a:schemeClr val="accent1"/>
            </a:effectRef>
            <a:fontRef idx="minor">
              <a:schemeClr val="lt1"/>
            </a:fontRef>
          </p:style>
          <p:txBody>
            <a:bodyPr lIns="23223" tIns="23223" rIns="23223" bIns="23223" rtlCol="0" anchor="ctr" anchorCtr="0"/>
            <a:lstStyle/>
            <a:p>
              <a:pPr algn="ctr" defTabSz="1219170">
                <a:defRPr/>
              </a:pPr>
              <a:r>
                <a:rPr lang="en-US" sz="1100" kern="0" dirty="0" smtClean="0">
                  <a:solidFill>
                    <a:srgbClr val="05BFD5">
                      <a:lumMod val="75000"/>
                    </a:srgbClr>
                  </a:solidFill>
                  <a:latin typeface="Calibri Light" panose="020F0302020204030204"/>
                </a:rPr>
                <a:t>Marissa Prough</a:t>
              </a:r>
              <a:endParaRPr lang="en-US" sz="1100" kern="0" dirty="0">
                <a:solidFill>
                  <a:srgbClr val="05BFD5">
                    <a:lumMod val="75000"/>
                  </a:srgbClr>
                </a:solidFill>
                <a:latin typeface="Calibri Light" panose="020F0302020204030204"/>
              </a:endParaRPr>
            </a:p>
          </p:txBody>
        </p:sp>
        <p:sp>
          <p:nvSpPr>
            <p:cNvPr id="89" name="Rectangle 88">
              <a:extLst>
                <a:ext uri="{FF2B5EF4-FFF2-40B4-BE49-F238E27FC236}">
                  <a16:creationId xmlns:a16="http://schemas.microsoft.com/office/drawing/2014/main" id="{C3119FEA-B128-43C2-94CA-5DBF20D01C12}"/>
                </a:ext>
              </a:extLst>
            </p:cNvPr>
            <p:cNvSpPr/>
            <p:nvPr/>
          </p:nvSpPr>
          <p:spPr>
            <a:xfrm>
              <a:off x="6935524" y="2766546"/>
              <a:ext cx="822959" cy="457200"/>
            </a:xfrm>
            <a:prstGeom prst="rect">
              <a:avLst/>
            </a:prstGeom>
            <a:noFill/>
            <a:ln w="19050">
              <a:solidFill>
                <a:srgbClr val="A38448"/>
              </a:solidFill>
            </a:ln>
            <a:effectLst/>
          </p:spPr>
          <p:style>
            <a:lnRef idx="2">
              <a:schemeClr val="accent1">
                <a:shade val="50000"/>
              </a:schemeClr>
            </a:lnRef>
            <a:fillRef idx="1">
              <a:schemeClr val="accent1"/>
            </a:fillRef>
            <a:effectRef idx="0">
              <a:schemeClr val="accent1"/>
            </a:effectRef>
            <a:fontRef idx="minor">
              <a:schemeClr val="lt1"/>
            </a:fontRef>
          </p:style>
          <p:txBody>
            <a:bodyPr lIns="23223" tIns="23223" rIns="23223" bIns="23223" rtlCol="0" anchor="ctr" anchorCtr="0"/>
            <a:lstStyle/>
            <a:p>
              <a:pPr algn="ctr" defTabSz="1219170">
                <a:defRPr/>
              </a:pPr>
              <a:r>
                <a:rPr lang="en-US" sz="1100" kern="0" dirty="0" smtClean="0">
                  <a:solidFill>
                    <a:srgbClr val="05BFD5">
                      <a:lumMod val="75000"/>
                    </a:srgbClr>
                  </a:solidFill>
                  <a:latin typeface="Calibri Light" panose="020F0302020204030204"/>
                </a:rPr>
                <a:t>Maryam Attari</a:t>
              </a:r>
              <a:endParaRPr lang="en-US" sz="1100" kern="0" dirty="0">
                <a:solidFill>
                  <a:srgbClr val="05BFD5">
                    <a:lumMod val="75000"/>
                  </a:srgbClr>
                </a:solidFill>
                <a:latin typeface="Calibri Light" panose="020F0302020204030204"/>
              </a:endParaRPr>
            </a:p>
          </p:txBody>
        </p:sp>
        <p:sp>
          <p:nvSpPr>
            <p:cNvPr id="102" name="Rectangle 101">
              <a:extLst>
                <a:ext uri="{FF2B5EF4-FFF2-40B4-BE49-F238E27FC236}">
                  <a16:creationId xmlns:a16="http://schemas.microsoft.com/office/drawing/2014/main" id="{36A02FC9-2D16-4FD7-91EA-7FBFF8C4B231}"/>
                </a:ext>
              </a:extLst>
            </p:cNvPr>
            <p:cNvSpPr/>
            <p:nvPr/>
          </p:nvSpPr>
          <p:spPr>
            <a:xfrm>
              <a:off x="4203288" y="2766546"/>
              <a:ext cx="822959" cy="457200"/>
            </a:xfrm>
            <a:prstGeom prst="rect">
              <a:avLst/>
            </a:prstGeom>
            <a:noFill/>
            <a:ln w="19050">
              <a:solidFill>
                <a:srgbClr val="A38448"/>
              </a:solidFill>
            </a:ln>
            <a:effectLst/>
          </p:spPr>
          <p:style>
            <a:lnRef idx="2">
              <a:schemeClr val="accent1">
                <a:shade val="50000"/>
              </a:schemeClr>
            </a:lnRef>
            <a:fillRef idx="1">
              <a:schemeClr val="accent1"/>
            </a:fillRef>
            <a:effectRef idx="0">
              <a:schemeClr val="accent1"/>
            </a:effectRef>
            <a:fontRef idx="minor">
              <a:schemeClr val="lt1"/>
            </a:fontRef>
          </p:style>
          <p:txBody>
            <a:bodyPr lIns="23223" tIns="23223" rIns="23223" bIns="23223" rtlCol="0" anchor="ctr" anchorCtr="0"/>
            <a:lstStyle/>
            <a:p>
              <a:pPr algn="ctr" defTabSz="1219170">
                <a:defRPr/>
              </a:pPr>
              <a:r>
                <a:rPr lang="en-US" sz="1100" kern="0" dirty="0" smtClean="0">
                  <a:solidFill>
                    <a:srgbClr val="05BFD5">
                      <a:lumMod val="75000"/>
                    </a:srgbClr>
                  </a:solidFill>
                  <a:latin typeface="Calibri Light" panose="020F0302020204030204"/>
                </a:rPr>
                <a:t>Anne </a:t>
              </a:r>
            </a:p>
            <a:p>
              <a:pPr algn="ctr" defTabSz="1219170">
                <a:defRPr/>
              </a:pPr>
              <a:r>
                <a:rPr lang="en-US" sz="1100" kern="0" dirty="0" smtClean="0">
                  <a:solidFill>
                    <a:srgbClr val="05BFD5">
                      <a:lumMod val="75000"/>
                    </a:srgbClr>
                  </a:solidFill>
                  <a:latin typeface="Calibri Light" panose="020F0302020204030204"/>
                </a:rPr>
                <a:t>Footer</a:t>
              </a:r>
              <a:endParaRPr lang="en-US" sz="1100" kern="0" dirty="0">
                <a:solidFill>
                  <a:srgbClr val="05BFD5">
                    <a:lumMod val="75000"/>
                  </a:srgbClr>
                </a:solidFill>
                <a:latin typeface="Calibri Light" panose="020F0302020204030204"/>
              </a:endParaRPr>
            </a:p>
          </p:txBody>
        </p:sp>
        <p:sp>
          <p:nvSpPr>
            <p:cNvPr id="107" name="Rectangle 106">
              <a:extLst>
                <a:ext uri="{FF2B5EF4-FFF2-40B4-BE49-F238E27FC236}">
                  <a16:creationId xmlns:a16="http://schemas.microsoft.com/office/drawing/2014/main" id="{285629E9-BCD7-4530-AAAD-879537611BC1}"/>
                </a:ext>
              </a:extLst>
            </p:cNvPr>
            <p:cNvSpPr/>
            <p:nvPr/>
          </p:nvSpPr>
          <p:spPr>
            <a:xfrm>
              <a:off x="7838471" y="2766546"/>
              <a:ext cx="822959" cy="457200"/>
            </a:xfrm>
            <a:prstGeom prst="rect">
              <a:avLst/>
            </a:prstGeom>
            <a:noFill/>
            <a:ln w="19050">
              <a:solidFill>
                <a:srgbClr val="A38448"/>
              </a:solidFill>
            </a:ln>
            <a:effectLst/>
          </p:spPr>
          <p:style>
            <a:lnRef idx="2">
              <a:schemeClr val="accent1">
                <a:shade val="50000"/>
              </a:schemeClr>
            </a:lnRef>
            <a:fillRef idx="1">
              <a:schemeClr val="accent1"/>
            </a:fillRef>
            <a:effectRef idx="0">
              <a:schemeClr val="accent1"/>
            </a:effectRef>
            <a:fontRef idx="minor">
              <a:schemeClr val="lt1"/>
            </a:fontRef>
          </p:style>
          <p:txBody>
            <a:bodyPr lIns="23223" tIns="23223" rIns="23223" bIns="23223" rtlCol="0" anchor="ctr" anchorCtr="0"/>
            <a:lstStyle/>
            <a:p>
              <a:pPr algn="ctr" defTabSz="1219170">
                <a:defRPr/>
              </a:pPr>
              <a:r>
                <a:rPr lang="en-US" sz="1100" kern="0" dirty="0" smtClean="0">
                  <a:solidFill>
                    <a:srgbClr val="05BFD5">
                      <a:lumMod val="75000"/>
                    </a:srgbClr>
                  </a:solidFill>
                  <a:latin typeface="Calibri Light" panose="020F0302020204030204"/>
                </a:rPr>
                <a:t>Eric </a:t>
              </a:r>
            </a:p>
            <a:p>
              <a:pPr algn="ctr" defTabSz="1219170">
                <a:defRPr/>
              </a:pPr>
              <a:r>
                <a:rPr lang="en-US" sz="1100" kern="0" dirty="0" smtClean="0">
                  <a:solidFill>
                    <a:srgbClr val="05BFD5">
                      <a:lumMod val="75000"/>
                    </a:srgbClr>
                  </a:solidFill>
                  <a:latin typeface="Calibri Light" panose="020F0302020204030204"/>
                </a:rPr>
                <a:t>Mah</a:t>
              </a:r>
              <a:endParaRPr lang="en-US" sz="1100" kern="0" dirty="0">
                <a:solidFill>
                  <a:srgbClr val="05BFD5">
                    <a:lumMod val="75000"/>
                  </a:srgbClr>
                </a:solidFill>
                <a:latin typeface="Calibri Light" panose="020F0302020204030204"/>
              </a:endParaRPr>
            </a:p>
          </p:txBody>
        </p:sp>
        <p:sp>
          <p:nvSpPr>
            <p:cNvPr id="111" name="Rectangle 110">
              <a:extLst>
                <a:ext uri="{FF2B5EF4-FFF2-40B4-BE49-F238E27FC236}">
                  <a16:creationId xmlns:a16="http://schemas.microsoft.com/office/drawing/2014/main" id="{1ED684D1-5BF4-4CF4-BA76-FE28760B2B4E}"/>
                </a:ext>
              </a:extLst>
            </p:cNvPr>
            <p:cNvSpPr/>
            <p:nvPr/>
          </p:nvSpPr>
          <p:spPr>
            <a:xfrm>
              <a:off x="8749216" y="2766546"/>
              <a:ext cx="822959" cy="457200"/>
            </a:xfrm>
            <a:prstGeom prst="rect">
              <a:avLst/>
            </a:prstGeom>
            <a:noFill/>
            <a:ln w="19050">
              <a:solidFill>
                <a:srgbClr val="A38448"/>
              </a:solidFill>
            </a:ln>
            <a:effectLst/>
          </p:spPr>
          <p:style>
            <a:lnRef idx="2">
              <a:schemeClr val="accent1">
                <a:shade val="50000"/>
              </a:schemeClr>
            </a:lnRef>
            <a:fillRef idx="1">
              <a:schemeClr val="accent1"/>
            </a:fillRef>
            <a:effectRef idx="0">
              <a:schemeClr val="accent1"/>
            </a:effectRef>
            <a:fontRef idx="minor">
              <a:schemeClr val="lt1"/>
            </a:fontRef>
          </p:style>
          <p:txBody>
            <a:bodyPr lIns="23223" tIns="23223" rIns="23223" bIns="23223" rtlCol="0" anchor="ctr" anchorCtr="0"/>
            <a:lstStyle/>
            <a:p>
              <a:pPr algn="ctr" defTabSz="1219170">
                <a:defRPr/>
              </a:pPr>
              <a:r>
                <a:rPr lang="en-US" sz="1100" kern="0" dirty="0" smtClean="0">
                  <a:solidFill>
                    <a:srgbClr val="05BFD5">
                      <a:lumMod val="75000"/>
                    </a:srgbClr>
                  </a:solidFill>
                  <a:latin typeface="Calibri Light" panose="020F0302020204030204"/>
                </a:rPr>
                <a:t>Angela McMahill</a:t>
              </a:r>
              <a:endParaRPr lang="en-US" sz="1100" kern="0" dirty="0">
                <a:solidFill>
                  <a:srgbClr val="05BFD5">
                    <a:lumMod val="75000"/>
                  </a:srgbClr>
                </a:solidFill>
                <a:latin typeface="Calibri Light" panose="020F0302020204030204"/>
              </a:endParaRPr>
            </a:p>
          </p:txBody>
        </p:sp>
        <p:sp>
          <p:nvSpPr>
            <p:cNvPr id="115" name="Rectangle 114">
              <a:extLst>
                <a:ext uri="{FF2B5EF4-FFF2-40B4-BE49-F238E27FC236}">
                  <a16:creationId xmlns:a16="http://schemas.microsoft.com/office/drawing/2014/main" id="{000E53FB-DB93-4A74-854F-29831C1CD9C1}"/>
                </a:ext>
              </a:extLst>
            </p:cNvPr>
            <p:cNvSpPr/>
            <p:nvPr/>
          </p:nvSpPr>
          <p:spPr>
            <a:xfrm>
              <a:off x="6024778" y="2766546"/>
              <a:ext cx="822959" cy="457200"/>
            </a:xfrm>
            <a:prstGeom prst="rect">
              <a:avLst/>
            </a:prstGeom>
            <a:noFill/>
            <a:ln w="19050">
              <a:solidFill>
                <a:srgbClr val="A38448"/>
              </a:solidFill>
            </a:ln>
            <a:effectLst/>
          </p:spPr>
          <p:style>
            <a:lnRef idx="2">
              <a:schemeClr val="accent1">
                <a:shade val="50000"/>
              </a:schemeClr>
            </a:lnRef>
            <a:fillRef idx="1">
              <a:schemeClr val="accent1"/>
            </a:fillRef>
            <a:effectRef idx="0">
              <a:schemeClr val="accent1"/>
            </a:effectRef>
            <a:fontRef idx="minor">
              <a:schemeClr val="lt1"/>
            </a:fontRef>
          </p:style>
          <p:txBody>
            <a:bodyPr lIns="23223" tIns="23223" rIns="23223" bIns="23223" rtlCol="0" anchor="ctr" anchorCtr="0"/>
            <a:lstStyle/>
            <a:p>
              <a:pPr algn="ctr" defTabSz="1219170">
                <a:defRPr/>
              </a:pPr>
              <a:r>
                <a:rPr lang="en-US" sz="1100" kern="0" dirty="0" smtClean="0">
                  <a:solidFill>
                    <a:srgbClr val="05BFD5">
                      <a:lumMod val="75000"/>
                    </a:srgbClr>
                  </a:solidFill>
                  <a:latin typeface="Calibri Light" panose="020F0302020204030204"/>
                </a:rPr>
                <a:t>Carolyn Sheehan</a:t>
              </a:r>
              <a:endParaRPr lang="en-US" sz="1100" kern="0" dirty="0">
                <a:solidFill>
                  <a:srgbClr val="05BFD5">
                    <a:lumMod val="75000"/>
                  </a:srgbClr>
                </a:solidFill>
                <a:latin typeface="Calibri Light" panose="020F0302020204030204"/>
              </a:endParaRPr>
            </a:p>
          </p:txBody>
        </p:sp>
      </p:grpSp>
      <p:grpSp>
        <p:nvGrpSpPr>
          <p:cNvPr id="101" name="Group 100">
            <a:extLst>
              <a:ext uri="{FF2B5EF4-FFF2-40B4-BE49-F238E27FC236}">
                <a16:creationId xmlns:a16="http://schemas.microsoft.com/office/drawing/2014/main" id="{9289215D-13FD-46D5-B9BC-CDD4D7ED39B1}"/>
              </a:ext>
            </a:extLst>
          </p:cNvPr>
          <p:cNvGrpSpPr/>
          <p:nvPr/>
        </p:nvGrpSpPr>
        <p:grpSpPr>
          <a:xfrm>
            <a:off x="130899" y="3384121"/>
            <a:ext cx="11930200" cy="966873"/>
            <a:chOff x="979187" y="1206283"/>
            <a:chExt cx="9673839" cy="1281313"/>
          </a:xfrm>
          <a:noFill/>
        </p:grpSpPr>
        <p:sp>
          <p:nvSpPr>
            <p:cNvPr id="103" name="Rounded Rectangle 77">
              <a:extLst>
                <a:ext uri="{FF2B5EF4-FFF2-40B4-BE49-F238E27FC236}">
                  <a16:creationId xmlns:a16="http://schemas.microsoft.com/office/drawing/2014/main" id="{853C6E9D-185A-4667-BDCD-411A72F7614C}"/>
                </a:ext>
              </a:extLst>
            </p:cNvPr>
            <p:cNvSpPr/>
            <p:nvPr/>
          </p:nvSpPr>
          <p:spPr>
            <a:xfrm>
              <a:off x="979187" y="1206283"/>
              <a:ext cx="9673839" cy="1281313"/>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1908" tIns="60959" rIns="121908" bIns="60959" rtlCol="0" anchor="ctr"/>
            <a:lstStyle/>
            <a:p>
              <a:pPr algn="ctr" defTabSz="1219170">
                <a:defRPr/>
              </a:pPr>
              <a:endParaRPr lang="en-US" sz="2400" kern="0" dirty="0">
                <a:solidFill>
                  <a:sysClr val="windowText" lastClr="000000"/>
                </a:solidFill>
                <a:latin typeface="Calibri Light" panose="020F0302020204030204"/>
              </a:endParaRPr>
            </a:p>
          </p:txBody>
        </p:sp>
        <p:sp>
          <p:nvSpPr>
            <p:cNvPr id="125" name="Rectangle 124">
              <a:extLst>
                <a:ext uri="{FF2B5EF4-FFF2-40B4-BE49-F238E27FC236}">
                  <a16:creationId xmlns:a16="http://schemas.microsoft.com/office/drawing/2014/main" id="{B3F42CAC-82DC-46B9-B7D5-3CA6729A7070}"/>
                </a:ext>
              </a:extLst>
            </p:cNvPr>
            <p:cNvSpPr>
              <a:spLocks noChangeArrowheads="1"/>
            </p:cNvSpPr>
            <p:nvPr/>
          </p:nvSpPr>
          <p:spPr bwMode="gray">
            <a:xfrm>
              <a:off x="984497" y="1326290"/>
              <a:ext cx="626386" cy="1064262"/>
            </a:xfrm>
            <a:prstGeom prst="rect">
              <a:avLst/>
            </a:prstGeom>
            <a:grpFill/>
            <a:ln w="9525" algn="ctr">
              <a:noFill/>
              <a:miter lim="800000"/>
              <a:headEnd/>
              <a:tailEnd/>
            </a:ln>
          </p:spPr>
          <p:txBody>
            <a:bodyPr vert="horz" lIns="104481" tIns="104481" rIns="104481" bIns="104481" anchor="ctr"/>
            <a:lstStyle/>
            <a:p>
              <a:pPr algn="ctr" defTabSz="1219170" fontAlgn="base">
                <a:spcBef>
                  <a:spcPct val="0"/>
                </a:spcBef>
                <a:spcAft>
                  <a:spcPct val="0"/>
                </a:spcAft>
                <a:defRPr/>
              </a:pPr>
              <a:r>
                <a:rPr lang="en-GB" sz="1600" b="1" kern="0" dirty="0" smtClean="0">
                  <a:solidFill>
                    <a:sysClr val="windowText" lastClr="000000"/>
                  </a:solidFill>
                  <a:latin typeface="Calibri Light" panose="020F0302020204030204"/>
                  <a:cs typeface="Arial" panose="020B0604020202020204" pitchFamily="34" charset="0"/>
                </a:rPr>
                <a:t>Core Team</a:t>
              </a:r>
              <a:endParaRPr lang="en-GB" sz="1600" b="1" kern="0" dirty="0">
                <a:solidFill>
                  <a:sysClr val="windowText" lastClr="000000"/>
                </a:solidFill>
                <a:latin typeface="Calibri Light" panose="020F0302020204030204"/>
                <a:cs typeface="Arial" panose="020B0604020202020204" pitchFamily="34" charset="0"/>
              </a:endParaRPr>
            </a:p>
          </p:txBody>
        </p:sp>
      </p:grpSp>
      <p:graphicFrame>
        <p:nvGraphicFramePr>
          <p:cNvPr id="3" name="Table 2"/>
          <p:cNvGraphicFramePr>
            <a:graphicFrameLocks noGrp="1"/>
          </p:cNvGraphicFramePr>
          <p:nvPr>
            <p:extLst/>
          </p:nvPr>
        </p:nvGraphicFramePr>
        <p:xfrm>
          <a:off x="960666" y="3449134"/>
          <a:ext cx="6295394" cy="822960"/>
        </p:xfrm>
        <a:graphic>
          <a:graphicData uri="http://schemas.openxmlformats.org/drawingml/2006/table">
            <a:tbl>
              <a:tblPr firstRow="1">
                <a:tableStyleId>{21E4AEA4-8DFA-4A89-87EB-49C32662AFE0}</a:tableStyleId>
              </a:tblPr>
              <a:tblGrid>
                <a:gridCol w="670426">
                  <a:extLst>
                    <a:ext uri="{9D8B030D-6E8A-4147-A177-3AD203B41FA5}">
                      <a16:colId xmlns:a16="http://schemas.microsoft.com/office/drawing/2014/main" val="1863849473"/>
                    </a:ext>
                  </a:extLst>
                </a:gridCol>
                <a:gridCol w="576649">
                  <a:extLst>
                    <a:ext uri="{9D8B030D-6E8A-4147-A177-3AD203B41FA5}">
                      <a16:colId xmlns:a16="http://schemas.microsoft.com/office/drawing/2014/main" val="2540199950"/>
                    </a:ext>
                  </a:extLst>
                </a:gridCol>
                <a:gridCol w="757881">
                  <a:extLst>
                    <a:ext uri="{9D8B030D-6E8A-4147-A177-3AD203B41FA5}">
                      <a16:colId xmlns:a16="http://schemas.microsoft.com/office/drawing/2014/main" val="786336833"/>
                    </a:ext>
                  </a:extLst>
                </a:gridCol>
                <a:gridCol w="790832">
                  <a:extLst>
                    <a:ext uri="{9D8B030D-6E8A-4147-A177-3AD203B41FA5}">
                      <a16:colId xmlns:a16="http://schemas.microsoft.com/office/drawing/2014/main" val="772158515"/>
                    </a:ext>
                  </a:extLst>
                </a:gridCol>
                <a:gridCol w="527222">
                  <a:extLst>
                    <a:ext uri="{9D8B030D-6E8A-4147-A177-3AD203B41FA5}">
                      <a16:colId xmlns:a16="http://schemas.microsoft.com/office/drawing/2014/main" val="687812364"/>
                    </a:ext>
                  </a:extLst>
                </a:gridCol>
                <a:gridCol w="659027">
                  <a:extLst>
                    <a:ext uri="{9D8B030D-6E8A-4147-A177-3AD203B41FA5}">
                      <a16:colId xmlns:a16="http://schemas.microsoft.com/office/drawing/2014/main" val="3496308423"/>
                    </a:ext>
                  </a:extLst>
                </a:gridCol>
                <a:gridCol w="749643">
                  <a:extLst>
                    <a:ext uri="{9D8B030D-6E8A-4147-A177-3AD203B41FA5}">
                      <a16:colId xmlns:a16="http://schemas.microsoft.com/office/drawing/2014/main" val="492731094"/>
                    </a:ext>
                  </a:extLst>
                </a:gridCol>
                <a:gridCol w="766119">
                  <a:extLst>
                    <a:ext uri="{9D8B030D-6E8A-4147-A177-3AD203B41FA5}">
                      <a16:colId xmlns:a16="http://schemas.microsoft.com/office/drawing/2014/main" val="20007"/>
                    </a:ext>
                  </a:extLst>
                </a:gridCol>
                <a:gridCol w="797595">
                  <a:extLst>
                    <a:ext uri="{9D8B030D-6E8A-4147-A177-3AD203B41FA5}">
                      <a16:colId xmlns:a16="http://schemas.microsoft.com/office/drawing/2014/main" val="20008"/>
                    </a:ext>
                  </a:extLst>
                </a:gridCol>
              </a:tblGrid>
              <a:tr h="274320">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lang="en-US" sz="800" kern="1200" dirty="0" smtClean="0"/>
                        <a:t>Project Manager</a:t>
                      </a:r>
                      <a:endParaRPr lang="en-US" sz="800" b="1" kern="1200" dirty="0" smtClean="0">
                        <a:solidFill>
                          <a:schemeClr val="tx1"/>
                        </a:solidFill>
                        <a:latin typeface="+mn-lt"/>
                        <a:ea typeface="+mn-ea"/>
                        <a:cs typeface="+mn-cs"/>
                      </a:endParaRPr>
                    </a:p>
                  </a:txBody>
                  <a:tcPr anchor="ctr"/>
                </a:tc>
                <a:tc>
                  <a:txBody>
                    <a:bodyPr/>
                    <a:lstStyle/>
                    <a:p>
                      <a:pPr algn="ctr"/>
                      <a:r>
                        <a:rPr lang="en-US" sz="800" dirty="0" smtClean="0"/>
                        <a:t>Change Lead</a:t>
                      </a:r>
                      <a:endParaRPr lang="en-US" sz="800" dirty="0" smtClean="0">
                        <a:latin typeface="+mj-lt"/>
                      </a:endParaRPr>
                    </a:p>
                  </a:txBody>
                  <a:tcPr anchor="ctr"/>
                </a:tc>
                <a:tc>
                  <a:txBody>
                    <a:bodyPr/>
                    <a:lstStyle/>
                    <a:p>
                      <a:pPr algn="ctr"/>
                      <a:r>
                        <a:rPr lang="en-US" sz="800" kern="1200" dirty="0" smtClean="0"/>
                        <a:t>Change Practitioner</a:t>
                      </a:r>
                      <a:endParaRPr lang="en-US" sz="800" b="1" kern="1200" dirty="0">
                        <a:solidFill>
                          <a:schemeClr val="tx1"/>
                        </a:solidFill>
                        <a:latin typeface="+mn-lt"/>
                        <a:ea typeface="+mn-ea"/>
                        <a:cs typeface="+mn-cs"/>
                      </a:endParaRPr>
                    </a:p>
                  </a:txBody>
                  <a:tcPr anchor="ctr"/>
                </a:tc>
                <a:tc>
                  <a:txBody>
                    <a:bodyPr/>
                    <a:lstStyle/>
                    <a:p>
                      <a:pPr algn="ctr"/>
                      <a:r>
                        <a:rPr lang="en-US" sz="800" dirty="0" smtClean="0"/>
                        <a:t>Change Practitioner</a:t>
                      </a:r>
                      <a:endParaRPr lang="en-US" sz="800" dirty="0">
                        <a:latin typeface="+mj-lt"/>
                      </a:endParaRPr>
                    </a:p>
                  </a:txBody>
                  <a:tcPr anchor="ctr"/>
                </a:tc>
                <a:tc>
                  <a:txBody>
                    <a:bodyPr/>
                    <a:lstStyle/>
                    <a:p>
                      <a:pPr algn="ctr"/>
                      <a:r>
                        <a:rPr lang="en-US" sz="800" dirty="0" smtClean="0"/>
                        <a:t>Bus. Proc.</a:t>
                      </a:r>
                      <a:r>
                        <a:rPr lang="en-US" sz="800" baseline="0" dirty="0" smtClean="0"/>
                        <a:t> Lead</a:t>
                      </a:r>
                      <a:endParaRPr lang="en-US" sz="800" dirty="0">
                        <a:latin typeface="+mj-lt"/>
                      </a:endParaRPr>
                    </a:p>
                  </a:txBody>
                  <a:tcPr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lang="en-US" sz="800" kern="1200" dirty="0" err="1" smtClean="0"/>
                        <a:t>Config</a:t>
                      </a:r>
                      <a:r>
                        <a:rPr lang="en-US" sz="800" kern="1200" dirty="0" smtClean="0"/>
                        <a:t>.</a:t>
                      </a:r>
                    </a:p>
                    <a:p>
                      <a:pPr marL="0" marR="0" lvl="0" indent="0" algn="ctr" defTabSz="609585" rtl="0" eaLnBrk="1" fontAlgn="auto" latinLnBrk="0" hangingPunct="1">
                        <a:lnSpc>
                          <a:spcPct val="100000"/>
                        </a:lnSpc>
                        <a:spcBef>
                          <a:spcPts val="0"/>
                        </a:spcBef>
                        <a:spcAft>
                          <a:spcPts val="0"/>
                        </a:spcAft>
                        <a:buClrTx/>
                        <a:buSzTx/>
                        <a:buFontTx/>
                        <a:buNone/>
                        <a:tabLst/>
                        <a:defRPr/>
                      </a:pPr>
                      <a:r>
                        <a:rPr lang="en-US" sz="800" kern="1200" dirty="0" smtClean="0"/>
                        <a:t>Lead</a:t>
                      </a:r>
                      <a:endParaRPr lang="en-US" sz="800" b="1" kern="1200" dirty="0" smtClean="0">
                        <a:solidFill>
                          <a:schemeClr val="tx1"/>
                        </a:solidFill>
                        <a:latin typeface="+mn-lt"/>
                        <a:ea typeface="+mn-ea"/>
                        <a:cs typeface="+mn-cs"/>
                      </a:endParaRPr>
                    </a:p>
                  </a:txBody>
                  <a:tcPr anchor="ctr"/>
                </a:tc>
                <a:tc>
                  <a:txBody>
                    <a:bodyPr/>
                    <a:lstStyle/>
                    <a:p>
                      <a:pPr algn="ctr"/>
                      <a:r>
                        <a:rPr lang="en-US" sz="800" kern="1200" dirty="0" smtClean="0"/>
                        <a:t>Solutions Architect</a:t>
                      </a:r>
                      <a:endParaRPr lang="en-US" sz="800" b="1" kern="1200" dirty="0">
                        <a:solidFill>
                          <a:schemeClr val="tx1"/>
                        </a:solidFill>
                        <a:latin typeface="+mn-lt"/>
                        <a:ea typeface="+mn-ea"/>
                        <a:cs typeface="+mn-cs"/>
                      </a:endParaRPr>
                    </a:p>
                  </a:txBody>
                  <a:tcPr anchor="ctr"/>
                </a:tc>
                <a:tc>
                  <a:txBody>
                    <a:bodyPr/>
                    <a:lstStyle/>
                    <a:p>
                      <a:pPr algn="ctr"/>
                      <a:r>
                        <a:rPr lang="en-US" sz="800" dirty="0" smtClean="0"/>
                        <a:t>Testing Lead</a:t>
                      </a:r>
                      <a:endParaRPr lang="en-US" sz="800" dirty="0">
                        <a:latin typeface="+mj-lt"/>
                      </a:endParaRPr>
                    </a:p>
                  </a:txBody>
                  <a:tcPr anchor="ctr"/>
                </a:tc>
                <a:tc>
                  <a:txBody>
                    <a:bodyPr/>
                    <a:lstStyle/>
                    <a:p>
                      <a:pPr algn="ctr"/>
                      <a:r>
                        <a:rPr lang="en-US" sz="800" dirty="0" smtClean="0"/>
                        <a:t>Reporting Lead</a:t>
                      </a:r>
                      <a:endParaRPr lang="en-US" sz="800" dirty="0">
                        <a:latin typeface="+mj-lt"/>
                      </a:endParaRPr>
                    </a:p>
                  </a:txBody>
                  <a:tcPr anchor="ctr"/>
                </a:tc>
                <a:extLst>
                  <a:ext uri="{0D108BD9-81ED-4DB2-BD59-A6C34878D82A}">
                    <a16:rowId xmlns:a16="http://schemas.microsoft.com/office/drawing/2014/main" val="244357329"/>
                  </a:ext>
                </a:extLst>
              </a:tr>
              <a:tr h="182880">
                <a:tc>
                  <a:txBody>
                    <a:bodyPr/>
                    <a:lstStyle/>
                    <a:p>
                      <a:pPr algn="ctr"/>
                      <a:r>
                        <a:rPr lang="en-US" sz="900" kern="1200" dirty="0" smtClean="0">
                          <a:solidFill>
                            <a:schemeClr val="tx1">
                              <a:lumMod val="75000"/>
                            </a:schemeClr>
                          </a:solidFill>
                        </a:rPr>
                        <a:t>Susan Oswalt</a:t>
                      </a:r>
                      <a:endParaRPr lang="en-US" sz="900" kern="1200" dirty="0">
                        <a:solidFill>
                          <a:schemeClr val="tx1">
                            <a:lumMod val="75000"/>
                          </a:schemeClr>
                        </a:solidFill>
                        <a:latin typeface="+mn-lt"/>
                        <a:ea typeface="+mn-ea"/>
                        <a:cs typeface="+mn-cs"/>
                      </a:endParaRPr>
                    </a:p>
                  </a:txBody>
                  <a:tcPr anchor="ctr"/>
                </a:tc>
                <a:tc>
                  <a:txBody>
                    <a:bodyPr/>
                    <a:lstStyle/>
                    <a:p>
                      <a:pPr algn="ctr"/>
                      <a:r>
                        <a:rPr lang="en-US" sz="900" dirty="0" smtClean="0">
                          <a:solidFill>
                            <a:schemeClr val="tx1">
                              <a:lumMod val="75000"/>
                            </a:schemeClr>
                          </a:solidFill>
                        </a:rPr>
                        <a:t>Nicole</a:t>
                      </a:r>
                      <a:r>
                        <a:rPr lang="en-US" sz="900" baseline="0" dirty="0" smtClean="0">
                          <a:solidFill>
                            <a:schemeClr val="tx1">
                              <a:lumMod val="75000"/>
                            </a:schemeClr>
                          </a:solidFill>
                        </a:rPr>
                        <a:t> Joyce</a:t>
                      </a:r>
                      <a:endParaRPr lang="en-US" sz="900" dirty="0">
                        <a:solidFill>
                          <a:schemeClr val="tx1">
                            <a:lumMod val="75000"/>
                          </a:schemeClr>
                        </a:solidFill>
                        <a:latin typeface="+mj-lt"/>
                      </a:endParaRPr>
                    </a:p>
                  </a:txBody>
                  <a:tcPr anchor="ctr"/>
                </a:tc>
                <a:tc>
                  <a:txBody>
                    <a:bodyPr/>
                    <a:lstStyle/>
                    <a:p>
                      <a:pPr algn="ctr"/>
                      <a:r>
                        <a:rPr lang="en-US" sz="900" dirty="0" smtClean="0">
                          <a:solidFill>
                            <a:schemeClr val="tx1">
                              <a:lumMod val="75000"/>
                            </a:schemeClr>
                          </a:solidFill>
                        </a:rPr>
                        <a:t>Nicole </a:t>
                      </a:r>
                    </a:p>
                    <a:p>
                      <a:pPr algn="ctr"/>
                      <a:r>
                        <a:rPr lang="en-US" sz="900" dirty="0" smtClean="0">
                          <a:solidFill>
                            <a:schemeClr val="tx1">
                              <a:lumMod val="75000"/>
                            </a:schemeClr>
                          </a:solidFill>
                        </a:rPr>
                        <a:t>Joyce</a:t>
                      </a:r>
                      <a:endParaRPr lang="en-US" sz="900" dirty="0">
                        <a:solidFill>
                          <a:schemeClr val="tx1">
                            <a:lumMod val="75000"/>
                          </a:schemeClr>
                        </a:solidFill>
                        <a:latin typeface="+mj-lt"/>
                      </a:endParaRPr>
                    </a:p>
                  </a:txBody>
                  <a:tcPr anchor="ctr"/>
                </a:tc>
                <a:tc>
                  <a:txBody>
                    <a:bodyPr/>
                    <a:lstStyle/>
                    <a:p>
                      <a:pPr algn="ctr"/>
                      <a:r>
                        <a:rPr lang="en-US" sz="900" dirty="0" smtClean="0">
                          <a:solidFill>
                            <a:schemeClr val="tx1">
                              <a:lumMod val="75000"/>
                            </a:schemeClr>
                          </a:solidFill>
                        </a:rPr>
                        <a:t>Francisco Mejia</a:t>
                      </a:r>
                      <a:endParaRPr lang="en-US" sz="900" dirty="0">
                        <a:solidFill>
                          <a:schemeClr val="tx1">
                            <a:lumMod val="75000"/>
                          </a:schemeClr>
                        </a:solidFill>
                        <a:latin typeface="+mj-lt"/>
                      </a:endParaRPr>
                    </a:p>
                  </a:txBody>
                  <a:tcPr anchor="ctr"/>
                </a:tc>
                <a:tc>
                  <a:txBody>
                    <a:bodyPr/>
                    <a:lstStyle/>
                    <a:p>
                      <a:pPr algn="ctr"/>
                      <a:r>
                        <a:rPr lang="en-US" sz="900" dirty="0" smtClean="0">
                          <a:solidFill>
                            <a:schemeClr val="tx1">
                              <a:lumMod val="75000"/>
                            </a:schemeClr>
                          </a:solidFill>
                        </a:rPr>
                        <a:t>Jason DeFay</a:t>
                      </a:r>
                      <a:endParaRPr lang="en-US" sz="900" dirty="0">
                        <a:solidFill>
                          <a:schemeClr val="tx1">
                            <a:lumMod val="75000"/>
                          </a:schemeClr>
                        </a:solidFill>
                        <a:latin typeface="+mj-lt"/>
                      </a:endParaRPr>
                    </a:p>
                  </a:txBody>
                  <a:tcPr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lang="en-US" sz="900" kern="1200" dirty="0" smtClean="0">
                          <a:solidFill>
                            <a:schemeClr val="tx1">
                              <a:lumMod val="75000"/>
                            </a:schemeClr>
                          </a:solidFill>
                        </a:rPr>
                        <a:t>Jason DeFay</a:t>
                      </a:r>
                      <a:endParaRPr lang="en-US" sz="900" kern="1200" dirty="0" smtClean="0">
                        <a:solidFill>
                          <a:schemeClr val="tx1">
                            <a:lumMod val="75000"/>
                          </a:schemeClr>
                        </a:solidFill>
                        <a:latin typeface="+mn-lt"/>
                        <a:ea typeface="+mn-ea"/>
                        <a:cs typeface="+mn-cs"/>
                      </a:endParaRPr>
                    </a:p>
                  </a:txBody>
                  <a:tcPr anchor="ctr"/>
                </a:tc>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lang="en-US" sz="900" kern="1200" dirty="0" smtClean="0">
                          <a:solidFill>
                            <a:schemeClr val="tx1">
                              <a:lumMod val="75000"/>
                            </a:schemeClr>
                          </a:solidFill>
                        </a:rPr>
                        <a:t>Robert</a:t>
                      </a:r>
                      <a:r>
                        <a:rPr lang="en-US" sz="900" kern="1200" baseline="0" dirty="0" smtClean="0">
                          <a:solidFill>
                            <a:schemeClr val="tx1">
                              <a:lumMod val="75000"/>
                            </a:schemeClr>
                          </a:solidFill>
                        </a:rPr>
                        <a:t> </a:t>
                      </a:r>
                    </a:p>
                    <a:p>
                      <a:pPr marL="0" marR="0" lvl="0" indent="0" algn="ctr" defTabSz="609585" rtl="0" eaLnBrk="1" fontAlgn="auto" latinLnBrk="0" hangingPunct="1">
                        <a:lnSpc>
                          <a:spcPct val="100000"/>
                        </a:lnSpc>
                        <a:spcBef>
                          <a:spcPts val="0"/>
                        </a:spcBef>
                        <a:spcAft>
                          <a:spcPts val="0"/>
                        </a:spcAft>
                        <a:buClrTx/>
                        <a:buSzTx/>
                        <a:buFontTx/>
                        <a:buNone/>
                        <a:tabLst/>
                        <a:defRPr/>
                      </a:pPr>
                      <a:r>
                        <a:rPr lang="en-US" sz="900" kern="1200" baseline="0" dirty="0" smtClean="0">
                          <a:solidFill>
                            <a:schemeClr val="tx1">
                              <a:lumMod val="75000"/>
                            </a:schemeClr>
                          </a:solidFill>
                        </a:rPr>
                        <a:t>Dias</a:t>
                      </a:r>
                      <a:endParaRPr lang="en-US" sz="900" kern="1200" dirty="0" smtClean="0">
                        <a:solidFill>
                          <a:schemeClr val="tx1">
                            <a:lumMod val="75000"/>
                          </a:schemeClr>
                        </a:solidFill>
                        <a:latin typeface="+mn-lt"/>
                        <a:ea typeface="+mn-ea"/>
                        <a:cs typeface="+mn-cs"/>
                      </a:endParaRPr>
                    </a:p>
                  </a:txBody>
                  <a:tcPr anchor="ctr"/>
                </a:tc>
                <a:tc>
                  <a:txBody>
                    <a:bodyPr/>
                    <a:lstStyle/>
                    <a:p>
                      <a:pPr algn="ctr"/>
                      <a:r>
                        <a:rPr lang="en-US" sz="900" dirty="0" smtClean="0">
                          <a:solidFill>
                            <a:schemeClr val="tx1">
                              <a:lumMod val="75000"/>
                            </a:schemeClr>
                          </a:solidFill>
                        </a:rPr>
                        <a:t>David Edmonson</a:t>
                      </a:r>
                      <a:endParaRPr lang="en-US" sz="900" dirty="0">
                        <a:solidFill>
                          <a:schemeClr val="tx1">
                            <a:lumMod val="75000"/>
                          </a:schemeClr>
                        </a:solidFill>
                        <a:latin typeface="+mj-lt"/>
                      </a:endParaRPr>
                    </a:p>
                  </a:txBody>
                  <a:tcPr anchor="ctr"/>
                </a:tc>
                <a:tc>
                  <a:txBody>
                    <a:bodyPr/>
                    <a:lstStyle/>
                    <a:p>
                      <a:pPr algn="ctr"/>
                      <a:r>
                        <a:rPr lang="en-US" sz="900" dirty="0" smtClean="0">
                          <a:solidFill>
                            <a:schemeClr val="tx1">
                              <a:lumMod val="75000"/>
                            </a:schemeClr>
                          </a:solidFill>
                        </a:rPr>
                        <a:t>Marisol Christinson</a:t>
                      </a:r>
                      <a:endParaRPr lang="en-US" sz="900" dirty="0">
                        <a:solidFill>
                          <a:schemeClr val="tx1">
                            <a:lumMod val="75000"/>
                          </a:schemeClr>
                        </a:solidFill>
                        <a:latin typeface="+mj-lt"/>
                      </a:endParaRPr>
                    </a:p>
                  </a:txBody>
                  <a:tcPr anchor="ctr"/>
                </a:tc>
                <a:extLst>
                  <a:ext uri="{0D108BD9-81ED-4DB2-BD59-A6C34878D82A}">
                    <a16:rowId xmlns:a16="http://schemas.microsoft.com/office/drawing/2014/main" val="3757277798"/>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098769524"/>
              </p:ext>
            </p:extLst>
          </p:nvPr>
        </p:nvGraphicFramePr>
        <p:xfrm>
          <a:off x="847088" y="4701375"/>
          <a:ext cx="5929474" cy="1902825"/>
        </p:xfrm>
        <a:graphic>
          <a:graphicData uri="http://schemas.openxmlformats.org/drawingml/2006/table">
            <a:tbl>
              <a:tblPr firstRow="1" bandRow="1">
                <a:tableStyleId>{21E4AEA4-8DFA-4A89-87EB-49C32662AFE0}</a:tableStyleId>
              </a:tblPr>
              <a:tblGrid>
                <a:gridCol w="1111776">
                  <a:extLst>
                    <a:ext uri="{9D8B030D-6E8A-4147-A177-3AD203B41FA5}">
                      <a16:colId xmlns:a16="http://schemas.microsoft.com/office/drawing/2014/main" val="3394179786"/>
                    </a:ext>
                  </a:extLst>
                </a:gridCol>
                <a:gridCol w="1338518">
                  <a:extLst>
                    <a:ext uri="{9D8B030D-6E8A-4147-A177-3AD203B41FA5}">
                      <a16:colId xmlns:a16="http://schemas.microsoft.com/office/drawing/2014/main" val="3950525204"/>
                    </a:ext>
                  </a:extLst>
                </a:gridCol>
                <a:gridCol w="1237673">
                  <a:extLst>
                    <a:ext uri="{9D8B030D-6E8A-4147-A177-3AD203B41FA5}">
                      <a16:colId xmlns:a16="http://schemas.microsoft.com/office/drawing/2014/main" val="3260293135"/>
                    </a:ext>
                  </a:extLst>
                </a:gridCol>
                <a:gridCol w="1200727">
                  <a:extLst>
                    <a:ext uri="{9D8B030D-6E8A-4147-A177-3AD203B41FA5}">
                      <a16:colId xmlns:a16="http://schemas.microsoft.com/office/drawing/2014/main" val="3977400874"/>
                    </a:ext>
                  </a:extLst>
                </a:gridCol>
                <a:gridCol w="1040780">
                  <a:extLst>
                    <a:ext uri="{9D8B030D-6E8A-4147-A177-3AD203B41FA5}">
                      <a16:colId xmlns:a16="http://schemas.microsoft.com/office/drawing/2014/main" val="1568068229"/>
                    </a:ext>
                  </a:extLst>
                </a:gridCol>
              </a:tblGrid>
              <a:tr h="466877">
                <a:tc gridSpan="5">
                  <a:txBody>
                    <a:bodyPr/>
                    <a:lstStyle/>
                    <a:p>
                      <a:pPr algn="ctr"/>
                      <a:r>
                        <a:rPr lang="en-US" sz="1100" dirty="0" smtClean="0"/>
                        <a:t>Business Process Review Teams</a:t>
                      </a:r>
                    </a:p>
                    <a:p>
                      <a:pPr marL="0" marR="0" lvl="0" indent="0" algn="ctr" defTabSz="609585" rtl="0" eaLnBrk="1" fontAlgn="auto" latinLnBrk="0" hangingPunct="1">
                        <a:lnSpc>
                          <a:spcPct val="100000"/>
                        </a:lnSpc>
                        <a:spcBef>
                          <a:spcPts val="0"/>
                        </a:spcBef>
                        <a:spcAft>
                          <a:spcPts val="0"/>
                        </a:spcAft>
                        <a:buClrTx/>
                        <a:buSzTx/>
                        <a:buFontTx/>
                        <a:buNone/>
                        <a:tabLst/>
                        <a:defRPr/>
                      </a:pPr>
                      <a:r>
                        <a:rPr lang="en-US" sz="1000" dirty="0" smtClean="0"/>
                        <a:t>Lean Bench</a:t>
                      </a:r>
                      <a:r>
                        <a:rPr lang="en-US" sz="1000" baseline="0" dirty="0" smtClean="0"/>
                        <a:t>, </a:t>
                      </a:r>
                      <a:r>
                        <a:rPr lang="en-US" sz="1000" dirty="0" smtClean="0"/>
                        <a:t>SMEs,</a:t>
                      </a:r>
                      <a:r>
                        <a:rPr lang="en-US" sz="1000" baseline="0" dirty="0" smtClean="0"/>
                        <a:t> </a:t>
                      </a:r>
                      <a:r>
                        <a:rPr lang="en-US" sz="1000" dirty="0" smtClean="0"/>
                        <a:t>Bus</a:t>
                      </a:r>
                      <a:r>
                        <a:rPr lang="en-US" sz="1000" baseline="0" dirty="0" smtClean="0"/>
                        <a:t> Proc/</a:t>
                      </a:r>
                      <a:r>
                        <a:rPr lang="en-US" sz="1000" baseline="0" dirty="0" err="1" smtClean="0"/>
                        <a:t>Config</a:t>
                      </a:r>
                      <a:r>
                        <a:rPr lang="en-US" sz="1000" baseline="0" dirty="0" smtClean="0"/>
                        <a:t> Lead, Testing Lead, Reporting Lead</a:t>
                      </a:r>
                      <a:endParaRPr lang="en-US" sz="1000" b="0" dirty="0" smtClean="0"/>
                    </a:p>
                  </a:txBody>
                  <a:tcPr marL="45720" marR="45720" anchor="ct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extLst>
                  <a:ext uri="{0D108BD9-81ED-4DB2-BD59-A6C34878D82A}">
                    <a16:rowId xmlns:a16="http://schemas.microsoft.com/office/drawing/2014/main" val="4184158463"/>
                  </a:ext>
                </a:extLst>
              </a:tr>
              <a:tr h="54218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0" dirty="0" smtClean="0">
                          <a:solidFill>
                            <a:schemeClr val="tx1">
                              <a:lumMod val="75000"/>
                            </a:schemeClr>
                          </a:solidFill>
                        </a:rPr>
                        <a:t>Create Proposal Package 1.2</a:t>
                      </a:r>
                    </a:p>
                  </a:txBody>
                  <a:tcPr marL="45720" marR="457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0" dirty="0" smtClean="0">
                          <a:solidFill>
                            <a:schemeClr val="tx1">
                              <a:lumMod val="75000"/>
                            </a:schemeClr>
                          </a:solidFill>
                        </a:rPr>
                        <a:t>Develop and Submit</a:t>
                      </a:r>
                      <a:r>
                        <a:rPr lang="en-US" sz="1000" b="0" baseline="0" dirty="0" smtClean="0">
                          <a:solidFill>
                            <a:schemeClr val="tx1">
                              <a:lumMod val="75000"/>
                            </a:schemeClr>
                          </a:solidFill>
                        </a:rPr>
                        <a:t> Proposal 1.3</a:t>
                      </a:r>
                      <a:endParaRPr lang="en-US" sz="1000" b="0" dirty="0" smtClean="0">
                        <a:solidFill>
                          <a:schemeClr val="tx1">
                            <a:lumMod val="75000"/>
                          </a:schemeClr>
                        </a:solidFill>
                      </a:endParaRPr>
                    </a:p>
                  </a:txBody>
                  <a:tcPr marL="45720" marR="457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0" dirty="0" smtClean="0">
                          <a:solidFill>
                            <a:schemeClr val="tx1">
                              <a:lumMod val="75000"/>
                            </a:schemeClr>
                          </a:solidFill>
                        </a:rPr>
                        <a:t>Post Submission Actions 1.4</a:t>
                      </a:r>
                    </a:p>
                  </a:txBody>
                  <a:tcPr marL="45720" marR="457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0" dirty="0" smtClean="0">
                          <a:solidFill>
                            <a:schemeClr val="tx1">
                              <a:lumMod val="75000"/>
                            </a:schemeClr>
                          </a:solidFill>
                        </a:rPr>
                        <a:t>Negotiate Award 1.5</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solidFill>
                          <a:schemeClr val="tx1">
                            <a:lumMod val="75000"/>
                          </a:schemeClr>
                        </a:solidFill>
                      </a:endParaRPr>
                    </a:p>
                  </a:txBody>
                  <a:tcPr marL="45720" marR="457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0" dirty="0" smtClean="0">
                          <a:solidFill>
                            <a:schemeClr val="tx1">
                              <a:lumMod val="75000"/>
                            </a:schemeClr>
                          </a:solidFill>
                        </a:rPr>
                        <a:t>Accept Award 1.6</a:t>
                      </a:r>
                      <a:br>
                        <a:rPr lang="en-US" sz="1000" b="0" dirty="0" smtClean="0">
                          <a:solidFill>
                            <a:schemeClr val="tx1">
                              <a:lumMod val="75000"/>
                            </a:schemeClr>
                          </a:solidFill>
                        </a:rPr>
                      </a:br>
                      <a:endParaRPr lang="en-US" sz="1000" b="0" dirty="0" smtClean="0">
                        <a:solidFill>
                          <a:schemeClr val="tx1">
                            <a:lumMod val="75000"/>
                          </a:schemeClr>
                        </a:solidFill>
                      </a:endParaRPr>
                    </a:p>
                  </a:txBody>
                  <a:tcPr marL="45720" marR="45720" anchor="ctr"/>
                </a:tc>
                <a:extLst>
                  <a:ext uri="{0D108BD9-81ED-4DB2-BD59-A6C34878D82A}">
                    <a16:rowId xmlns:a16="http://schemas.microsoft.com/office/drawing/2014/main" val="2989786610"/>
                  </a:ext>
                </a:extLst>
              </a:tr>
              <a:tr h="617483">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0" dirty="0" smtClean="0">
                          <a:solidFill>
                            <a:schemeClr val="tx1">
                              <a:lumMod val="75000"/>
                            </a:schemeClr>
                          </a:solidFill>
                        </a:rPr>
                        <a:t>Award Set-Up</a:t>
                      </a:r>
                      <a:r>
                        <a:rPr lang="en-US" sz="1000" b="0" baseline="0" dirty="0" smtClean="0">
                          <a:solidFill>
                            <a:schemeClr val="tx1">
                              <a:lumMod val="75000"/>
                            </a:schemeClr>
                          </a:solidFill>
                        </a:rPr>
                        <a:t> 2.1</a:t>
                      </a:r>
                    </a:p>
                    <a:p>
                      <a:pPr marL="0" marR="0" indent="0" algn="ctr" defTabSz="914400" rtl="0" eaLnBrk="1" fontAlgn="auto" latinLnBrk="0" hangingPunct="1">
                        <a:lnSpc>
                          <a:spcPct val="100000"/>
                        </a:lnSpc>
                        <a:spcBef>
                          <a:spcPts val="0"/>
                        </a:spcBef>
                        <a:spcAft>
                          <a:spcPts val="0"/>
                        </a:spcAft>
                        <a:buClrTx/>
                        <a:buSzTx/>
                        <a:buFontTx/>
                        <a:buNone/>
                        <a:tabLst/>
                        <a:defRPr/>
                      </a:pPr>
                      <a:endParaRPr lang="en-US" sz="1000" b="0" dirty="0" smtClean="0">
                        <a:solidFill>
                          <a:schemeClr val="tx1">
                            <a:lumMod val="75000"/>
                          </a:schemeClr>
                        </a:solidFill>
                      </a:endParaRPr>
                    </a:p>
                  </a:txBody>
                  <a:tcPr marL="45720" marR="45720" anchor="ctr"/>
                </a:tc>
                <a:tc>
                  <a:txBody>
                    <a:bodyPr/>
                    <a:lstStyle/>
                    <a:p>
                      <a:pPr algn="ctr"/>
                      <a:r>
                        <a:rPr lang="en-US" sz="1000" b="0" dirty="0" smtClean="0">
                          <a:solidFill>
                            <a:schemeClr val="tx1">
                              <a:lumMod val="75000"/>
                            </a:schemeClr>
                          </a:solidFill>
                        </a:rPr>
                        <a:t>Manage Award</a:t>
                      </a:r>
                      <a:r>
                        <a:rPr lang="en-US" sz="1000" b="0" baseline="0" dirty="0" smtClean="0">
                          <a:solidFill>
                            <a:schemeClr val="tx1">
                              <a:lumMod val="75000"/>
                            </a:schemeClr>
                          </a:solidFill>
                        </a:rPr>
                        <a:t> Transactions 2.2</a:t>
                      </a:r>
                      <a:endParaRPr lang="en-US" sz="1000" b="0" dirty="0">
                        <a:solidFill>
                          <a:schemeClr val="tx1">
                            <a:lumMod val="75000"/>
                          </a:schemeClr>
                        </a:solidFill>
                      </a:endParaRPr>
                    </a:p>
                  </a:txBody>
                  <a:tcPr marL="45720" marR="457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0" dirty="0" smtClean="0">
                          <a:solidFill>
                            <a:schemeClr val="tx1">
                              <a:lumMod val="75000"/>
                            </a:schemeClr>
                          </a:solidFill>
                        </a:rPr>
                        <a:t>Monitor and Report on Awards 2.3</a:t>
                      </a:r>
                    </a:p>
                  </a:txBody>
                  <a:tcPr marL="45720" marR="457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0" dirty="0" smtClean="0">
                          <a:solidFill>
                            <a:schemeClr val="tx1">
                              <a:lumMod val="75000"/>
                            </a:schemeClr>
                          </a:solidFill>
                        </a:rPr>
                        <a:t>Report to Agency 2.5</a:t>
                      </a:r>
                    </a:p>
                    <a:p>
                      <a:pPr algn="ctr"/>
                      <a:endParaRPr lang="en-US" sz="1000" b="0" dirty="0">
                        <a:solidFill>
                          <a:schemeClr val="tx1">
                            <a:lumMod val="75000"/>
                          </a:schemeClr>
                        </a:solidFill>
                      </a:endParaRPr>
                    </a:p>
                  </a:txBody>
                  <a:tcPr marL="45720" marR="4572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00" b="0" dirty="0" smtClean="0">
                          <a:solidFill>
                            <a:schemeClr val="tx1">
                              <a:lumMod val="75000"/>
                            </a:schemeClr>
                          </a:solidFill>
                        </a:rPr>
                        <a:t>Closeout 2.6</a:t>
                      </a:r>
                    </a:p>
                    <a:p>
                      <a:pPr algn="ctr"/>
                      <a:endParaRPr lang="en-US" sz="1000" b="0" dirty="0">
                        <a:solidFill>
                          <a:schemeClr val="tx1">
                            <a:lumMod val="75000"/>
                          </a:schemeClr>
                        </a:solidFill>
                      </a:endParaRPr>
                    </a:p>
                  </a:txBody>
                  <a:tcPr marL="45720" marR="45720" anchor="ctr"/>
                </a:tc>
                <a:extLst>
                  <a:ext uri="{0D108BD9-81ED-4DB2-BD59-A6C34878D82A}">
                    <a16:rowId xmlns:a16="http://schemas.microsoft.com/office/drawing/2014/main" val="2399912008"/>
                  </a:ext>
                </a:extLst>
              </a:tr>
              <a:tr h="276285">
                <a:tc gridSpan="5">
                  <a:txBody>
                    <a:bodyPr/>
                    <a:lstStyle/>
                    <a:p>
                      <a:pPr algn="ctr"/>
                      <a:r>
                        <a:rPr lang="en-US" sz="1000" dirty="0" err="1" smtClean="0">
                          <a:solidFill>
                            <a:schemeClr val="tx1">
                              <a:lumMod val="75000"/>
                            </a:schemeClr>
                          </a:solidFill>
                        </a:rPr>
                        <a:t>Kuali</a:t>
                      </a:r>
                      <a:r>
                        <a:rPr lang="en-US" sz="1000" dirty="0" smtClean="0">
                          <a:solidFill>
                            <a:schemeClr val="tx1">
                              <a:lumMod val="75000"/>
                            </a:schemeClr>
                          </a:solidFill>
                        </a:rPr>
                        <a:t> Support</a:t>
                      </a:r>
                      <a:endParaRPr lang="en-US" sz="1000" b="1" dirty="0">
                        <a:solidFill>
                          <a:schemeClr val="tx1">
                            <a:lumMod val="75000"/>
                          </a:schemeClr>
                        </a:solidFill>
                      </a:endParaRPr>
                    </a:p>
                  </a:txBody>
                  <a:tcPr marL="45720" marR="45720" anchor="ctr"/>
                </a:tc>
                <a:tc hMerge="1">
                  <a:txBody>
                    <a:bodyPr/>
                    <a:lstStyle/>
                    <a:p>
                      <a:pPr algn="ctr"/>
                      <a:endParaRPr lang="en-US" sz="900" dirty="0"/>
                    </a:p>
                  </a:txBody>
                  <a:tcPr marL="45720" marR="45720" anchor="ctr"/>
                </a:tc>
                <a:tc hMerge="1">
                  <a:txBody>
                    <a:bodyPr/>
                    <a:lstStyle/>
                    <a:p>
                      <a:pPr algn="ctr"/>
                      <a:endParaRPr lang="en-US" sz="900" dirty="0"/>
                    </a:p>
                  </a:txBody>
                  <a:tcPr marL="45720" marR="45720" anchor="ctr"/>
                </a:tc>
                <a:tc hMerge="1">
                  <a:txBody>
                    <a:bodyPr/>
                    <a:lstStyle/>
                    <a:p>
                      <a:pPr algn="ctr"/>
                      <a:endParaRPr lang="en-US" sz="900" dirty="0"/>
                    </a:p>
                  </a:txBody>
                  <a:tcPr marL="45720" marR="45720" anchor="ctr"/>
                </a:tc>
                <a:tc hMerge="1">
                  <a:txBody>
                    <a:bodyPr/>
                    <a:lstStyle/>
                    <a:p>
                      <a:pPr algn="ctr"/>
                      <a:endParaRPr lang="en-US" sz="900" dirty="0"/>
                    </a:p>
                  </a:txBody>
                  <a:tcPr marL="45720" marR="45720" anchor="ctr"/>
                </a:tc>
                <a:extLst>
                  <a:ext uri="{0D108BD9-81ED-4DB2-BD59-A6C34878D82A}">
                    <a16:rowId xmlns:a16="http://schemas.microsoft.com/office/drawing/2014/main" val="3446402263"/>
                  </a:ext>
                </a:extLst>
              </a:tr>
            </a:tbl>
          </a:graphicData>
        </a:graphic>
      </p:graphicFrame>
      <p:grpSp>
        <p:nvGrpSpPr>
          <p:cNvPr id="134" name="Group 133">
            <a:extLst>
              <a:ext uri="{FF2B5EF4-FFF2-40B4-BE49-F238E27FC236}">
                <a16:creationId xmlns:a16="http://schemas.microsoft.com/office/drawing/2014/main" id="{9289215D-13FD-46D5-B9BC-CDD4D7ED39B1}"/>
              </a:ext>
            </a:extLst>
          </p:cNvPr>
          <p:cNvGrpSpPr/>
          <p:nvPr/>
        </p:nvGrpSpPr>
        <p:grpSpPr>
          <a:xfrm>
            <a:off x="0" y="4647486"/>
            <a:ext cx="12097910" cy="2070608"/>
            <a:chOff x="927092" y="1206283"/>
            <a:chExt cx="9725934" cy="1281313"/>
          </a:xfrm>
          <a:noFill/>
        </p:grpSpPr>
        <p:sp>
          <p:nvSpPr>
            <p:cNvPr id="135" name="Rounded Rectangle 77">
              <a:extLst>
                <a:ext uri="{FF2B5EF4-FFF2-40B4-BE49-F238E27FC236}">
                  <a16:creationId xmlns:a16="http://schemas.microsoft.com/office/drawing/2014/main" id="{853C6E9D-185A-4667-BDCD-411A72F7614C}"/>
                </a:ext>
              </a:extLst>
            </p:cNvPr>
            <p:cNvSpPr/>
            <p:nvPr/>
          </p:nvSpPr>
          <p:spPr>
            <a:xfrm>
              <a:off x="979187" y="1206283"/>
              <a:ext cx="9673839" cy="1281313"/>
            </a:xfrm>
            <a:prstGeom prst="round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21908" tIns="60959" rIns="121908" bIns="60959" rtlCol="0" anchor="ctr"/>
            <a:lstStyle/>
            <a:p>
              <a:pPr algn="ctr" defTabSz="1219170">
                <a:defRPr/>
              </a:pPr>
              <a:endParaRPr lang="en-US" sz="2400" kern="0" dirty="0">
                <a:solidFill>
                  <a:sysClr val="windowText" lastClr="000000"/>
                </a:solidFill>
                <a:latin typeface="Calibri Light" panose="020F0302020204030204"/>
              </a:endParaRPr>
            </a:p>
          </p:txBody>
        </p:sp>
        <p:sp>
          <p:nvSpPr>
            <p:cNvPr id="136" name="Rectangle 135">
              <a:extLst>
                <a:ext uri="{FF2B5EF4-FFF2-40B4-BE49-F238E27FC236}">
                  <a16:creationId xmlns:a16="http://schemas.microsoft.com/office/drawing/2014/main" id="{B3F42CAC-82DC-46B9-B7D5-3CA6729A7070}"/>
                </a:ext>
              </a:extLst>
            </p:cNvPr>
            <p:cNvSpPr>
              <a:spLocks noChangeArrowheads="1"/>
            </p:cNvSpPr>
            <p:nvPr/>
          </p:nvSpPr>
          <p:spPr bwMode="gray">
            <a:xfrm>
              <a:off x="927092" y="1627896"/>
              <a:ext cx="727359" cy="438086"/>
            </a:xfrm>
            <a:prstGeom prst="rect">
              <a:avLst/>
            </a:prstGeom>
            <a:grpFill/>
            <a:ln w="9525" algn="ctr">
              <a:noFill/>
              <a:miter lim="800000"/>
              <a:headEnd/>
              <a:tailEnd/>
            </a:ln>
          </p:spPr>
          <p:txBody>
            <a:bodyPr vert="horz" lIns="104481" tIns="104481" rIns="104481" bIns="104481" anchor="ctr"/>
            <a:lstStyle/>
            <a:p>
              <a:pPr algn="ctr" defTabSz="1219170" fontAlgn="base">
                <a:spcBef>
                  <a:spcPct val="0"/>
                </a:spcBef>
                <a:spcAft>
                  <a:spcPct val="0"/>
                </a:spcAft>
                <a:defRPr/>
              </a:pPr>
              <a:r>
                <a:rPr lang="en-GB" sz="1600" b="1" kern="0" dirty="0" smtClean="0">
                  <a:solidFill>
                    <a:sysClr val="windowText" lastClr="000000"/>
                  </a:solidFill>
                  <a:latin typeface="Calibri Light" panose="020F0302020204030204"/>
                  <a:cs typeface="Arial" panose="020B0604020202020204" pitchFamily="34" charset="0"/>
                </a:rPr>
                <a:t>Project Teams</a:t>
              </a:r>
              <a:endParaRPr lang="en-GB" sz="1600" b="1" kern="0" dirty="0">
                <a:solidFill>
                  <a:sysClr val="windowText" lastClr="000000"/>
                </a:solidFill>
                <a:latin typeface="Calibri Light" panose="020F0302020204030204"/>
                <a:cs typeface="Arial" panose="020B0604020202020204" pitchFamily="34" charset="0"/>
              </a:endParaRPr>
            </a:p>
          </p:txBody>
        </p:sp>
      </p:grpSp>
      <p:graphicFrame>
        <p:nvGraphicFramePr>
          <p:cNvPr id="137" name="Table 136"/>
          <p:cNvGraphicFramePr>
            <a:graphicFrameLocks noGrp="1"/>
          </p:cNvGraphicFramePr>
          <p:nvPr>
            <p:extLst/>
          </p:nvPr>
        </p:nvGraphicFramePr>
        <p:xfrm>
          <a:off x="6980758" y="4693758"/>
          <a:ext cx="1828800" cy="1936050"/>
        </p:xfrm>
        <a:graphic>
          <a:graphicData uri="http://schemas.openxmlformats.org/drawingml/2006/table">
            <a:tbl>
              <a:tblPr firstRow="1" bandRow="1">
                <a:tableStyleId>{073A0DAA-6AF3-43AB-8588-CEC1D06C72B9}</a:tableStyleId>
              </a:tblPr>
              <a:tblGrid>
                <a:gridCol w="1828800">
                  <a:extLst>
                    <a:ext uri="{9D8B030D-6E8A-4147-A177-3AD203B41FA5}">
                      <a16:colId xmlns:a16="http://schemas.microsoft.com/office/drawing/2014/main" val="3394179786"/>
                    </a:ext>
                  </a:extLst>
                </a:gridCol>
              </a:tblGrid>
              <a:tr h="1618116">
                <a:tc>
                  <a:txBody>
                    <a:bodyPr/>
                    <a:lstStyle/>
                    <a:p>
                      <a:pPr algn="ctr"/>
                      <a:r>
                        <a:rPr lang="en-US" sz="1200" dirty="0" smtClean="0"/>
                        <a:t>Change Network</a:t>
                      </a:r>
                    </a:p>
                    <a:p>
                      <a:pPr marL="0" marR="0" lvl="0" indent="0" algn="ctr" defTabSz="609585" rtl="0" eaLnBrk="1" fontAlgn="auto" latinLnBrk="0" hangingPunct="1">
                        <a:lnSpc>
                          <a:spcPct val="100000"/>
                        </a:lnSpc>
                        <a:spcBef>
                          <a:spcPts val="0"/>
                        </a:spcBef>
                        <a:spcAft>
                          <a:spcPts val="0"/>
                        </a:spcAft>
                        <a:buClrTx/>
                        <a:buSzTx/>
                        <a:buFontTx/>
                        <a:buNone/>
                        <a:tabLst/>
                        <a:defRPr/>
                      </a:pPr>
                      <a:r>
                        <a:rPr lang="en-US" sz="1050" b="0" dirty="0" smtClean="0"/>
                        <a:t>Change Lead,</a:t>
                      </a:r>
                      <a:r>
                        <a:rPr lang="en-US" sz="1050" b="0" baseline="0" dirty="0" smtClean="0"/>
                        <a:t> Practitioners, Sponsorship Coalition Lead, Sponsorship Coalition, Change Champions</a:t>
                      </a:r>
                      <a:endParaRPr lang="en-US" sz="1050" b="0" dirty="0" smtClean="0"/>
                    </a:p>
                  </a:txBody>
                  <a:tcPr marL="45720" marR="45720" anchor="ctr"/>
                </a:tc>
                <a:extLst>
                  <a:ext uri="{0D108BD9-81ED-4DB2-BD59-A6C34878D82A}">
                    <a16:rowId xmlns:a16="http://schemas.microsoft.com/office/drawing/2014/main" val="4184158463"/>
                  </a:ext>
                </a:extLst>
              </a:tr>
              <a:tr h="317934">
                <a:tc>
                  <a:txBody>
                    <a:bodyPr/>
                    <a:lstStyle/>
                    <a:p>
                      <a:pPr marL="0" marR="0" lvl="0" indent="0" algn="ctr" defTabSz="609585" rtl="0" eaLnBrk="1" fontAlgn="auto" latinLnBrk="0" hangingPunct="1">
                        <a:lnSpc>
                          <a:spcPct val="100000"/>
                        </a:lnSpc>
                        <a:spcBef>
                          <a:spcPts val="0"/>
                        </a:spcBef>
                        <a:spcAft>
                          <a:spcPts val="0"/>
                        </a:spcAft>
                        <a:buClrTx/>
                        <a:buSzTx/>
                        <a:buFontTx/>
                        <a:buNone/>
                        <a:tabLst/>
                        <a:defRPr/>
                      </a:pPr>
                      <a:r>
                        <a:rPr lang="en-US" sz="1000" b="1" dirty="0" err="1" smtClean="0">
                          <a:solidFill>
                            <a:schemeClr val="tx1">
                              <a:lumMod val="75000"/>
                            </a:schemeClr>
                          </a:solidFill>
                        </a:rPr>
                        <a:t>Kuali</a:t>
                      </a:r>
                      <a:r>
                        <a:rPr lang="en-US" sz="1000" b="1" dirty="0" smtClean="0">
                          <a:solidFill>
                            <a:schemeClr val="tx1">
                              <a:lumMod val="75000"/>
                            </a:schemeClr>
                          </a:solidFill>
                        </a:rPr>
                        <a:t> Support</a:t>
                      </a:r>
                    </a:p>
                  </a:txBody>
                  <a:tcPr marL="45720" marR="45720" anchor="ctr"/>
                </a:tc>
                <a:extLst>
                  <a:ext uri="{0D108BD9-81ED-4DB2-BD59-A6C34878D82A}">
                    <a16:rowId xmlns:a16="http://schemas.microsoft.com/office/drawing/2014/main" val="3368993333"/>
                  </a:ext>
                </a:extLst>
              </a:tr>
            </a:tbl>
          </a:graphicData>
        </a:graphic>
      </p:graphicFrame>
      <p:graphicFrame>
        <p:nvGraphicFramePr>
          <p:cNvPr id="139" name="Table 138"/>
          <p:cNvGraphicFramePr>
            <a:graphicFrameLocks noGrp="1"/>
          </p:cNvGraphicFramePr>
          <p:nvPr>
            <p:extLst>
              <p:ext uri="{D42A27DB-BD31-4B8C-83A1-F6EECF244321}">
                <p14:modId xmlns:p14="http://schemas.microsoft.com/office/powerpoint/2010/main" val="1817901527"/>
              </p:ext>
            </p:extLst>
          </p:nvPr>
        </p:nvGraphicFramePr>
        <p:xfrm>
          <a:off x="8853695" y="4687782"/>
          <a:ext cx="3124768" cy="1914450"/>
        </p:xfrm>
        <a:graphic>
          <a:graphicData uri="http://schemas.openxmlformats.org/drawingml/2006/table">
            <a:tbl>
              <a:tblPr firstRow="1" bandRow="1">
                <a:tableStyleId>{21E4AEA4-8DFA-4A89-87EB-49C32662AFE0}</a:tableStyleId>
              </a:tblPr>
              <a:tblGrid>
                <a:gridCol w="422266">
                  <a:extLst>
                    <a:ext uri="{9D8B030D-6E8A-4147-A177-3AD203B41FA5}">
                      <a16:colId xmlns:a16="http://schemas.microsoft.com/office/drawing/2014/main" val="3394179786"/>
                    </a:ext>
                  </a:extLst>
                </a:gridCol>
                <a:gridCol w="422266">
                  <a:extLst>
                    <a:ext uri="{9D8B030D-6E8A-4147-A177-3AD203B41FA5}">
                      <a16:colId xmlns:a16="http://schemas.microsoft.com/office/drawing/2014/main" val="2536271846"/>
                    </a:ext>
                  </a:extLst>
                </a:gridCol>
                <a:gridCol w="506719">
                  <a:extLst>
                    <a:ext uri="{9D8B030D-6E8A-4147-A177-3AD203B41FA5}">
                      <a16:colId xmlns:a16="http://schemas.microsoft.com/office/drawing/2014/main" val="3950525204"/>
                    </a:ext>
                  </a:extLst>
                </a:gridCol>
                <a:gridCol w="506719">
                  <a:extLst>
                    <a:ext uri="{9D8B030D-6E8A-4147-A177-3AD203B41FA5}">
                      <a16:colId xmlns:a16="http://schemas.microsoft.com/office/drawing/2014/main" val="278907567"/>
                    </a:ext>
                  </a:extLst>
                </a:gridCol>
                <a:gridCol w="591172">
                  <a:extLst>
                    <a:ext uri="{9D8B030D-6E8A-4147-A177-3AD203B41FA5}">
                      <a16:colId xmlns:a16="http://schemas.microsoft.com/office/drawing/2014/main" val="3260293135"/>
                    </a:ext>
                  </a:extLst>
                </a:gridCol>
                <a:gridCol w="337813">
                  <a:extLst>
                    <a:ext uri="{9D8B030D-6E8A-4147-A177-3AD203B41FA5}">
                      <a16:colId xmlns:a16="http://schemas.microsoft.com/office/drawing/2014/main" val="349384016"/>
                    </a:ext>
                  </a:extLst>
                </a:gridCol>
                <a:gridCol w="337813">
                  <a:extLst>
                    <a:ext uri="{9D8B030D-6E8A-4147-A177-3AD203B41FA5}">
                      <a16:colId xmlns:a16="http://schemas.microsoft.com/office/drawing/2014/main" val="3977400874"/>
                    </a:ext>
                  </a:extLst>
                </a:gridCol>
              </a:tblGrid>
              <a:tr h="751463">
                <a:tc gridSpan="7">
                  <a:txBody>
                    <a:bodyPr/>
                    <a:lstStyle/>
                    <a:p>
                      <a:pPr algn="ctr"/>
                      <a:r>
                        <a:rPr lang="en-US" sz="1200" dirty="0" smtClean="0"/>
                        <a:t>Technical</a:t>
                      </a:r>
                      <a:r>
                        <a:rPr lang="en-US" sz="1200" baseline="0" dirty="0" smtClean="0"/>
                        <a:t> </a:t>
                      </a:r>
                      <a:r>
                        <a:rPr lang="en-US" sz="1200" dirty="0" smtClean="0"/>
                        <a:t>Teams</a:t>
                      </a:r>
                    </a:p>
                    <a:p>
                      <a:pPr algn="ctr"/>
                      <a:r>
                        <a:rPr lang="en-US" sz="1050" kern="1200" baseline="0" dirty="0" smtClean="0"/>
                        <a:t>Solutions Architect, Testing Lead, Reporting Lead</a:t>
                      </a:r>
                      <a:endParaRPr lang="en-US" sz="1050" b="0" kern="1200" baseline="0" dirty="0" smtClean="0">
                        <a:solidFill>
                          <a:schemeClr val="lt1"/>
                        </a:solidFill>
                        <a:latin typeface="+mn-lt"/>
                        <a:ea typeface="+mn-ea"/>
                        <a:cs typeface="+mn-cs"/>
                      </a:endParaRPr>
                    </a:p>
                  </a:txBody>
                  <a:tcPr marL="45720" marR="45720" anchor="ct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tc hMerge="1">
                  <a:txBody>
                    <a:bodyPr/>
                    <a:lstStyle/>
                    <a:p>
                      <a:endParaRPr lang="en-US" sz="1100" dirty="0"/>
                    </a:p>
                  </a:txBody>
                  <a:tcPr/>
                </a:tc>
                <a:extLst>
                  <a:ext uri="{0D108BD9-81ED-4DB2-BD59-A6C34878D82A}">
                    <a16:rowId xmlns:a16="http://schemas.microsoft.com/office/drawing/2014/main" val="4184158463"/>
                  </a:ext>
                </a:extLst>
              </a:tr>
              <a:tr h="570786">
                <a:tc>
                  <a:txBody>
                    <a:bodyPr/>
                    <a:lstStyle/>
                    <a:p>
                      <a:pPr algn="ctr"/>
                      <a:r>
                        <a:rPr lang="en-US" sz="900" dirty="0" smtClean="0">
                          <a:solidFill>
                            <a:schemeClr val="tx1">
                              <a:lumMod val="75000"/>
                            </a:schemeClr>
                          </a:solidFill>
                        </a:rPr>
                        <a:t>Integrations</a:t>
                      </a:r>
                      <a:endParaRPr lang="en-US" sz="900" b="1" dirty="0">
                        <a:solidFill>
                          <a:schemeClr val="tx1">
                            <a:lumMod val="75000"/>
                          </a:schemeClr>
                        </a:solidFill>
                      </a:endParaRPr>
                    </a:p>
                  </a:txBody>
                  <a:tcPr marL="45720" marR="45720" anchor="ctr"/>
                </a:tc>
                <a:tc>
                  <a:txBody>
                    <a:bodyPr/>
                    <a:lstStyle/>
                    <a:p>
                      <a:pPr algn="ctr"/>
                      <a:r>
                        <a:rPr lang="en-US" sz="900" dirty="0" smtClean="0">
                          <a:solidFill>
                            <a:schemeClr val="tx1">
                              <a:lumMod val="75000"/>
                            </a:schemeClr>
                          </a:solidFill>
                        </a:rPr>
                        <a:t>Conversion</a:t>
                      </a:r>
                      <a:endParaRPr lang="en-US" sz="900" b="1" dirty="0">
                        <a:solidFill>
                          <a:schemeClr val="tx1">
                            <a:lumMod val="75000"/>
                          </a:schemeClr>
                        </a:solidFill>
                      </a:endParaRPr>
                    </a:p>
                  </a:txBody>
                  <a:tcPr marL="45720" marR="45720" anchor="ctr"/>
                </a:tc>
                <a:tc>
                  <a:txBody>
                    <a:bodyPr/>
                    <a:lstStyle/>
                    <a:p>
                      <a:pPr algn="ctr"/>
                      <a:r>
                        <a:rPr lang="en-US" sz="900" dirty="0" smtClean="0">
                          <a:solidFill>
                            <a:schemeClr val="tx1">
                              <a:lumMod val="75000"/>
                            </a:schemeClr>
                          </a:solidFill>
                        </a:rPr>
                        <a:t>Res Activity Hub</a:t>
                      </a:r>
                      <a:endParaRPr lang="en-US" sz="900" b="1" dirty="0">
                        <a:solidFill>
                          <a:schemeClr val="tx1">
                            <a:lumMod val="75000"/>
                          </a:schemeClr>
                        </a:solidFill>
                      </a:endParaRPr>
                    </a:p>
                  </a:txBody>
                  <a:tcPr marL="45720" marR="45720" anchor="ctr"/>
                </a:tc>
                <a:tc>
                  <a:txBody>
                    <a:bodyPr/>
                    <a:lstStyle/>
                    <a:p>
                      <a:pPr algn="ctr"/>
                      <a:r>
                        <a:rPr lang="en-US" sz="900" dirty="0" smtClean="0">
                          <a:solidFill>
                            <a:schemeClr val="tx1">
                              <a:lumMod val="75000"/>
                            </a:schemeClr>
                          </a:solidFill>
                        </a:rPr>
                        <a:t>Security</a:t>
                      </a:r>
                      <a:endParaRPr lang="en-US" sz="900" b="1" dirty="0">
                        <a:solidFill>
                          <a:schemeClr val="tx1">
                            <a:lumMod val="75000"/>
                          </a:schemeClr>
                        </a:solidFill>
                      </a:endParaRPr>
                    </a:p>
                  </a:txBody>
                  <a:tcPr marL="45720" marR="45720" anchor="ctr"/>
                </a:tc>
                <a:tc>
                  <a:txBody>
                    <a:bodyPr/>
                    <a:lstStyle/>
                    <a:p>
                      <a:pPr algn="ctr"/>
                      <a:r>
                        <a:rPr lang="en-US" sz="900" dirty="0" smtClean="0">
                          <a:solidFill>
                            <a:schemeClr val="tx1">
                              <a:lumMod val="75000"/>
                            </a:schemeClr>
                          </a:solidFill>
                        </a:rPr>
                        <a:t>Workflow</a:t>
                      </a:r>
                      <a:endParaRPr lang="en-US" sz="900" b="1" dirty="0">
                        <a:solidFill>
                          <a:schemeClr val="tx1">
                            <a:lumMod val="75000"/>
                          </a:schemeClr>
                        </a:solidFill>
                      </a:endParaRPr>
                    </a:p>
                  </a:txBody>
                  <a:tcPr marL="45720" marR="45720" anchor="ctr"/>
                </a:tc>
                <a:tc>
                  <a:txBody>
                    <a:bodyPr/>
                    <a:lstStyle/>
                    <a:p>
                      <a:pPr algn="ctr"/>
                      <a:r>
                        <a:rPr lang="en-US" sz="900" dirty="0" smtClean="0">
                          <a:solidFill>
                            <a:schemeClr val="tx1">
                              <a:lumMod val="75000"/>
                            </a:schemeClr>
                          </a:solidFill>
                        </a:rPr>
                        <a:t>IDM</a:t>
                      </a:r>
                      <a:endParaRPr lang="en-US" sz="900" b="1" dirty="0">
                        <a:solidFill>
                          <a:schemeClr val="tx1">
                            <a:lumMod val="75000"/>
                          </a:schemeClr>
                        </a:solidFill>
                      </a:endParaRPr>
                    </a:p>
                  </a:txBody>
                  <a:tcPr marL="45720" marR="45720" anchor="ctr"/>
                </a:tc>
                <a:tc>
                  <a:txBody>
                    <a:bodyPr/>
                    <a:lstStyle/>
                    <a:p>
                      <a:pPr algn="ctr"/>
                      <a:r>
                        <a:rPr lang="en-US" sz="900" dirty="0" err="1" smtClean="0">
                          <a:solidFill>
                            <a:schemeClr val="tx1">
                              <a:lumMod val="75000"/>
                            </a:schemeClr>
                          </a:solidFill>
                        </a:rPr>
                        <a:t>MdM</a:t>
                      </a:r>
                      <a:endParaRPr lang="en-US" sz="900" b="1" dirty="0">
                        <a:solidFill>
                          <a:schemeClr val="tx1">
                            <a:lumMod val="75000"/>
                          </a:schemeClr>
                        </a:solidFill>
                      </a:endParaRPr>
                    </a:p>
                  </a:txBody>
                  <a:tcPr marL="45720" marR="45720" anchor="ctr"/>
                </a:tc>
                <a:extLst>
                  <a:ext uri="{0D108BD9-81ED-4DB2-BD59-A6C34878D82A}">
                    <a16:rowId xmlns:a16="http://schemas.microsoft.com/office/drawing/2014/main" val="2989786610"/>
                  </a:ext>
                </a:extLst>
              </a:tr>
              <a:tr h="296984">
                <a:tc gridSpan="7">
                  <a:txBody>
                    <a:bodyPr/>
                    <a:lstStyle/>
                    <a:p>
                      <a:pPr algn="ctr"/>
                      <a:endParaRPr lang="en-US" sz="800" dirty="0"/>
                    </a:p>
                  </a:txBody>
                  <a:tcPr marL="45720" marR="45720" anchor="ctr"/>
                </a:tc>
                <a:tc hMerge="1">
                  <a:txBody>
                    <a:bodyPr/>
                    <a:lstStyle/>
                    <a:p>
                      <a:pPr algn="ctr"/>
                      <a:endParaRPr lang="en-US" sz="800" dirty="0"/>
                    </a:p>
                  </a:txBody>
                  <a:tcPr marL="45720" marR="45720" anchor="ctr"/>
                </a:tc>
                <a:tc hMerge="1">
                  <a:txBody>
                    <a:bodyPr/>
                    <a:lstStyle/>
                    <a:p>
                      <a:pPr algn="ctr"/>
                      <a:endParaRPr lang="en-US" sz="800" dirty="0"/>
                    </a:p>
                  </a:txBody>
                  <a:tcPr marL="45720" marR="45720" anchor="ctr"/>
                </a:tc>
                <a:tc hMerge="1">
                  <a:txBody>
                    <a:bodyPr/>
                    <a:lstStyle/>
                    <a:p>
                      <a:pPr algn="ctr"/>
                      <a:endParaRPr lang="en-US" sz="800" dirty="0"/>
                    </a:p>
                  </a:txBody>
                  <a:tcPr marL="45720" marR="45720" anchor="ctr"/>
                </a:tc>
                <a:tc hMerge="1">
                  <a:txBody>
                    <a:bodyPr/>
                    <a:lstStyle/>
                    <a:p>
                      <a:pPr algn="ctr"/>
                      <a:endParaRPr lang="en-US" sz="800" dirty="0">
                        <a:solidFill>
                          <a:schemeClr val="tx1">
                            <a:lumMod val="75000"/>
                          </a:schemeClr>
                        </a:solidFill>
                      </a:endParaRPr>
                    </a:p>
                  </a:txBody>
                  <a:tcPr marL="45720" marR="45720" anchor="ctr"/>
                </a:tc>
                <a:tc hMerge="1">
                  <a:txBody>
                    <a:bodyPr/>
                    <a:lstStyle/>
                    <a:p>
                      <a:pPr algn="ctr"/>
                      <a:endParaRPr lang="en-US" sz="800" dirty="0">
                        <a:solidFill>
                          <a:schemeClr val="tx1">
                            <a:lumMod val="75000"/>
                          </a:schemeClr>
                        </a:solidFill>
                      </a:endParaRPr>
                    </a:p>
                  </a:txBody>
                  <a:tcPr marL="45720" marR="45720" anchor="ctr"/>
                </a:tc>
                <a:tc hMerge="1">
                  <a:txBody>
                    <a:bodyPr/>
                    <a:lstStyle/>
                    <a:p>
                      <a:pPr algn="ctr"/>
                      <a:endParaRPr lang="en-US" sz="800" dirty="0">
                        <a:solidFill>
                          <a:schemeClr val="tx1">
                            <a:lumMod val="75000"/>
                          </a:schemeClr>
                        </a:solidFill>
                      </a:endParaRPr>
                    </a:p>
                  </a:txBody>
                  <a:tcPr marL="45720" marR="45720" anchor="ctr"/>
                </a:tc>
                <a:extLst>
                  <a:ext uri="{0D108BD9-81ED-4DB2-BD59-A6C34878D82A}">
                    <a16:rowId xmlns:a16="http://schemas.microsoft.com/office/drawing/2014/main" val="2399912008"/>
                  </a:ext>
                </a:extLst>
              </a:tr>
              <a:tr h="295217">
                <a:tc gridSpan="7">
                  <a:txBody>
                    <a:bodyPr/>
                    <a:lstStyle/>
                    <a:p>
                      <a:pPr algn="ctr"/>
                      <a:r>
                        <a:rPr lang="en-US" sz="1050" dirty="0" err="1" smtClean="0">
                          <a:solidFill>
                            <a:schemeClr val="tx1">
                              <a:lumMod val="75000"/>
                            </a:schemeClr>
                          </a:solidFill>
                        </a:rPr>
                        <a:t>Kuali</a:t>
                      </a:r>
                      <a:r>
                        <a:rPr lang="en-US" sz="1050" dirty="0" smtClean="0">
                          <a:solidFill>
                            <a:schemeClr val="tx1">
                              <a:lumMod val="75000"/>
                            </a:schemeClr>
                          </a:solidFill>
                        </a:rPr>
                        <a:t> Support</a:t>
                      </a:r>
                      <a:endParaRPr lang="en-US" sz="1050" b="1" dirty="0">
                        <a:solidFill>
                          <a:schemeClr val="tx1">
                            <a:lumMod val="75000"/>
                          </a:schemeClr>
                        </a:solidFill>
                      </a:endParaRPr>
                    </a:p>
                  </a:txBody>
                  <a:tcPr marL="45720" marR="45720" anchor="ctr"/>
                </a:tc>
                <a:tc hMerge="1">
                  <a:txBody>
                    <a:bodyPr/>
                    <a:lstStyle/>
                    <a:p>
                      <a:pPr algn="ctr"/>
                      <a:endParaRPr lang="en-US" sz="900" dirty="0"/>
                    </a:p>
                  </a:txBody>
                  <a:tcPr marL="45720" marR="45720" anchor="ctr"/>
                </a:tc>
                <a:tc hMerge="1">
                  <a:txBody>
                    <a:bodyPr/>
                    <a:lstStyle/>
                    <a:p>
                      <a:pPr algn="ctr"/>
                      <a:endParaRPr lang="en-US" sz="900" dirty="0"/>
                    </a:p>
                  </a:txBody>
                  <a:tcPr marL="45720" marR="45720" anchor="ctr"/>
                </a:tc>
                <a:tc hMerge="1">
                  <a:txBody>
                    <a:bodyPr/>
                    <a:lstStyle/>
                    <a:p>
                      <a:pPr algn="ctr"/>
                      <a:endParaRPr lang="en-US" sz="900" dirty="0"/>
                    </a:p>
                  </a:txBody>
                  <a:tcPr marL="45720" marR="45720" anchor="ctr"/>
                </a:tc>
                <a:tc hMerge="1">
                  <a:txBody>
                    <a:bodyPr/>
                    <a:lstStyle/>
                    <a:p>
                      <a:pPr algn="ctr"/>
                      <a:endParaRPr lang="en-US" sz="900" dirty="0"/>
                    </a:p>
                  </a:txBody>
                  <a:tcPr marL="45720" marR="45720" anchor="ctr"/>
                </a:tc>
                <a:tc hMerge="1">
                  <a:txBody>
                    <a:bodyPr/>
                    <a:lstStyle/>
                    <a:p>
                      <a:pPr algn="ctr"/>
                      <a:endParaRPr lang="en-US" sz="900" dirty="0"/>
                    </a:p>
                  </a:txBody>
                  <a:tcPr marL="45720" marR="45720" anchor="ctr"/>
                </a:tc>
                <a:tc hMerge="1">
                  <a:txBody>
                    <a:bodyPr/>
                    <a:lstStyle/>
                    <a:p>
                      <a:pPr algn="ctr"/>
                      <a:endParaRPr lang="en-US" sz="900" dirty="0"/>
                    </a:p>
                  </a:txBody>
                  <a:tcPr marL="45720" marR="45720" anchor="ctr"/>
                </a:tc>
                <a:extLst>
                  <a:ext uri="{0D108BD9-81ED-4DB2-BD59-A6C34878D82A}">
                    <a16:rowId xmlns:a16="http://schemas.microsoft.com/office/drawing/2014/main" val="3446402263"/>
                  </a:ext>
                </a:extLst>
              </a:tr>
            </a:tbl>
          </a:graphicData>
        </a:graphic>
      </p:graphicFrame>
      <p:sp>
        <p:nvSpPr>
          <p:cNvPr id="48" name="Rectangle 47"/>
          <p:cNvSpPr/>
          <p:nvPr/>
        </p:nvSpPr>
        <p:spPr>
          <a:xfrm>
            <a:off x="8973072" y="3701446"/>
            <a:ext cx="1169164" cy="354124"/>
          </a:xfrm>
          <a:prstGeom prst="rect">
            <a:avLst/>
          </a:prstGeom>
          <a:noFill/>
          <a:ln w="28575">
            <a:solidFill>
              <a:srgbClr val="6EA0B0"/>
            </a:solidFill>
          </a:ln>
          <a:effectLst/>
        </p:spPr>
        <p:style>
          <a:lnRef idx="2">
            <a:schemeClr val="accent1">
              <a:shade val="50000"/>
            </a:schemeClr>
          </a:lnRef>
          <a:fillRef idx="1">
            <a:schemeClr val="accent1"/>
          </a:fillRef>
          <a:effectRef idx="0">
            <a:schemeClr val="accent1"/>
          </a:effectRef>
          <a:fontRef idx="minor">
            <a:schemeClr val="lt1"/>
          </a:fontRef>
        </p:style>
        <p:txBody>
          <a:bodyPr lIns="23223" tIns="23223" rIns="23223" bIns="23223" rtlCol="0" anchor="ctr" anchorCtr="0"/>
          <a:lstStyle/>
          <a:p>
            <a:pPr algn="ctr" defTabSz="1219170">
              <a:defRPr/>
            </a:pPr>
            <a:r>
              <a:rPr lang="en-US" sz="800" kern="0" dirty="0" err="1" smtClean="0">
                <a:solidFill>
                  <a:srgbClr val="05BFD5">
                    <a:lumMod val="75000"/>
                  </a:srgbClr>
                </a:solidFill>
                <a:latin typeface="Calibri Light" panose="020F0302020204030204"/>
              </a:rPr>
              <a:t>Kuali</a:t>
            </a:r>
            <a:r>
              <a:rPr lang="en-US" sz="800" kern="0" dirty="0" smtClean="0">
                <a:solidFill>
                  <a:srgbClr val="05BFD5">
                    <a:lumMod val="75000"/>
                  </a:srgbClr>
                </a:solidFill>
                <a:latin typeface="Calibri Light" panose="020F0302020204030204"/>
              </a:rPr>
              <a:t> </a:t>
            </a:r>
            <a:r>
              <a:rPr lang="en-US" sz="800" kern="0" dirty="0">
                <a:solidFill>
                  <a:srgbClr val="05BFD5">
                    <a:lumMod val="75000"/>
                  </a:srgbClr>
                </a:solidFill>
                <a:latin typeface="Calibri Light" panose="020F0302020204030204"/>
              </a:rPr>
              <a:t>| </a:t>
            </a:r>
            <a:r>
              <a:rPr lang="en-US" sz="800" kern="0" dirty="0" smtClean="0">
                <a:solidFill>
                  <a:srgbClr val="05BFD5">
                    <a:lumMod val="75000"/>
                  </a:srgbClr>
                </a:solidFill>
                <a:latin typeface="Calibri Light" panose="020F0302020204030204"/>
              </a:rPr>
              <a:t>Functional Lead</a:t>
            </a:r>
            <a:endParaRPr lang="en-US" sz="800" kern="0" dirty="0">
              <a:solidFill>
                <a:srgbClr val="05BFD5">
                  <a:lumMod val="75000"/>
                </a:srgbClr>
              </a:solidFill>
              <a:latin typeface="Calibri Light" panose="020F0302020204030204"/>
            </a:endParaRPr>
          </a:p>
          <a:p>
            <a:pPr algn="ctr" defTabSz="1219170">
              <a:defRPr/>
            </a:pPr>
            <a:r>
              <a:rPr lang="en-US" sz="1100" kern="0" dirty="0" smtClean="0">
                <a:solidFill>
                  <a:srgbClr val="05BFD5">
                    <a:lumMod val="75000"/>
                  </a:srgbClr>
                </a:solidFill>
                <a:latin typeface="Calibri Light" panose="020F0302020204030204"/>
              </a:rPr>
              <a:t>Kat Szulc</a:t>
            </a:r>
            <a:endParaRPr lang="en-US" sz="1100" kern="0" dirty="0">
              <a:solidFill>
                <a:srgbClr val="05BFD5">
                  <a:lumMod val="75000"/>
                </a:srgbClr>
              </a:solidFill>
              <a:latin typeface="Calibri Light" panose="020F0302020204030204"/>
            </a:endParaRPr>
          </a:p>
        </p:txBody>
      </p:sp>
      <p:sp>
        <p:nvSpPr>
          <p:cNvPr id="49" name="Rectangle 48"/>
          <p:cNvSpPr/>
          <p:nvPr/>
        </p:nvSpPr>
        <p:spPr>
          <a:xfrm>
            <a:off x="10261611" y="3705745"/>
            <a:ext cx="1169164" cy="354124"/>
          </a:xfrm>
          <a:prstGeom prst="rect">
            <a:avLst/>
          </a:prstGeom>
          <a:noFill/>
          <a:ln w="28575">
            <a:solidFill>
              <a:srgbClr val="6EA0B0"/>
            </a:solidFill>
          </a:ln>
          <a:effectLst/>
        </p:spPr>
        <p:style>
          <a:lnRef idx="2">
            <a:schemeClr val="accent1">
              <a:shade val="50000"/>
            </a:schemeClr>
          </a:lnRef>
          <a:fillRef idx="1">
            <a:schemeClr val="accent1"/>
          </a:fillRef>
          <a:effectRef idx="0">
            <a:schemeClr val="accent1"/>
          </a:effectRef>
          <a:fontRef idx="minor">
            <a:schemeClr val="lt1"/>
          </a:fontRef>
        </p:style>
        <p:txBody>
          <a:bodyPr lIns="23223" tIns="23223" rIns="23223" bIns="23223" rtlCol="0" anchor="ctr" anchorCtr="0"/>
          <a:lstStyle/>
          <a:p>
            <a:pPr algn="ctr" defTabSz="1219170">
              <a:defRPr/>
            </a:pPr>
            <a:r>
              <a:rPr lang="en-US" sz="800" kern="0" dirty="0" err="1" smtClean="0">
                <a:solidFill>
                  <a:srgbClr val="05BFD5">
                    <a:lumMod val="75000"/>
                  </a:srgbClr>
                </a:solidFill>
                <a:latin typeface="Calibri Light" panose="020F0302020204030204"/>
              </a:rPr>
              <a:t>Kuali</a:t>
            </a:r>
            <a:r>
              <a:rPr lang="en-US" sz="800" kern="0" dirty="0" smtClean="0">
                <a:solidFill>
                  <a:srgbClr val="05BFD5">
                    <a:lumMod val="75000"/>
                  </a:srgbClr>
                </a:solidFill>
                <a:latin typeface="Calibri Light" panose="020F0302020204030204"/>
              </a:rPr>
              <a:t> | Technical Lead</a:t>
            </a:r>
            <a:endParaRPr lang="en-US" sz="800" kern="0" dirty="0">
              <a:solidFill>
                <a:srgbClr val="05BFD5">
                  <a:lumMod val="75000"/>
                </a:srgbClr>
              </a:solidFill>
              <a:latin typeface="Calibri Light" panose="020F0302020204030204"/>
            </a:endParaRPr>
          </a:p>
          <a:p>
            <a:pPr algn="ctr" defTabSz="1219170">
              <a:defRPr/>
            </a:pPr>
            <a:r>
              <a:rPr lang="en-US" sz="1100" kern="0" dirty="0" smtClean="0">
                <a:solidFill>
                  <a:srgbClr val="05BFD5">
                    <a:lumMod val="75000"/>
                  </a:srgbClr>
                </a:solidFill>
                <a:latin typeface="Calibri Light" panose="020F0302020204030204"/>
              </a:rPr>
              <a:t>Terry Durkin</a:t>
            </a:r>
            <a:endParaRPr lang="en-US" sz="1100" kern="0" dirty="0">
              <a:solidFill>
                <a:srgbClr val="05BFD5">
                  <a:lumMod val="75000"/>
                </a:srgbClr>
              </a:solidFill>
              <a:latin typeface="Calibri Light" panose="020F0302020204030204"/>
            </a:endParaRPr>
          </a:p>
        </p:txBody>
      </p:sp>
      <p:sp>
        <p:nvSpPr>
          <p:cNvPr id="4" name="Rectangle 3">
            <a:hlinkClick r:id="rId7" action="ppaction://hlinksldjump"/>
          </p:cNvPr>
          <p:cNvSpPr/>
          <p:nvPr/>
        </p:nvSpPr>
        <p:spPr>
          <a:xfrm>
            <a:off x="846097" y="5174745"/>
            <a:ext cx="1106764" cy="5331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hlinkClick r:id="rId8" action="ppaction://hlinksldjump"/>
          </p:cNvPr>
          <p:cNvSpPr/>
          <p:nvPr/>
        </p:nvSpPr>
        <p:spPr>
          <a:xfrm>
            <a:off x="1977775" y="5174697"/>
            <a:ext cx="1309341" cy="5331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hlinkClick r:id="rId9" action="ppaction://hlinksldjump"/>
          </p:cNvPr>
          <p:cNvSpPr/>
          <p:nvPr/>
        </p:nvSpPr>
        <p:spPr>
          <a:xfrm>
            <a:off x="3312030" y="5175562"/>
            <a:ext cx="1203435" cy="5331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hlinkClick r:id="rId10" action="ppaction://hlinksldjump"/>
          </p:cNvPr>
          <p:cNvSpPr/>
          <p:nvPr/>
        </p:nvSpPr>
        <p:spPr>
          <a:xfrm>
            <a:off x="4540379" y="5172497"/>
            <a:ext cx="1179678" cy="5331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hlinkClick r:id="rId11" action="ppaction://hlinksldjump"/>
          </p:cNvPr>
          <p:cNvSpPr/>
          <p:nvPr/>
        </p:nvSpPr>
        <p:spPr>
          <a:xfrm>
            <a:off x="5744970" y="5175562"/>
            <a:ext cx="1031592" cy="5331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hlinkClick r:id="rId12" action="ppaction://hlinksldjump"/>
          </p:cNvPr>
          <p:cNvSpPr/>
          <p:nvPr/>
        </p:nvSpPr>
        <p:spPr>
          <a:xfrm>
            <a:off x="852694" y="5733947"/>
            <a:ext cx="1094744" cy="5446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hlinkClick r:id="rId13" action="ppaction://hlinksldjump"/>
          </p:cNvPr>
          <p:cNvSpPr/>
          <p:nvPr/>
        </p:nvSpPr>
        <p:spPr>
          <a:xfrm>
            <a:off x="1970432" y="5733948"/>
            <a:ext cx="1309341" cy="5446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hlinkClick r:id="rId14" action="ppaction://hlinksldjump"/>
          </p:cNvPr>
          <p:cNvSpPr/>
          <p:nvPr/>
        </p:nvSpPr>
        <p:spPr>
          <a:xfrm>
            <a:off x="3309855" y="5737034"/>
            <a:ext cx="1197459" cy="5446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hlinkClick r:id="rId15" action="ppaction://hlinksldjump"/>
          </p:cNvPr>
          <p:cNvSpPr/>
          <p:nvPr/>
        </p:nvSpPr>
        <p:spPr>
          <a:xfrm>
            <a:off x="4543559" y="5733948"/>
            <a:ext cx="1181219" cy="54771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hlinkClick r:id="rId16" action="ppaction://hlinksldjump"/>
          </p:cNvPr>
          <p:cNvSpPr/>
          <p:nvPr/>
        </p:nvSpPr>
        <p:spPr>
          <a:xfrm>
            <a:off x="5753935" y="5737912"/>
            <a:ext cx="1023618" cy="54463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113680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2845503756"/>
              </p:ext>
            </p:extLst>
          </p:nvPr>
        </p:nvGraphicFramePr>
        <p:xfrm>
          <a:off x="1229632" y="1655807"/>
          <a:ext cx="10280820" cy="304800"/>
        </p:xfrm>
        <a:graphic>
          <a:graphicData uri="http://schemas.openxmlformats.org/drawingml/2006/table">
            <a:tbl>
              <a:tblPr firstRow="1" bandRow="1">
                <a:tableStyleId>{5C22544A-7EE6-4342-B048-85BDC9FD1C3A}</a:tableStyleId>
              </a:tblPr>
              <a:tblGrid>
                <a:gridCol w="1989966">
                  <a:extLst>
                    <a:ext uri="{9D8B030D-6E8A-4147-A177-3AD203B41FA5}">
                      <a16:colId xmlns:a16="http://schemas.microsoft.com/office/drawing/2014/main" val="20000"/>
                    </a:ext>
                  </a:extLst>
                </a:gridCol>
                <a:gridCol w="1989966">
                  <a:extLst>
                    <a:ext uri="{9D8B030D-6E8A-4147-A177-3AD203B41FA5}">
                      <a16:colId xmlns:a16="http://schemas.microsoft.com/office/drawing/2014/main" val="20001"/>
                    </a:ext>
                  </a:extLst>
                </a:gridCol>
                <a:gridCol w="3993160">
                  <a:extLst>
                    <a:ext uri="{9D8B030D-6E8A-4147-A177-3AD203B41FA5}">
                      <a16:colId xmlns:a16="http://schemas.microsoft.com/office/drawing/2014/main" val="20002"/>
                    </a:ext>
                  </a:extLst>
                </a:gridCol>
                <a:gridCol w="2307728">
                  <a:extLst>
                    <a:ext uri="{9D8B030D-6E8A-4147-A177-3AD203B41FA5}">
                      <a16:colId xmlns:a16="http://schemas.microsoft.com/office/drawing/2014/main" val="20003"/>
                    </a:ext>
                  </a:extLst>
                </a:gridCol>
              </a:tblGrid>
              <a:tr h="255375">
                <a:tc>
                  <a:txBody>
                    <a:bodyPr/>
                    <a:lstStyle/>
                    <a:p>
                      <a:r>
                        <a:rPr lang="en-US" sz="1400" dirty="0" smtClean="0"/>
                        <a:t>Description</a:t>
                      </a:r>
                      <a:endParaRPr lang="en-US" sz="1400" dirty="0"/>
                    </a:p>
                  </a:txBody>
                  <a:tcPr>
                    <a:solidFill>
                      <a:schemeClr val="bg1">
                        <a:lumMod val="65000"/>
                      </a:schemeClr>
                    </a:solidFill>
                  </a:tcPr>
                </a:tc>
                <a:tc>
                  <a:txBody>
                    <a:bodyPr/>
                    <a:lstStyle/>
                    <a:p>
                      <a:r>
                        <a:rPr lang="en-US" sz="1400" dirty="0" smtClean="0"/>
                        <a:t>Related KR Module</a:t>
                      </a:r>
                      <a:endParaRPr lang="en-US" sz="1400" dirty="0"/>
                    </a:p>
                  </a:txBody>
                  <a:tcPr>
                    <a:solidFill>
                      <a:schemeClr val="bg1">
                        <a:lumMod val="65000"/>
                      </a:schemeClr>
                    </a:solidFill>
                  </a:tcPr>
                </a:tc>
                <a:tc>
                  <a:txBody>
                    <a:bodyPr/>
                    <a:lstStyle/>
                    <a:p>
                      <a:r>
                        <a:rPr lang="en-US" sz="1400" dirty="0" smtClean="0"/>
                        <a:t>Team</a:t>
                      </a:r>
                      <a:endParaRPr lang="en-US" sz="1400" dirty="0"/>
                    </a:p>
                  </a:txBody>
                  <a:tcPr>
                    <a:solidFill>
                      <a:schemeClr val="bg1">
                        <a:lumMod val="65000"/>
                      </a:schemeClr>
                    </a:solidFill>
                  </a:tcPr>
                </a:tc>
                <a:tc>
                  <a:txBody>
                    <a:bodyPr/>
                    <a:lstStyle/>
                    <a:p>
                      <a:r>
                        <a:rPr lang="en-US" sz="1400" dirty="0" smtClean="0"/>
                        <a:t>Status</a:t>
                      </a:r>
                      <a:endParaRPr lang="en-US" sz="1400" dirty="0"/>
                    </a:p>
                  </a:txBody>
                  <a:tcPr>
                    <a:solidFill>
                      <a:schemeClr val="bg1">
                        <a:lumMod val="65000"/>
                      </a:schemeClr>
                    </a:solidFill>
                  </a:tcPr>
                </a:tc>
                <a:extLst>
                  <a:ext uri="{0D108BD9-81ED-4DB2-BD59-A6C34878D82A}">
                    <a16:rowId xmlns:a16="http://schemas.microsoft.com/office/drawing/2014/main" val="10000"/>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381816221"/>
              </p:ext>
            </p:extLst>
          </p:nvPr>
        </p:nvGraphicFramePr>
        <p:xfrm>
          <a:off x="1229632" y="2005247"/>
          <a:ext cx="10280818" cy="680743"/>
        </p:xfrm>
        <a:graphic>
          <a:graphicData uri="http://schemas.openxmlformats.org/drawingml/2006/table">
            <a:tbl>
              <a:tblPr firstRow="1" bandRow="1">
                <a:tableStyleId>{5C22544A-7EE6-4342-B048-85BDC9FD1C3A}</a:tableStyleId>
              </a:tblPr>
              <a:tblGrid>
                <a:gridCol w="10280818">
                  <a:extLst>
                    <a:ext uri="{9D8B030D-6E8A-4147-A177-3AD203B41FA5}">
                      <a16:colId xmlns:a16="http://schemas.microsoft.com/office/drawing/2014/main" val="20000"/>
                    </a:ext>
                  </a:extLst>
                </a:gridCol>
              </a:tblGrid>
              <a:tr h="6807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srgbClr val="585958"/>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No business process review needed because this typically occurs outside of the system </a:t>
                      </a:r>
                      <a:endParaRPr kumimoji="0" lang="en-US" sz="1000" b="0" i="0" u="none" strike="noStrike" kern="1200" cap="none" spc="0" normalizeH="0" baseline="0" noProof="0" dirty="0">
                        <a:ln>
                          <a:noFill/>
                        </a:ln>
                        <a:solidFill>
                          <a:srgbClr val="585958"/>
                        </a:solidFill>
                        <a:effectLst/>
                        <a:uLnTx/>
                        <a:uFillTx/>
                        <a:latin typeface="+mn-lt"/>
                        <a:ea typeface="+mn-ea"/>
                        <a:cs typeface="+mn-cs"/>
                      </a:endParaRPr>
                    </a:p>
                  </a:txBody>
                  <a:tcPr>
                    <a:solidFill>
                      <a:srgbClr val="FADFE7"/>
                    </a:solidFill>
                  </a:tcPr>
                </a:tc>
                <a:extLst>
                  <a:ext uri="{0D108BD9-81ED-4DB2-BD59-A6C34878D82A}">
                    <a16:rowId xmlns:a16="http://schemas.microsoft.com/office/drawing/2014/main" val="10000"/>
                  </a:ext>
                </a:extLst>
              </a:tr>
            </a:tbl>
          </a:graphicData>
        </a:graphic>
      </p:graphicFrame>
      <p:pic>
        <p:nvPicPr>
          <p:cNvPr id="14" name="Picture 13"/>
          <p:cNvPicPr>
            <a:picLocks noChangeAspect="1"/>
          </p:cNvPicPr>
          <p:nvPr/>
        </p:nvPicPr>
        <p:blipFill rotWithShape="1">
          <a:blip r:embed="rId2"/>
          <a:srcRect l="1742" t="4510" r="2434" b="82690"/>
          <a:stretch/>
        </p:blipFill>
        <p:spPr>
          <a:xfrm>
            <a:off x="2905367" y="88765"/>
            <a:ext cx="6291135" cy="659027"/>
          </a:xfrm>
          <a:prstGeom prst="rect">
            <a:avLst/>
          </a:prstGeom>
        </p:spPr>
      </p:pic>
      <p:graphicFrame>
        <p:nvGraphicFramePr>
          <p:cNvPr id="17" name="Table 16"/>
          <p:cNvGraphicFramePr>
            <a:graphicFrameLocks noGrp="1"/>
          </p:cNvGraphicFramePr>
          <p:nvPr>
            <p:extLst>
              <p:ext uri="{D42A27DB-BD31-4B8C-83A1-F6EECF244321}">
                <p14:modId xmlns:p14="http://schemas.microsoft.com/office/powerpoint/2010/main" val="1346556625"/>
              </p:ext>
            </p:extLst>
          </p:nvPr>
        </p:nvGraphicFramePr>
        <p:xfrm>
          <a:off x="1229632" y="3662985"/>
          <a:ext cx="10280818" cy="680743"/>
        </p:xfrm>
        <a:graphic>
          <a:graphicData uri="http://schemas.openxmlformats.org/drawingml/2006/table">
            <a:tbl>
              <a:tblPr firstRow="1" bandRow="1">
                <a:tableStyleId>{5C22544A-7EE6-4342-B048-85BDC9FD1C3A}</a:tableStyleId>
              </a:tblPr>
              <a:tblGrid>
                <a:gridCol w="1996688">
                  <a:extLst>
                    <a:ext uri="{9D8B030D-6E8A-4147-A177-3AD203B41FA5}">
                      <a16:colId xmlns:a16="http://schemas.microsoft.com/office/drawing/2014/main" val="20000"/>
                    </a:ext>
                  </a:extLst>
                </a:gridCol>
                <a:gridCol w="1996688">
                  <a:extLst>
                    <a:ext uri="{9D8B030D-6E8A-4147-A177-3AD203B41FA5}">
                      <a16:colId xmlns:a16="http://schemas.microsoft.com/office/drawing/2014/main" val="20001"/>
                    </a:ext>
                  </a:extLst>
                </a:gridCol>
                <a:gridCol w="3993376">
                  <a:extLst>
                    <a:ext uri="{9D8B030D-6E8A-4147-A177-3AD203B41FA5}">
                      <a16:colId xmlns:a16="http://schemas.microsoft.com/office/drawing/2014/main" val="20002"/>
                    </a:ext>
                  </a:extLst>
                </a:gridCol>
                <a:gridCol w="2294066">
                  <a:extLst>
                    <a:ext uri="{9D8B030D-6E8A-4147-A177-3AD203B41FA5}">
                      <a16:colId xmlns:a16="http://schemas.microsoft.com/office/drawing/2014/main" val="20003"/>
                    </a:ext>
                  </a:extLst>
                </a:gridCol>
              </a:tblGrid>
              <a:tr h="6807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585958"/>
                          </a:solidFill>
                          <a:effectLst/>
                          <a:uLnTx/>
                          <a:uFillTx/>
                          <a:latin typeface="+mn-lt"/>
                          <a:ea typeface="+mn-ea"/>
                          <a:cs typeface="+mn-cs"/>
                        </a:rPr>
                        <a:t>Description In Progress</a:t>
                      </a: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585958"/>
                          </a:solidFill>
                          <a:effectLst/>
                          <a:uLnTx/>
                          <a:uFillTx/>
                          <a:latin typeface="+mn-lt"/>
                          <a:ea typeface="+mn-ea"/>
                          <a:cs typeface="+mn-cs"/>
                        </a:rPr>
                        <a:t>KR Award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585958"/>
                          </a:solidFill>
                          <a:effectLst/>
                          <a:uLnTx/>
                          <a:uFillTx/>
                          <a:latin typeface="+mn-lt"/>
                          <a:ea typeface="+mn-ea"/>
                          <a:cs typeface="+mn-cs"/>
                        </a:rPr>
                        <a:t/>
                      </a:r>
                      <a:br>
                        <a:rPr kumimoji="0" lang="en-US" sz="900" b="0" i="0" u="none" strike="noStrike" kern="1200" cap="none" spc="0" normalizeH="0" baseline="0" noProof="0" dirty="0" smtClean="0">
                          <a:ln>
                            <a:noFill/>
                          </a:ln>
                          <a:solidFill>
                            <a:srgbClr val="585958"/>
                          </a:solidFill>
                          <a:effectLst/>
                          <a:uLnTx/>
                          <a:uFillTx/>
                          <a:latin typeface="+mn-lt"/>
                          <a:ea typeface="+mn-ea"/>
                          <a:cs typeface="+mn-cs"/>
                        </a:rPr>
                      </a:br>
                      <a:endParaRPr kumimoji="0" lang="en-US" sz="900" b="0" i="0" u="none" strike="noStrike" kern="1200" cap="none" spc="0" normalizeH="0" baseline="0" noProof="0" dirty="0" smtClean="0">
                        <a:ln>
                          <a:noFill/>
                        </a:ln>
                        <a:solidFill>
                          <a:srgbClr val="585958"/>
                        </a:solidFill>
                        <a:effectLst/>
                        <a:uLnTx/>
                        <a:uFillTx/>
                        <a:latin typeface="+mn-lt"/>
                        <a:ea typeface="+mn-ea"/>
                        <a:cs typeface="+mn-cs"/>
                      </a:endParaRP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smtClean="0">
                          <a:ln>
                            <a:noFill/>
                          </a:ln>
                          <a:solidFill>
                            <a:srgbClr val="585958"/>
                          </a:solidFill>
                          <a:effectLst/>
                          <a:uLnTx/>
                          <a:uFillTx/>
                          <a:latin typeface="+mn-lt"/>
                          <a:ea typeface="+mn-ea"/>
                          <a:cs typeface="+mn-cs"/>
                        </a:rPr>
                        <a:t>William Park III, Trevor Johnson, Wella Garcia, Marissa Yessis-Prough, Patty Pace, Ernesto Donate</a:t>
                      </a: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Not Started</a:t>
                      </a:r>
                    </a:p>
                  </a:txBody>
                  <a:tcPr>
                    <a:solidFill>
                      <a:schemeClr val="bg1">
                        <a:lumMod val="75000"/>
                        <a:alpha val="52000"/>
                      </a:schemeClr>
                    </a:solidFill>
                  </a:tcPr>
                </a:tc>
                <a:extLst>
                  <a:ext uri="{0D108BD9-81ED-4DB2-BD59-A6C34878D82A}">
                    <a16:rowId xmlns:a16="http://schemas.microsoft.com/office/drawing/2014/main" val="10000"/>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947179881"/>
              </p:ext>
            </p:extLst>
          </p:nvPr>
        </p:nvGraphicFramePr>
        <p:xfrm>
          <a:off x="1229632" y="2834415"/>
          <a:ext cx="10280818" cy="680743"/>
        </p:xfrm>
        <a:graphic>
          <a:graphicData uri="http://schemas.openxmlformats.org/drawingml/2006/table">
            <a:tbl>
              <a:tblPr firstRow="1" bandRow="1">
                <a:tableStyleId>{5C22544A-7EE6-4342-B048-85BDC9FD1C3A}</a:tableStyleId>
              </a:tblPr>
              <a:tblGrid>
                <a:gridCol w="10280818">
                  <a:extLst>
                    <a:ext uri="{9D8B030D-6E8A-4147-A177-3AD203B41FA5}">
                      <a16:colId xmlns:a16="http://schemas.microsoft.com/office/drawing/2014/main" val="20000"/>
                    </a:ext>
                  </a:extLst>
                </a:gridCol>
              </a:tblGrid>
              <a:tr h="6807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srgbClr val="585958"/>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No business process review needed because this typically occurs outside of the system </a:t>
                      </a:r>
                      <a:endParaRPr kumimoji="0" lang="en-US" sz="1000" b="0" i="0" u="none" strike="noStrike" kern="1200" cap="none" spc="0" normalizeH="0" baseline="0" noProof="0" dirty="0">
                        <a:ln>
                          <a:noFill/>
                        </a:ln>
                        <a:solidFill>
                          <a:srgbClr val="585958"/>
                        </a:solidFill>
                        <a:effectLst/>
                        <a:uLnTx/>
                        <a:uFillTx/>
                        <a:latin typeface="+mn-lt"/>
                        <a:ea typeface="+mn-ea"/>
                        <a:cs typeface="+mn-cs"/>
                      </a:endParaRPr>
                    </a:p>
                  </a:txBody>
                  <a:tcPr>
                    <a:solidFill>
                      <a:srgbClr val="FADFE7"/>
                    </a:solidFill>
                  </a:tcPr>
                </a:tc>
                <a:extLst>
                  <a:ext uri="{0D108BD9-81ED-4DB2-BD59-A6C34878D82A}">
                    <a16:rowId xmlns:a16="http://schemas.microsoft.com/office/drawing/2014/main" val="10000"/>
                  </a:ext>
                </a:extLst>
              </a:tr>
            </a:tbl>
          </a:graphicData>
        </a:graphic>
      </p:graphicFrame>
      <p:pic>
        <p:nvPicPr>
          <p:cNvPr id="11" name="Picture 10"/>
          <p:cNvPicPr>
            <a:picLocks noChangeAspect="1"/>
          </p:cNvPicPr>
          <p:nvPr/>
        </p:nvPicPr>
        <p:blipFill rotWithShape="1">
          <a:blip r:embed="rId2"/>
          <a:srcRect l="35283" t="20031" r="52169" b="25406"/>
          <a:stretch/>
        </p:blipFill>
        <p:spPr>
          <a:xfrm>
            <a:off x="124665" y="883285"/>
            <a:ext cx="1036869" cy="3535727"/>
          </a:xfrm>
          <a:prstGeom prst="rect">
            <a:avLst/>
          </a:prstGeom>
        </p:spPr>
      </p:pic>
      <p:sp>
        <p:nvSpPr>
          <p:cNvPr id="22" name="TextBox 21"/>
          <p:cNvSpPr txBox="1"/>
          <p:nvPr/>
        </p:nvSpPr>
        <p:spPr>
          <a:xfrm>
            <a:off x="9170903" y="6189961"/>
            <a:ext cx="2372498" cy="276999"/>
          </a:xfrm>
          <a:prstGeom prst="rect">
            <a:avLst/>
          </a:prstGeom>
          <a:noFill/>
        </p:spPr>
        <p:txBody>
          <a:bodyPr wrap="square" rtlCol="0">
            <a:spAutoFit/>
          </a:bodyPr>
          <a:lstStyle/>
          <a:p>
            <a:pPr algn="r"/>
            <a:r>
              <a:rPr lang="en-US" sz="1200" dirty="0" smtClean="0">
                <a:solidFill>
                  <a:schemeClr val="tx2"/>
                </a:solidFill>
                <a:hlinkClick r:id="rId3" action="ppaction://hlinksldjump"/>
              </a:rPr>
              <a:t>Return to Project Structure</a:t>
            </a:r>
            <a:endParaRPr lang="en-US" sz="1200" dirty="0">
              <a:solidFill>
                <a:schemeClr val="tx2"/>
              </a:solidFill>
            </a:endParaRPr>
          </a:p>
        </p:txBody>
      </p:sp>
      <p:sp>
        <p:nvSpPr>
          <p:cNvPr id="23" name="TextBox 22"/>
          <p:cNvSpPr txBox="1"/>
          <p:nvPr/>
        </p:nvSpPr>
        <p:spPr>
          <a:xfrm>
            <a:off x="8413022" y="6407122"/>
            <a:ext cx="3204520" cy="276999"/>
          </a:xfrm>
          <a:prstGeom prst="rect">
            <a:avLst/>
          </a:prstGeom>
          <a:noFill/>
        </p:spPr>
        <p:txBody>
          <a:bodyPr wrap="square" rtlCol="0">
            <a:spAutoFit/>
          </a:bodyPr>
          <a:lstStyle/>
          <a:p>
            <a:pPr algn="r"/>
            <a:r>
              <a:rPr lang="en-US" sz="1200" dirty="0" smtClean="0">
                <a:solidFill>
                  <a:schemeClr val="tx2"/>
                </a:solidFill>
                <a:hlinkClick r:id="rId4" action="ppaction://hlinksldjump"/>
              </a:rPr>
              <a:t>Return to Post Award Process Landscape</a:t>
            </a:r>
            <a:endParaRPr lang="en-US" sz="1200" dirty="0">
              <a:solidFill>
                <a:schemeClr val="tx2"/>
              </a:solidFill>
            </a:endParaRPr>
          </a:p>
        </p:txBody>
      </p:sp>
    </p:spTree>
    <p:extLst>
      <p:ext uri="{BB962C8B-B14F-4D97-AF65-F5344CB8AC3E}">
        <p14:creationId xmlns:p14="http://schemas.microsoft.com/office/powerpoint/2010/main" val="25860676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2845503756"/>
              </p:ext>
            </p:extLst>
          </p:nvPr>
        </p:nvGraphicFramePr>
        <p:xfrm>
          <a:off x="1229632" y="1655807"/>
          <a:ext cx="10280820" cy="304800"/>
        </p:xfrm>
        <a:graphic>
          <a:graphicData uri="http://schemas.openxmlformats.org/drawingml/2006/table">
            <a:tbl>
              <a:tblPr firstRow="1" bandRow="1">
                <a:tableStyleId>{5C22544A-7EE6-4342-B048-85BDC9FD1C3A}</a:tableStyleId>
              </a:tblPr>
              <a:tblGrid>
                <a:gridCol w="1989966">
                  <a:extLst>
                    <a:ext uri="{9D8B030D-6E8A-4147-A177-3AD203B41FA5}">
                      <a16:colId xmlns:a16="http://schemas.microsoft.com/office/drawing/2014/main" val="20000"/>
                    </a:ext>
                  </a:extLst>
                </a:gridCol>
                <a:gridCol w="1989966">
                  <a:extLst>
                    <a:ext uri="{9D8B030D-6E8A-4147-A177-3AD203B41FA5}">
                      <a16:colId xmlns:a16="http://schemas.microsoft.com/office/drawing/2014/main" val="20001"/>
                    </a:ext>
                  </a:extLst>
                </a:gridCol>
                <a:gridCol w="3993160">
                  <a:extLst>
                    <a:ext uri="{9D8B030D-6E8A-4147-A177-3AD203B41FA5}">
                      <a16:colId xmlns:a16="http://schemas.microsoft.com/office/drawing/2014/main" val="20002"/>
                    </a:ext>
                  </a:extLst>
                </a:gridCol>
                <a:gridCol w="2307728">
                  <a:extLst>
                    <a:ext uri="{9D8B030D-6E8A-4147-A177-3AD203B41FA5}">
                      <a16:colId xmlns:a16="http://schemas.microsoft.com/office/drawing/2014/main" val="20003"/>
                    </a:ext>
                  </a:extLst>
                </a:gridCol>
              </a:tblGrid>
              <a:tr h="255375">
                <a:tc>
                  <a:txBody>
                    <a:bodyPr/>
                    <a:lstStyle/>
                    <a:p>
                      <a:r>
                        <a:rPr lang="en-US" sz="1400" dirty="0" smtClean="0"/>
                        <a:t>Description</a:t>
                      </a:r>
                      <a:endParaRPr lang="en-US" sz="1400" dirty="0"/>
                    </a:p>
                  </a:txBody>
                  <a:tcPr>
                    <a:solidFill>
                      <a:schemeClr val="bg1">
                        <a:lumMod val="65000"/>
                      </a:schemeClr>
                    </a:solidFill>
                  </a:tcPr>
                </a:tc>
                <a:tc>
                  <a:txBody>
                    <a:bodyPr/>
                    <a:lstStyle/>
                    <a:p>
                      <a:r>
                        <a:rPr lang="en-US" sz="1400" dirty="0" smtClean="0"/>
                        <a:t>Related KR Module</a:t>
                      </a:r>
                      <a:endParaRPr lang="en-US" sz="1400" dirty="0"/>
                    </a:p>
                  </a:txBody>
                  <a:tcPr>
                    <a:solidFill>
                      <a:schemeClr val="bg1">
                        <a:lumMod val="65000"/>
                      </a:schemeClr>
                    </a:solidFill>
                  </a:tcPr>
                </a:tc>
                <a:tc>
                  <a:txBody>
                    <a:bodyPr/>
                    <a:lstStyle/>
                    <a:p>
                      <a:r>
                        <a:rPr lang="en-US" sz="1400" dirty="0" smtClean="0"/>
                        <a:t>Team</a:t>
                      </a:r>
                      <a:endParaRPr lang="en-US" sz="1400" dirty="0"/>
                    </a:p>
                  </a:txBody>
                  <a:tcPr>
                    <a:solidFill>
                      <a:schemeClr val="bg1">
                        <a:lumMod val="65000"/>
                      </a:schemeClr>
                    </a:solidFill>
                  </a:tcPr>
                </a:tc>
                <a:tc>
                  <a:txBody>
                    <a:bodyPr/>
                    <a:lstStyle/>
                    <a:p>
                      <a:r>
                        <a:rPr lang="en-US" sz="1400" dirty="0" smtClean="0"/>
                        <a:t>Status</a:t>
                      </a:r>
                      <a:endParaRPr lang="en-US" sz="1400" dirty="0"/>
                    </a:p>
                  </a:txBody>
                  <a:tcPr>
                    <a:solidFill>
                      <a:schemeClr val="bg1">
                        <a:lumMod val="65000"/>
                      </a:schemeClr>
                    </a:solidFill>
                  </a:tcPr>
                </a:tc>
                <a:extLst>
                  <a:ext uri="{0D108BD9-81ED-4DB2-BD59-A6C34878D82A}">
                    <a16:rowId xmlns:a16="http://schemas.microsoft.com/office/drawing/2014/main" val="10000"/>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2391074888"/>
              </p:ext>
            </p:extLst>
          </p:nvPr>
        </p:nvGraphicFramePr>
        <p:xfrm>
          <a:off x="1229632" y="2005247"/>
          <a:ext cx="10280818" cy="3081103"/>
        </p:xfrm>
        <a:graphic>
          <a:graphicData uri="http://schemas.openxmlformats.org/drawingml/2006/table">
            <a:tbl>
              <a:tblPr firstRow="1" bandRow="1">
                <a:tableStyleId>{5C22544A-7EE6-4342-B048-85BDC9FD1C3A}</a:tableStyleId>
              </a:tblPr>
              <a:tblGrid>
                <a:gridCol w="10280818">
                  <a:extLst>
                    <a:ext uri="{9D8B030D-6E8A-4147-A177-3AD203B41FA5}">
                      <a16:colId xmlns:a16="http://schemas.microsoft.com/office/drawing/2014/main" val="20000"/>
                    </a:ext>
                  </a:extLst>
                </a:gridCol>
              </a:tblGrid>
              <a:tr h="30811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srgbClr val="585958"/>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srgbClr val="585958"/>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srgbClr val="585958"/>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srgbClr val="585958"/>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srgbClr val="585958"/>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srgbClr val="585958"/>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srgbClr val="585958"/>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srgbClr val="585958"/>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No business process review needed because these typically occurs outside of the system </a:t>
                      </a:r>
                      <a:endParaRPr kumimoji="0" lang="en-US" sz="1000" b="0" i="0" u="none" strike="noStrike" kern="1200" cap="none" spc="0" normalizeH="0" baseline="0" noProof="0" dirty="0">
                        <a:ln>
                          <a:noFill/>
                        </a:ln>
                        <a:solidFill>
                          <a:srgbClr val="585958"/>
                        </a:solidFill>
                        <a:effectLst/>
                        <a:uLnTx/>
                        <a:uFillTx/>
                        <a:latin typeface="+mn-lt"/>
                        <a:ea typeface="+mn-ea"/>
                        <a:cs typeface="+mn-cs"/>
                      </a:endParaRPr>
                    </a:p>
                  </a:txBody>
                  <a:tcPr>
                    <a:solidFill>
                      <a:srgbClr val="FADFE7"/>
                    </a:solidFill>
                  </a:tcPr>
                </a:tc>
                <a:extLst>
                  <a:ext uri="{0D108BD9-81ED-4DB2-BD59-A6C34878D82A}">
                    <a16:rowId xmlns:a16="http://schemas.microsoft.com/office/drawing/2014/main" val="10000"/>
                  </a:ext>
                </a:extLst>
              </a:tr>
            </a:tbl>
          </a:graphicData>
        </a:graphic>
      </p:graphicFrame>
      <p:pic>
        <p:nvPicPr>
          <p:cNvPr id="14" name="Picture 13"/>
          <p:cNvPicPr>
            <a:picLocks noChangeAspect="1"/>
          </p:cNvPicPr>
          <p:nvPr/>
        </p:nvPicPr>
        <p:blipFill rotWithShape="1">
          <a:blip r:embed="rId2"/>
          <a:srcRect l="1742" t="4510" r="2434" b="82690"/>
          <a:stretch/>
        </p:blipFill>
        <p:spPr>
          <a:xfrm>
            <a:off x="2905367" y="88765"/>
            <a:ext cx="6291135" cy="659027"/>
          </a:xfrm>
          <a:prstGeom prst="rect">
            <a:avLst/>
          </a:prstGeom>
        </p:spPr>
      </p:pic>
      <p:sp>
        <p:nvSpPr>
          <p:cNvPr id="22" name="TextBox 21"/>
          <p:cNvSpPr txBox="1"/>
          <p:nvPr/>
        </p:nvSpPr>
        <p:spPr>
          <a:xfrm>
            <a:off x="9170903" y="6189961"/>
            <a:ext cx="2372498" cy="276999"/>
          </a:xfrm>
          <a:prstGeom prst="rect">
            <a:avLst/>
          </a:prstGeom>
          <a:noFill/>
        </p:spPr>
        <p:txBody>
          <a:bodyPr wrap="square" rtlCol="0">
            <a:spAutoFit/>
          </a:bodyPr>
          <a:lstStyle/>
          <a:p>
            <a:pPr algn="r"/>
            <a:r>
              <a:rPr lang="en-US" sz="1200" dirty="0" smtClean="0">
                <a:solidFill>
                  <a:schemeClr val="tx2"/>
                </a:solidFill>
                <a:hlinkClick r:id="rId3" action="ppaction://hlinksldjump"/>
              </a:rPr>
              <a:t>Return to Project Structure</a:t>
            </a:r>
            <a:endParaRPr lang="en-US" sz="1200" dirty="0">
              <a:solidFill>
                <a:schemeClr val="tx2"/>
              </a:solidFill>
            </a:endParaRPr>
          </a:p>
        </p:txBody>
      </p:sp>
      <p:sp>
        <p:nvSpPr>
          <p:cNvPr id="23" name="TextBox 22"/>
          <p:cNvSpPr txBox="1"/>
          <p:nvPr/>
        </p:nvSpPr>
        <p:spPr>
          <a:xfrm>
            <a:off x="8413022" y="6407122"/>
            <a:ext cx="3204520" cy="276999"/>
          </a:xfrm>
          <a:prstGeom prst="rect">
            <a:avLst/>
          </a:prstGeom>
          <a:noFill/>
        </p:spPr>
        <p:txBody>
          <a:bodyPr wrap="square" rtlCol="0">
            <a:spAutoFit/>
          </a:bodyPr>
          <a:lstStyle/>
          <a:p>
            <a:pPr algn="r"/>
            <a:r>
              <a:rPr lang="en-US" sz="1200" dirty="0" smtClean="0">
                <a:solidFill>
                  <a:schemeClr val="tx2"/>
                </a:solidFill>
                <a:hlinkClick r:id="rId4" action="ppaction://hlinksldjump"/>
              </a:rPr>
              <a:t>Return to Post Award Process Landscape</a:t>
            </a:r>
            <a:endParaRPr lang="en-US" sz="1200" dirty="0">
              <a:solidFill>
                <a:schemeClr val="tx2"/>
              </a:solidFill>
            </a:endParaRPr>
          </a:p>
        </p:txBody>
      </p:sp>
      <p:pic>
        <p:nvPicPr>
          <p:cNvPr id="15" name="Picture 14"/>
          <p:cNvPicPr>
            <a:picLocks noChangeAspect="1"/>
          </p:cNvPicPr>
          <p:nvPr/>
        </p:nvPicPr>
        <p:blipFill rotWithShape="1">
          <a:blip r:embed="rId2"/>
          <a:srcRect l="51219" t="19970" r="36014" b="12686"/>
          <a:stretch/>
        </p:blipFill>
        <p:spPr>
          <a:xfrm>
            <a:off x="124664" y="883284"/>
            <a:ext cx="1036869" cy="4288867"/>
          </a:xfrm>
          <a:prstGeom prst="rect">
            <a:avLst/>
          </a:prstGeom>
        </p:spPr>
      </p:pic>
    </p:spTree>
    <p:extLst>
      <p:ext uri="{BB962C8B-B14F-4D97-AF65-F5344CB8AC3E}">
        <p14:creationId xmlns:p14="http://schemas.microsoft.com/office/powerpoint/2010/main" val="24159383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2845503756"/>
              </p:ext>
            </p:extLst>
          </p:nvPr>
        </p:nvGraphicFramePr>
        <p:xfrm>
          <a:off x="1229632" y="1655807"/>
          <a:ext cx="10280820" cy="304800"/>
        </p:xfrm>
        <a:graphic>
          <a:graphicData uri="http://schemas.openxmlformats.org/drawingml/2006/table">
            <a:tbl>
              <a:tblPr firstRow="1" bandRow="1">
                <a:tableStyleId>{5C22544A-7EE6-4342-B048-85BDC9FD1C3A}</a:tableStyleId>
              </a:tblPr>
              <a:tblGrid>
                <a:gridCol w="1989966">
                  <a:extLst>
                    <a:ext uri="{9D8B030D-6E8A-4147-A177-3AD203B41FA5}">
                      <a16:colId xmlns:a16="http://schemas.microsoft.com/office/drawing/2014/main" val="20000"/>
                    </a:ext>
                  </a:extLst>
                </a:gridCol>
                <a:gridCol w="1989966">
                  <a:extLst>
                    <a:ext uri="{9D8B030D-6E8A-4147-A177-3AD203B41FA5}">
                      <a16:colId xmlns:a16="http://schemas.microsoft.com/office/drawing/2014/main" val="20001"/>
                    </a:ext>
                  </a:extLst>
                </a:gridCol>
                <a:gridCol w="3993160">
                  <a:extLst>
                    <a:ext uri="{9D8B030D-6E8A-4147-A177-3AD203B41FA5}">
                      <a16:colId xmlns:a16="http://schemas.microsoft.com/office/drawing/2014/main" val="20002"/>
                    </a:ext>
                  </a:extLst>
                </a:gridCol>
                <a:gridCol w="2307728">
                  <a:extLst>
                    <a:ext uri="{9D8B030D-6E8A-4147-A177-3AD203B41FA5}">
                      <a16:colId xmlns:a16="http://schemas.microsoft.com/office/drawing/2014/main" val="20003"/>
                    </a:ext>
                  </a:extLst>
                </a:gridCol>
              </a:tblGrid>
              <a:tr h="255375">
                <a:tc>
                  <a:txBody>
                    <a:bodyPr/>
                    <a:lstStyle/>
                    <a:p>
                      <a:r>
                        <a:rPr lang="en-US" sz="1400" dirty="0" smtClean="0"/>
                        <a:t>Description</a:t>
                      </a:r>
                      <a:endParaRPr lang="en-US" sz="1400" dirty="0"/>
                    </a:p>
                  </a:txBody>
                  <a:tcPr>
                    <a:solidFill>
                      <a:schemeClr val="bg1">
                        <a:lumMod val="65000"/>
                      </a:schemeClr>
                    </a:solidFill>
                  </a:tcPr>
                </a:tc>
                <a:tc>
                  <a:txBody>
                    <a:bodyPr/>
                    <a:lstStyle/>
                    <a:p>
                      <a:r>
                        <a:rPr lang="en-US" sz="1400" dirty="0" smtClean="0"/>
                        <a:t>Related KR Module</a:t>
                      </a:r>
                      <a:endParaRPr lang="en-US" sz="1400" dirty="0"/>
                    </a:p>
                  </a:txBody>
                  <a:tcPr>
                    <a:solidFill>
                      <a:schemeClr val="bg1">
                        <a:lumMod val="65000"/>
                      </a:schemeClr>
                    </a:solidFill>
                  </a:tcPr>
                </a:tc>
                <a:tc>
                  <a:txBody>
                    <a:bodyPr/>
                    <a:lstStyle/>
                    <a:p>
                      <a:r>
                        <a:rPr lang="en-US" sz="1400" dirty="0" smtClean="0"/>
                        <a:t>Team</a:t>
                      </a:r>
                      <a:endParaRPr lang="en-US" sz="1400" dirty="0"/>
                    </a:p>
                  </a:txBody>
                  <a:tcPr>
                    <a:solidFill>
                      <a:schemeClr val="bg1">
                        <a:lumMod val="65000"/>
                      </a:schemeClr>
                    </a:solidFill>
                  </a:tcPr>
                </a:tc>
                <a:tc>
                  <a:txBody>
                    <a:bodyPr/>
                    <a:lstStyle/>
                    <a:p>
                      <a:r>
                        <a:rPr lang="en-US" sz="1400" dirty="0" smtClean="0"/>
                        <a:t>Status</a:t>
                      </a:r>
                      <a:endParaRPr lang="en-US" sz="1400" dirty="0"/>
                    </a:p>
                  </a:txBody>
                  <a:tcPr>
                    <a:solidFill>
                      <a:schemeClr val="bg1">
                        <a:lumMod val="65000"/>
                      </a:schemeClr>
                    </a:solidFill>
                  </a:tcPr>
                </a:tc>
                <a:extLst>
                  <a:ext uri="{0D108BD9-81ED-4DB2-BD59-A6C34878D82A}">
                    <a16:rowId xmlns:a16="http://schemas.microsoft.com/office/drawing/2014/main" val="10000"/>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381816221"/>
              </p:ext>
            </p:extLst>
          </p:nvPr>
        </p:nvGraphicFramePr>
        <p:xfrm>
          <a:off x="1229632" y="2005247"/>
          <a:ext cx="10280818" cy="680743"/>
        </p:xfrm>
        <a:graphic>
          <a:graphicData uri="http://schemas.openxmlformats.org/drawingml/2006/table">
            <a:tbl>
              <a:tblPr firstRow="1" bandRow="1">
                <a:tableStyleId>{5C22544A-7EE6-4342-B048-85BDC9FD1C3A}</a:tableStyleId>
              </a:tblPr>
              <a:tblGrid>
                <a:gridCol w="10280818">
                  <a:extLst>
                    <a:ext uri="{9D8B030D-6E8A-4147-A177-3AD203B41FA5}">
                      <a16:colId xmlns:a16="http://schemas.microsoft.com/office/drawing/2014/main" val="20000"/>
                    </a:ext>
                  </a:extLst>
                </a:gridCol>
              </a:tblGrid>
              <a:tr h="6807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srgbClr val="585958"/>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No business process review needed because this typically occurs outside of the system </a:t>
                      </a:r>
                      <a:endParaRPr kumimoji="0" lang="en-US" sz="1000" b="0" i="0" u="none" strike="noStrike" kern="1200" cap="none" spc="0" normalizeH="0" baseline="0" noProof="0" dirty="0">
                        <a:ln>
                          <a:noFill/>
                        </a:ln>
                        <a:solidFill>
                          <a:srgbClr val="585958"/>
                        </a:solidFill>
                        <a:effectLst/>
                        <a:uLnTx/>
                        <a:uFillTx/>
                        <a:latin typeface="+mn-lt"/>
                        <a:ea typeface="+mn-ea"/>
                        <a:cs typeface="+mn-cs"/>
                      </a:endParaRPr>
                    </a:p>
                  </a:txBody>
                  <a:tcPr>
                    <a:solidFill>
                      <a:srgbClr val="FADFE7"/>
                    </a:solidFill>
                  </a:tcPr>
                </a:tc>
                <a:extLst>
                  <a:ext uri="{0D108BD9-81ED-4DB2-BD59-A6C34878D82A}">
                    <a16:rowId xmlns:a16="http://schemas.microsoft.com/office/drawing/2014/main" val="10000"/>
                  </a:ext>
                </a:extLst>
              </a:tr>
            </a:tbl>
          </a:graphicData>
        </a:graphic>
      </p:graphicFrame>
      <p:pic>
        <p:nvPicPr>
          <p:cNvPr id="14" name="Picture 13"/>
          <p:cNvPicPr>
            <a:picLocks noChangeAspect="1"/>
          </p:cNvPicPr>
          <p:nvPr/>
        </p:nvPicPr>
        <p:blipFill rotWithShape="1">
          <a:blip r:embed="rId2"/>
          <a:srcRect l="1742" t="4510" r="2434" b="82690"/>
          <a:stretch/>
        </p:blipFill>
        <p:spPr>
          <a:xfrm>
            <a:off x="2905367" y="88765"/>
            <a:ext cx="6291135" cy="659027"/>
          </a:xfrm>
          <a:prstGeom prst="rect">
            <a:avLst/>
          </a:prstGeom>
        </p:spPr>
      </p:pic>
      <p:graphicFrame>
        <p:nvGraphicFramePr>
          <p:cNvPr id="13" name="Table 12"/>
          <p:cNvGraphicFramePr>
            <a:graphicFrameLocks noGrp="1"/>
          </p:cNvGraphicFramePr>
          <p:nvPr>
            <p:extLst>
              <p:ext uri="{D42A27DB-BD31-4B8C-83A1-F6EECF244321}">
                <p14:modId xmlns:p14="http://schemas.microsoft.com/office/powerpoint/2010/main" val="3947179881"/>
              </p:ext>
            </p:extLst>
          </p:nvPr>
        </p:nvGraphicFramePr>
        <p:xfrm>
          <a:off x="1229632" y="2834415"/>
          <a:ext cx="10280818" cy="680743"/>
        </p:xfrm>
        <a:graphic>
          <a:graphicData uri="http://schemas.openxmlformats.org/drawingml/2006/table">
            <a:tbl>
              <a:tblPr firstRow="1" bandRow="1">
                <a:tableStyleId>{5C22544A-7EE6-4342-B048-85BDC9FD1C3A}</a:tableStyleId>
              </a:tblPr>
              <a:tblGrid>
                <a:gridCol w="10280818">
                  <a:extLst>
                    <a:ext uri="{9D8B030D-6E8A-4147-A177-3AD203B41FA5}">
                      <a16:colId xmlns:a16="http://schemas.microsoft.com/office/drawing/2014/main" val="20000"/>
                    </a:ext>
                  </a:extLst>
                </a:gridCol>
              </a:tblGrid>
              <a:tr h="6807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srgbClr val="585958"/>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No business process review needed because this typically occurs outside of the system </a:t>
                      </a:r>
                      <a:endParaRPr kumimoji="0" lang="en-US" sz="1000" b="0" i="0" u="none" strike="noStrike" kern="1200" cap="none" spc="0" normalizeH="0" baseline="0" noProof="0" dirty="0">
                        <a:ln>
                          <a:noFill/>
                        </a:ln>
                        <a:solidFill>
                          <a:srgbClr val="585958"/>
                        </a:solidFill>
                        <a:effectLst/>
                        <a:uLnTx/>
                        <a:uFillTx/>
                        <a:latin typeface="+mn-lt"/>
                        <a:ea typeface="+mn-ea"/>
                        <a:cs typeface="+mn-cs"/>
                      </a:endParaRPr>
                    </a:p>
                  </a:txBody>
                  <a:tcPr>
                    <a:solidFill>
                      <a:srgbClr val="FADFE7"/>
                    </a:solidFill>
                  </a:tcPr>
                </a:tc>
                <a:extLst>
                  <a:ext uri="{0D108BD9-81ED-4DB2-BD59-A6C34878D82A}">
                    <a16:rowId xmlns:a16="http://schemas.microsoft.com/office/drawing/2014/main" val="10000"/>
                  </a:ext>
                </a:extLst>
              </a:tr>
            </a:tbl>
          </a:graphicData>
        </a:graphic>
      </p:graphicFrame>
      <p:pic>
        <p:nvPicPr>
          <p:cNvPr id="9" name="Picture 8"/>
          <p:cNvPicPr>
            <a:picLocks noChangeAspect="1"/>
          </p:cNvPicPr>
          <p:nvPr/>
        </p:nvPicPr>
        <p:blipFill rotWithShape="1">
          <a:blip r:embed="rId2"/>
          <a:srcRect l="66903" t="19550" r="20424" b="13406"/>
          <a:stretch/>
        </p:blipFill>
        <p:spPr>
          <a:xfrm>
            <a:off x="124665" y="883285"/>
            <a:ext cx="1036869" cy="4301470"/>
          </a:xfrm>
          <a:prstGeom prst="rect">
            <a:avLst/>
          </a:prstGeom>
        </p:spPr>
      </p:pic>
      <p:graphicFrame>
        <p:nvGraphicFramePr>
          <p:cNvPr id="12" name="Table 11"/>
          <p:cNvGraphicFramePr>
            <a:graphicFrameLocks noGrp="1"/>
          </p:cNvGraphicFramePr>
          <p:nvPr>
            <p:extLst>
              <p:ext uri="{D42A27DB-BD31-4B8C-83A1-F6EECF244321}">
                <p14:modId xmlns:p14="http://schemas.microsoft.com/office/powerpoint/2010/main" val="3896237181"/>
              </p:ext>
            </p:extLst>
          </p:nvPr>
        </p:nvGraphicFramePr>
        <p:xfrm>
          <a:off x="1229632" y="4491555"/>
          <a:ext cx="10280818" cy="680743"/>
        </p:xfrm>
        <a:graphic>
          <a:graphicData uri="http://schemas.openxmlformats.org/drawingml/2006/table">
            <a:tbl>
              <a:tblPr firstRow="1" bandRow="1">
                <a:tableStyleId>{5C22544A-7EE6-4342-B048-85BDC9FD1C3A}</a:tableStyleId>
              </a:tblPr>
              <a:tblGrid>
                <a:gridCol w="1996688">
                  <a:extLst>
                    <a:ext uri="{9D8B030D-6E8A-4147-A177-3AD203B41FA5}">
                      <a16:colId xmlns:a16="http://schemas.microsoft.com/office/drawing/2014/main" val="20000"/>
                    </a:ext>
                  </a:extLst>
                </a:gridCol>
                <a:gridCol w="1996688">
                  <a:extLst>
                    <a:ext uri="{9D8B030D-6E8A-4147-A177-3AD203B41FA5}">
                      <a16:colId xmlns:a16="http://schemas.microsoft.com/office/drawing/2014/main" val="20001"/>
                    </a:ext>
                  </a:extLst>
                </a:gridCol>
                <a:gridCol w="3993376">
                  <a:extLst>
                    <a:ext uri="{9D8B030D-6E8A-4147-A177-3AD203B41FA5}">
                      <a16:colId xmlns:a16="http://schemas.microsoft.com/office/drawing/2014/main" val="20002"/>
                    </a:ext>
                  </a:extLst>
                </a:gridCol>
                <a:gridCol w="2294066">
                  <a:extLst>
                    <a:ext uri="{9D8B030D-6E8A-4147-A177-3AD203B41FA5}">
                      <a16:colId xmlns:a16="http://schemas.microsoft.com/office/drawing/2014/main" val="20003"/>
                    </a:ext>
                  </a:extLst>
                </a:gridCol>
              </a:tblGrid>
              <a:tr h="6807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585958"/>
                          </a:solidFill>
                          <a:effectLst/>
                          <a:uLnTx/>
                          <a:uFillTx/>
                          <a:latin typeface="+mn-lt"/>
                          <a:ea typeface="+mn-ea"/>
                          <a:cs typeface="+mn-cs"/>
                        </a:rPr>
                        <a:t>Description In Progress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1" i="0" u="none" strike="noStrike" kern="1200" cap="none" spc="0" normalizeH="0" baseline="0" noProof="0" dirty="0" smtClean="0">
                        <a:ln>
                          <a:noFill/>
                        </a:ln>
                        <a:solidFill>
                          <a:srgbClr val="585958"/>
                        </a:solidFill>
                        <a:effectLst/>
                        <a:uLnTx/>
                        <a:uFillTx/>
                        <a:latin typeface="+mn-lt"/>
                        <a:ea typeface="+mn-ea"/>
                        <a:cs typeface="+mn-cs"/>
                      </a:endParaRP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585958"/>
                          </a:solidFill>
                          <a:effectLst/>
                          <a:uLnTx/>
                          <a:uFillTx/>
                          <a:latin typeface="+mn-lt"/>
                          <a:ea typeface="+mn-ea"/>
                          <a:cs typeface="+mn-cs"/>
                        </a:rPr>
                        <a:t>KR Award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585958"/>
                          </a:solidFill>
                          <a:effectLst/>
                          <a:uLnTx/>
                          <a:uFillTx/>
                          <a:latin typeface="+mn-lt"/>
                          <a:ea typeface="+mn-ea"/>
                          <a:cs typeface="+mn-cs"/>
                        </a:rPr>
                        <a:t/>
                      </a:r>
                      <a:br>
                        <a:rPr kumimoji="0" lang="en-US" sz="900" b="0" i="0" u="none" strike="noStrike" kern="1200" cap="none" spc="0" normalizeH="0" baseline="0" noProof="0" dirty="0" smtClean="0">
                          <a:ln>
                            <a:noFill/>
                          </a:ln>
                          <a:solidFill>
                            <a:srgbClr val="585958"/>
                          </a:solidFill>
                          <a:effectLst/>
                          <a:uLnTx/>
                          <a:uFillTx/>
                          <a:latin typeface="+mn-lt"/>
                          <a:ea typeface="+mn-ea"/>
                          <a:cs typeface="+mn-cs"/>
                        </a:rPr>
                      </a:br>
                      <a:endParaRPr kumimoji="0" lang="en-US" sz="900" b="0" i="0" u="none" strike="noStrike" kern="1200" cap="none" spc="0" normalizeH="0" baseline="0" noProof="0" dirty="0" smtClean="0">
                        <a:ln>
                          <a:noFill/>
                        </a:ln>
                        <a:solidFill>
                          <a:srgbClr val="585958"/>
                        </a:solidFill>
                        <a:effectLst/>
                        <a:uLnTx/>
                        <a:uFillTx/>
                        <a:latin typeface="+mn-lt"/>
                        <a:ea typeface="+mn-ea"/>
                        <a:cs typeface="+mn-cs"/>
                      </a:endParaRP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smtClean="0">
                          <a:ln>
                            <a:noFill/>
                          </a:ln>
                          <a:solidFill>
                            <a:srgbClr val="585958"/>
                          </a:solidFill>
                          <a:effectLst/>
                          <a:uLnTx/>
                          <a:uFillTx/>
                          <a:latin typeface="+mn-lt"/>
                          <a:ea typeface="+mn-ea"/>
                          <a:cs typeface="+mn-cs"/>
                        </a:rPr>
                        <a:t>William Park III, Trevor Johnson, Wella Garcia, Marissa Yessis-Prough, Patty Pace, Ross Dammann</a:t>
                      </a: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Not Started</a:t>
                      </a:r>
                    </a:p>
                  </a:txBody>
                  <a:tcPr>
                    <a:solidFill>
                      <a:schemeClr val="bg1">
                        <a:lumMod val="75000"/>
                        <a:alpha val="52000"/>
                      </a:schemeClr>
                    </a:solidFill>
                  </a:tcPr>
                </a:tc>
                <a:extLst>
                  <a:ext uri="{0D108BD9-81ED-4DB2-BD59-A6C34878D82A}">
                    <a16:rowId xmlns:a16="http://schemas.microsoft.com/office/drawing/2014/main" val="10000"/>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1427979923"/>
              </p:ext>
            </p:extLst>
          </p:nvPr>
        </p:nvGraphicFramePr>
        <p:xfrm>
          <a:off x="1229632" y="3662387"/>
          <a:ext cx="10280818" cy="680743"/>
        </p:xfrm>
        <a:graphic>
          <a:graphicData uri="http://schemas.openxmlformats.org/drawingml/2006/table">
            <a:tbl>
              <a:tblPr firstRow="1" bandRow="1">
                <a:tableStyleId>{5C22544A-7EE6-4342-B048-85BDC9FD1C3A}</a:tableStyleId>
              </a:tblPr>
              <a:tblGrid>
                <a:gridCol w="10280818">
                  <a:extLst>
                    <a:ext uri="{9D8B030D-6E8A-4147-A177-3AD203B41FA5}">
                      <a16:colId xmlns:a16="http://schemas.microsoft.com/office/drawing/2014/main" val="20000"/>
                    </a:ext>
                  </a:extLst>
                </a:gridCol>
              </a:tblGrid>
              <a:tr h="6807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srgbClr val="585958"/>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No business process review needed because this typically occurs outside of the system </a:t>
                      </a:r>
                      <a:endParaRPr kumimoji="0" lang="en-US" sz="1000" b="0" i="0" u="none" strike="noStrike" kern="1200" cap="none" spc="0" normalizeH="0" baseline="0" noProof="0" dirty="0">
                        <a:ln>
                          <a:noFill/>
                        </a:ln>
                        <a:solidFill>
                          <a:srgbClr val="585958"/>
                        </a:solidFill>
                        <a:effectLst/>
                        <a:uLnTx/>
                        <a:uFillTx/>
                        <a:latin typeface="+mn-lt"/>
                        <a:ea typeface="+mn-ea"/>
                        <a:cs typeface="+mn-cs"/>
                      </a:endParaRPr>
                    </a:p>
                  </a:txBody>
                  <a:tcPr>
                    <a:solidFill>
                      <a:srgbClr val="FADFE7"/>
                    </a:solidFill>
                  </a:tcPr>
                </a:tc>
                <a:extLst>
                  <a:ext uri="{0D108BD9-81ED-4DB2-BD59-A6C34878D82A}">
                    <a16:rowId xmlns:a16="http://schemas.microsoft.com/office/drawing/2014/main" val="10000"/>
                  </a:ext>
                </a:extLst>
              </a:tr>
            </a:tbl>
          </a:graphicData>
        </a:graphic>
      </p:graphicFrame>
      <p:sp>
        <p:nvSpPr>
          <p:cNvPr id="21" name="TextBox 20"/>
          <p:cNvSpPr txBox="1"/>
          <p:nvPr/>
        </p:nvSpPr>
        <p:spPr>
          <a:xfrm>
            <a:off x="9170903" y="6189961"/>
            <a:ext cx="2372498" cy="276999"/>
          </a:xfrm>
          <a:prstGeom prst="rect">
            <a:avLst/>
          </a:prstGeom>
          <a:noFill/>
        </p:spPr>
        <p:txBody>
          <a:bodyPr wrap="square" rtlCol="0">
            <a:spAutoFit/>
          </a:bodyPr>
          <a:lstStyle/>
          <a:p>
            <a:pPr algn="r"/>
            <a:r>
              <a:rPr lang="en-US" sz="1200" dirty="0" smtClean="0">
                <a:solidFill>
                  <a:schemeClr val="tx2"/>
                </a:solidFill>
                <a:hlinkClick r:id="rId3" action="ppaction://hlinksldjump"/>
              </a:rPr>
              <a:t>Return to Project Structure</a:t>
            </a:r>
            <a:endParaRPr lang="en-US" sz="1200" dirty="0">
              <a:solidFill>
                <a:schemeClr val="tx2"/>
              </a:solidFill>
            </a:endParaRPr>
          </a:p>
        </p:txBody>
      </p:sp>
      <p:sp>
        <p:nvSpPr>
          <p:cNvPr id="22" name="TextBox 21"/>
          <p:cNvSpPr txBox="1"/>
          <p:nvPr/>
        </p:nvSpPr>
        <p:spPr>
          <a:xfrm>
            <a:off x="8413022" y="6407122"/>
            <a:ext cx="3204520" cy="276999"/>
          </a:xfrm>
          <a:prstGeom prst="rect">
            <a:avLst/>
          </a:prstGeom>
          <a:noFill/>
        </p:spPr>
        <p:txBody>
          <a:bodyPr wrap="square" rtlCol="0">
            <a:spAutoFit/>
          </a:bodyPr>
          <a:lstStyle/>
          <a:p>
            <a:pPr algn="r"/>
            <a:r>
              <a:rPr lang="en-US" sz="1200" dirty="0" smtClean="0">
                <a:solidFill>
                  <a:schemeClr val="tx2"/>
                </a:solidFill>
                <a:hlinkClick r:id="rId4" action="ppaction://hlinksldjump"/>
              </a:rPr>
              <a:t>Return to Post Award Process Landscape</a:t>
            </a:r>
            <a:endParaRPr lang="en-US" sz="1200" dirty="0">
              <a:solidFill>
                <a:schemeClr val="tx2"/>
              </a:solidFill>
            </a:endParaRPr>
          </a:p>
        </p:txBody>
      </p:sp>
    </p:spTree>
    <p:extLst>
      <p:ext uri="{BB962C8B-B14F-4D97-AF65-F5344CB8AC3E}">
        <p14:creationId xmlns:p14="http://schemas.microsoft.com/office/powerpoint/2010/main" val="41425518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Table 9"/>
          <p:cNvGraphicFramePr>
            <a:graphicFrameLocks noGrp="1"/>
          </p:cNvGraphicFramePr>
          <p:nvPr>
            <p:extLst>
              <p:ext uri="{D42A27DB-BD31-4B8C-83A1-F6EECF244321}">
                <p14:modId xmlns:p14="http://schemas.microsoft.com/office/powerpoint/2010/main" val="2845503756"/>
              </p:ext>
            </p:extLst>
          </p:nvPr>
        </p:nvGraphicFramePr>
        <p:xfrm>
          <a:off x="1229632" y="1655807"/>
          <a:ext cx="10280820" cy="304800"/>
        </p:xfrm>
        <a:graphic>
          <a:graphicData uri="http://schemas.openxmlformats.org/drawingml/2006/table">
            <a:tbl>
              <a:tblPr firstRow="1" bandRow="1">
                <a:tableStyleId>{5C22544A-7EE6-4342-B048-85BDC9FD1C3A}</a:tableStyleId>
              </a:tblPr>
              <a:tblGrid>
                <a:gridCol w="1989966">
                  <a:extLst>
                    <a:ext uri="{9D8B030D-6E8A-4147-A177-3AD203B41FA5}">
                      <a16:colId xmlns:a16="http://schemas.microsoft.com/office/drawing/2014/main" val="20000"/>
                    </a:ext>
                  </a:extLst>
                </a:gridCol>
                <a:gridCol w="1989966">
                  <a:extLst>
                    <a:ext uri="{9D8B030D-6E8A-4147-A177-3AD203B41FA5}">
                      <a16:colId xmlns:a16="http://schemas.microsoft.com/office/drawing/2014/main" val="20001"/>
                    </a:ext>
                  </a:extLst>
                </a:gridCol>
                <a:gridCol w="3993160">
                  <a:extLst>
                    <a:ext uri="{9D8B030D-6E8A-4147-A177-3AD203B41FA5}">
                      <a16:colId xmlns:a16="http://schemas.microsoft.com/office/drawing/2014/main" val="20002"/>
                    </a:ext>
                  </a:extLst>
                </a:gridCol>
                <a:gridCol w="2307728">
                  <a:extLst>
                    <a:ext uri="{9D8B030D-6E8A-4147-A177-3AD203B41FA5}">
                      <a16:colId xmlns:a16="http://schemas.microsoft.com/office/drawing/2014/main" val="20003"/>
                    </a:ext>
                  </a:extLst>
                </a:gridCol>
              </a:tblGrid>
              <a:tr h="255375">
                <a:tc>
                  <a:txBody>
                    <a:bodyPr/>
                    <a:lstStyle/>
                    <a:p>
                      <a:r>
                        <a:rPr lang="en-US" sz="1400" dirty="0" smtClean="0"/>
                        <a:t>Description</a:t>
                      </a:r>
                      <a:endParaRPr lang="en-US" sz="1400" dirty="0"/>
                    </a:p>
                  </a:txBody>
                  <a:tcPr>
                    <a:solidFill>
                      <a:schemeClr val="bg1">
                        <a:lumMod val="65000"/>
                      </a:schemeClr>
                    </a:solidFill>
                  </a:tcPr>
                </a:tc>
                <a:tc>
                  <a:txBody>
                    <a:bodyPr/>
                    <a:lstStyle/>
                    <a:p>
                      <a:r>
                        <a:rPr lang="en-US" sz="1400" dirty="0" smtClean="0"/>
                        <a:t>Related KR Module</a:t>
                      </a:r>
                      <a:endParaRPr lang="en-US" sz="1400" dirty="0"/>
                    </a:p>
                  </a:txBody>
                  <a:tcPr>
                    <a:solidFill>
                      <a:schemeClr val="bg1">
                        <a:lumMod val="65000"/>
                      </a:schemeClr>
                    </a:solidFill>
                  </a:tcPr>
                </a:tc>
                <a:tc>
                  <a:txBody>
                    <a:bodyPr/>
                    <a:lstStyle/>
                    <a:p>
                      <a:r>
                        <a:rPr lang="en-US" sz="1400" dirty="0" smtClean="0"/>
                        <a:t>Team</a:t>
                      </a:r>
                      <a:endParaRPr lang="en-US" sz="1400" dirty="0"/>
                    </a:p>
                  </a:txBody>
                  <a:tcPr>
                    <a:solidFill>
                      <a:schemeClr val="bg1">
                        <a:lumMod val="65000"/>
                      </a:schemeClr>
                    </a:solidFill>
                  </a:tcPr>
                </a:tc>
                <a:tc>
                  <a:txBody>
                    <a:bodyPr/>
                    <a:lstStyle/>
                    <a:p>
                      <a:r>
                        <a:rPr lang="en-US" sz="1400" dirty="0" smtClean="0"/>
                        <a:t>Status</a:t>
                      </a:r>
                      <a:endParaRPr lang="en-US" sz="1400" dirty="0"/>
                    </a:p>
                  </a:txBody>
                  <a:tcPr>
                    <a:solidFill>
                      <a:schemeClr val="bg1">
                        <a:lumMod val="65000"/>
                      </a:schemeClr>
                    </a:solidFill>
                  </a:tcPr>
                </a:tc>
                <a:extLst>
                  <a:ext uri="{0D108BD9-81ED-4DB2-BD59-A6C34878D82A}">
                    <a16:rowId xmlns:a16="http://schemas.microsoft.com/office/drawing/2014/main" val="10000"/>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381816221"/>
              </p:ext>
            </p:extLst>
          </p:nvPr>
        </p:nvGraphicFramePr>
        <p:xfrm>
          <a:off x="1229632" y="2005247"/>
          <a:ext cx="10280818" cy="680743"/>
        </p:xfrm>
        <a:graphic>
          <a:graphicData uri="http://schemas.openxmlformats.org/drawingml/2006/table">
            <a:tbl>
              <a:tblPr firstRow="1" bandRow="1">
                <a:tableStyleId>{5C22544A-7EE6-4342-B048-85BDC9FD1C3A}</a:tableStyleId>
              </a:tblPr>
              <a:tblGrid>
                <a:gridCol w="10280818">
                  <a:extLst>
                    <a:ext uri="{9D8B030D-6E8A-4147-A177-3AD203B41FA5}">
                      <a16:colId xmlns:a16="http://schemas.microsoft.com/office/drawing/2014/main" val="20000"/>
                    </a:ext>
                  </a:extLst>
                </a:gridCol>
              </a:tblGrid>
              <a:tr h="6807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srgbClr val="585958"/>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No business process review needed because this typically occurs outside of the system </a:t>
                      </a:r>
                      <a:endParaRPr kumimoji="0" lang="en-US" sz="1000" b="0" i="0" u="none" strike="noStrike" kern="1200" cap="none" spc="0" normalizeH="0" baseline="0" noProof="0" dirty="0">
                        <a:ln>
                          <a:noFill/>
                        </a:ln>
                        <a:solidFill>
                          <a:srgbClr val="585958"/>
                        </a:solidFill>
                        <a:effectLst/>
                        <a:uLnTx/>
                        <a:uFillTx/>
                        <a:latin typeface="+mn-lt"/>
                        <a:ea typeface="+mn-ea"/>
                        <a:cs typeface="+mn-cs"/>
                      </a:endParaRPr>
                    </a:p>
                  </a:txBody>
                  <a:tcPr>
                    <a:solidFill>
                      <a:srgbClr val="FADFE7"/>
                    </a:solidFill>
                  </a:tcPr>
                </a:tc>
                <a:extLst>
                  <a:ext uri="{0D108BD9-81ED-4DB2-BD59-A6C34878D82A}">
                    <a16:rowId xmlns:a16="http://schemas.microsoft.com/office/drawing/2014/main" val="10000"/>
                  </a:ext>
                </a:extLst>
              </a:tr>
            </a:tbl>
          </a:graphicData>
        </a:graphic>
      </p:graphicFrame>
      <p:pic>
        <p:nvPicPr>
          <p:cNvPr id="14" name="Picture 13"/>
          <p:cNvPicPr>
            <a:picLocks noChangeAspect="1"/>
          </p:cNvPicPr>
          <p:nvPr/>
        </p:nvPicPr>
        <p:blipFill rotWithShape="1">
          <a:blip r:embed="rId2"/>
          <a:srcRect l="1742" t="4510" r="2434" b="82690"/>
          <a:stretch/>
        </p:blipFill>
        <p:spPr>
          <a:xfrm>
            <a:off x="2905367" y="88765"/>
            <a:ext cx="6291135" cy="659027"/>
          </a:xfrm>
          <a:prstGeom prst="rect">
            <a:avLst/>
          </a:prstGeom>
        </p:spPr>
      </p:pic>
      <p:graphicFrame>
        <p:nvGraphicFramePr>
          <p:cNvPr id="13" name="Table 12"/>
          <p:cNvGraphicFramePr>
            <a:graphicFrameLocks noGrp="1"/>
          </p:cNvGraphicFramePr>
          <p:nvPr>
            <p:extLst>
              <p:ext uri="{D42A27DB-BD31-4B8C-83A1-F6EECF244321}">
                <p14:modId xmlns:p14="http://schemas.microsoft.com/office/powerpoint/2010/main" val="3947179881"/>
              </p:ext>
            </p:extLst>
          </p:nvPr>
        </p:nvGraphicFramePr>
        <p:xfrm>
          <a:off x="1229632" y="2834415"/>
          <a:ext cx="10280818" cy="680743"/>
        </p:xfrm>
        <a:graphic>
          <a:graphicData uri="http://schemas.openxmlformats.org/drawingml/2006/table">
            <a:tbl>
              <a:tblPr firstRow="1" bandRow="1">
                <a:tableStyleId>{5C22544A-7EE6-4342-B048-85BDC9FD1C3A}</a:tableStyleId>
              </a:tblPr>
              <a:tblGrid>
                <a:gridCol w="10280818">
                  <a:extLst>
                    <a:ext uri="{9D8B030D-6E8A-4147-A177-3AD203B41FA5}">
                      <a16:colId xmlns:a16="http://schemas.microsoft.com/office/drawing/2014/main" val="20000"/>
                    </a:ext>
                  </a:extLst>
                </a:gridCol>
              </a:tblGrid>
              <a:tr h="6807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srgbClr val="585958"/>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No business process review needed because this typically occurs outside of the system </a:t>
                      </a:r>
                      <a:endParaRPr kumimoji="0" lang="en-US" sz="1000" b="0" i="0" u="none" strike="noStrike" kern="1200" cap="none" spc="0" normalizeH="0" baseline="0" noProof="0" dirty="0">
                        <a:ln>
                          <a:noFill/>
                        </a:ln>
                        <a:solidFill>
                          <a:srgbClr val="585958"/>
                        </a:solidFill>
                        <a:effectLst/>
                        <a:uLnTx/>
                        <a:uFillTx/>
                        <a:latin typeface="+mn-lt"/>
                        <a:ea typeface="+mn-ea"/>
                        <a:cs typeface="+mn-cs"/>
                      </a:endParaRPr>
                    </a:p>
                  </a:txBody>
                  <a:tcPr>
                    <a:solidFill>
                      <a:srgbClr val="FADFE7"/>
                    </a:solidFill>
                  </a:tcPr>
                </a:tc>
                <a:extLst>
                  <a:ext uri="{0D108BD9-81ED-4DB2-BD59-A6C34878D82A}">
                    <a16:rowId xmlns:a16="http://schemas.microsoft.com/office/drawing/2014/main" val="10000"/>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968244504"/>
              </p:ext>
            </p:extLst>
          </p:nvPr>
        </p:nvGraphicFramePr>
        <p:xfrm>
          <a:off x="1229632" y="3663583"/>
          <a:ext cx="10280818" cy="680743"/>
        </p:xfrm>
        <a:graphic>
          <a:graphicData uri="http://schemas.openxmlformats.org/drawingml/2006/table">
            <a:tbl>
              <a:tblPr firstRow="1" bandRow="1">
                <a:tableStyleId>{5C22544A-7EE6-4342-B048-85BDC9FD1C3A}</a:tableStyleId>
              </a:tblPr>
              <a:tblGrid>
                <a:gridCol w="1996688">
                  <a:extLst>
                    <a:ext uri="{9D8B030D-6E8A-4147-A177-3AD203B41FA5}">
                      <a16:colId xmlns:a16="http://schemas.microsoft.com/office/drawing/2014/main" val="20000"/>
                    </a:ext>
                  </a:extLst>
                </a:gridCol>
                <a:gridCol w="1996688">
                  <a:extLst>
                    <a:ext uri="{9D8B030D-6E8A-4147-A177-3AD203B41FA5}">
                      <a16:colId xmlns:a16="http://schemas.microsoft.com/office/drawing/2014/main" val="20001"/>
                    </a:ext>
                  </a:extLst>
                </a:gridCol>
                <a:gridCol w="3993376">
                  <a:extLst>
                    <a:ext uri="{9D8B030D-6E8A-4147-A177-3AD203B41FA5}">
                      <a16:colId xmlns:a16="http://schemas.microsoft.com/office/drawing/2014/main" val="20002"/>
                    </a:ext>
                  </a:extLst>
                </a:gridCol>
                <a:gridCol w="2294066">
                  <a:extLst>
                    <a:ext uri="{9D8B030D-6E8A-4147-A177-3AD203B41FA5}">
                      <a16:colId xmlns:a16="http://schemas.microsoft.com/office/drawing/2014/main" val="20003"/>
                    </a:ext>
                  </a:extLst>
                </a:gridCol>
              </a:tblGrid>
              <a:tr h="68074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585958"/>
                          </a:solidFill>
                          <a:effectLst/>
                          <a:uLnTx/>
                          <a:uFillTx/>
                          <a:latin typeface="+mn-lt"/>
                          <a:ea typeface="+mn-ea"/>
                          <a:cs typeface="+mn-cs"/>
                        </a:rPr>
                        <a:t>Description In Progress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smtClean="0">
                        <a:ln>
                          <a:noFill/>
                        </a:ln>
                        <a:solidFill>
                          <a:srgbClr val="585958"/>
                        </a:solidFill>
                        <a:effectLst/>
                        <a:uLnTx/>
                        <a:uFillTx/>
                        <a:latin typeface="+mn-lt"/>
                        <a:ea typeface="+mn-ea"/>
                        <a:cs typeface="+mn-cs"/>
                      </a:endParaRP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585958"/>
                          </a:solidFill>
                          <a:effectLst/>
                          <a:uLnTx/>
                          <a:uFillTx/>
                          <a:latin typeface="+mn-lt"/>
                          <a:ea typeface="+mn-ea"/>
                          <a:cs typeface="+mn-cs"/>
                        </a:rPr>
                        <a:t>KR Award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smtClean="0">
                          <a:ln>
                            <a:noFill/>
                          </a:ln>
                          <a:solidFill>
                            <a:srgbClr val="585958"/>
                          </a:solidFill>
                          <a:effectLst/>
                          <a:uLnTx/>
                          <a:uFillTx/>
                          <a:latin typeface="+mn-lt"/>
                          <a:ea typeface="+mn-ea"/>
                          <a:cs typeface="+mn-cs"/>
                        </a:rPr>
                        <a:t/>
                      </a:r>
                      <a:br>
                        <a:rPr kumimoji="0" lang="en-US" sz="900" b="0" i="0" u="none" strike="noStrike" kern="1200" cap="none" spc="0" normalizeH="0" baseline="0" noProof="0" dirty="0" smtClean="0">
                          <a:ln>
                            <a:noFill/>
                          </a:ln>
                          <a:solidFill>
                            <a:srgbClr val="585958"/>
                          </a:solidFill>
                          <a:effectLst/>
                          <a:uLnTx/>
                          <a:uFillTx/>
                          <a:latin typeface="+mn-lt"/>
                          <a:ea typeface="+mn-ea"/>
                          <a:cs typeface="+mn-cs"/>
                        </a:rPr>
                      </a:br>
                      <a:endParaRPr kumimoji="0" lang="en-US" sz="900" b="0" i="0" u="none" strike="noStrike" kern="1200" cap="none" spc="0" normalizeH="0" baseline="0" noProof="0" dirty="0" smtClean="0">
                        <a:ln>
                          <a:noFill/>
                        </a:ln>
                        <a:solidFill>
                          <a:srgbClr val="585958"/>
                        </a:solidFill>
                        <a:effectLst/>
                        <a:uLnTx/>
                        <a:uFillTx/>
                        <a:latin typeface="+mn-lt"/>
                        <a:ea typeface="+mn-ea"/>
                        <a:cs typeface="+mn-cs"/>
                      </a:endParaRP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50" b="0" i="0" u="none" strike="noStrike" kern="1200" cap="none" spc="0" normalizeH="0" baseline="0" noProof="0" dirty="0" smtClean="0">
                          <a:ln>
                            <a:noFill/>
                          </a:ln>
                          <a:solidFill>
                            <a:srgbClr val="585958"/>
                          </a:solidFill>
                          <a:effectLst/>
                          <a:uLnTx/>
                          <a:uFillTx/>
                          <a:latin typeface="+mn-lt"/>
                          <a:ea typeface="+mn-ea"/>
                          <a:cs typeface="+mn-cs"/>
                        </a:rPr>
                        <a:t>William Park III, Trevor Johnson, Wella Garcia, Marissa Yessis-Prough, Patty Pace, Ross Dammann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950" b="0" i="0" u="none" strike="noStrike" kern="1200" cap="none" spc="0" normalizeH="0" baseline="0" noProof="0" dirty="0" smtClean="0">
                        <a:ln>
                          <a:noFill/>
                        </a:ln>
                        <a:solidFill>
                          <a:srgbClr val="585958"/>
                        </a:solidFill>
                        <a:effectLst/>
                        <a:uLnTx/>
                        <a:uFillTx/>
                        <a:latin typeface="+mn-lt"/>
                        <a:ea typeface="+mn-ea"/>
                        <a:cs typeface="+mn-cs"/>
                      </a:endParaRPr>
                    </a:p>
                  </a:txBody>
                  <a:tcPr>
                    <a:solidFill>
                      <a:srgbClr val="DE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Not Started</a:t>
                      </a:r>
                    </a:p>
                  </a:txBody>
                  <a:tcPr>
                    <a:solidFill>
                      <a:schemeClr val="bg1">
                        <a:lumMod val="75000"/>
                        <a:alpha val="52000"/>
                      </a:schemeClr>
                    </a:solidFill>
                  </a:tcPr>
                </a:tc>
                <a:extLst>
                  <a:ext uri="{0D108BD9-81ED-4DB2-BD59-A6C34878D82A}">
                    <a16:rowId xmlns:a16="http://schemas.microsoft.com/office/drawing/2014/main" val="10000"/>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3684691124"/>
              </p:ext>
            </p:extLst>
          </p:nvPr>
        </p:nvGraphicFramePr>
        <p:xfrm>
          <a:off x="1229632" y="4492751"/>
          <a:ext cx="10280818" cy="680743"/>
        </p:xfrm>
        <a:graphic>
          <a:graphicData uri="http://schemas.openxmlformats.org/drawingml/2006/table">
            <a:tbl>
              <a:tblPr firstRow="1" bandRow="1">
                <a:tableStyleId>{5C22544A-7EE6-4342-B048-85BDC9FD1C3A}</a:tableStyleId>
              </a:tblPr>
              <a:tblGrid>
                <a:gridCol w="10280818">
                  <a:extLst>
                    <a:ext uri="{9D8B030D-6E8A-4147-A177-3AD203B41FA5}">
                      <a16:colId xmlns:a16="http://schemas.microsoft.com/office/drawing/2014/main" val="20000"/>
                    </a:ext>
                  </a:extLst>
                </a:gridCol>
              </a:tblGrid>
              <a:tr h="68074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smtClean="0">
                        <a:ln>
                          <a:noFill/>
                        </a:ln>
                        <a:solidFill>
                          <a:srgbClr val="585958"/>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smtClean="0">
                          <a:ln>
                            <a:noFill/>
                          </a:ln>
                          <a:solidFill>
                            <a:srgbClr val="585958"/>
                          </a:solidFill>
                          <a:effectLst/>
                          <a:uLnTx/>
                          <a:uFillTx/>
                          <a:latin typeface="+mn-lt"/>
                          <a:ea typeface="+mn-ea"/>
                          <a:cs typeface="+mn-cs"/>
                        </a:rPr>
                        <a:t>No business process review needed because this typically occurs outside of the system </a:t>
                      </a:r>
                      <a:endParaRPr kumimoji="0" lang="en-US" sz="1000" b="0" i="0" u="none" strike="noStrike" kern="1200" cap="none" spc="0" normalizeH="0" baseline="0" noProof="0" dirty="0">
                        <a:ln>
                          <a:noFill/>
                        </a:ln>
                        <a:solidFill>
                          <a:srgbClr val="585958"/>
                        </a:solidFill>
                        <a:effectLst/>
                        <a:uLnTx/>
                        <a:uFillTx/>
                        <a:latin typeface="+mn-lt"/>
                        <a:ea typeface="+mn-ea"/>
                        <a:cs typeface="+mn-cs"/>
                      </a:endParaRPr>
                    </a:p>
                  </a:txBody>
                  <a:tcPr>
                    <a:solidFill>
                      <a:srgbClr val="FADFE7"/>
                    </a:solidFill>
                  </a:tcPr>
                </a:tc>
                <a:extLst>
                  <a:ext uri="{0D108BD9-81ED-4DB2-BD59-A6C34878D82A}">
                    <a16:rowId xmlns:a16="http://schemas.microsoft.com/office/drawing/2014/main" val="10000"/>
                  </a:ext>
                </a:extLst>
              </a:tr>
            </a:tbl>
          </a:graphicData>
        </a:graphic>
      </p:graphicFrame>
      <p:pic>
        <p:nvPicPr>
          <p:cNvPr id="16" name="Picture 15"/>
          <p:cNvPicPr>
            <a:picLocks noChangeAspect="1"/>
          </p:cNvPicPr>
          <p:nvPr/>
        </p:nvPicPr>
        <p:blipFill rotWithShape="1">
          <a:blip r:embed="rId2"/>
          <a:srcRect l="82839" t="19231" r="3735" b="12926"/>
          <a:stretch/>
        </p:blipFill>
        <p:spPr>
          <a:xfrm>
            <a:off x="124665" y="852829"/>
            <a:ext cx="1104967" cy="4378560"/>
          </a:xfrm>
          <a:prstGeom prst="rect">
            <a:avLst/>
          </a:prstGeom>
        </p:spPr>
      </p:pic>
      <p:sp>
        <p:nvSpPr>
          <p:cNvPr id="22" name="TextBox 21"/>
          <p:cNvSpPr txBox="1"/>
          <p:nvPr/>
        </p:nvSpPr>
        <p:spPr>
          <a:xfrm>
            <a:off x="9170903" y="6189961"/>
            <a:ext cx="2372498" cy="276999"/>
          </a:xfrm>
          <a:prstGeom prst="rect">
            <a:avLst/>
          </a:prstGeom>
          <a:noFill/>
        </p:spPr>
        <p:txBody>
          <a:bodyPr wrap="square" rtlCol="0">
            <a:spAutoFit/>
          </a:bodyPr>
          <a:lstStyle/>
          <a:p>
            <a:pPr algn="r"/>
            <a:r>
              <a:rPr lang="en-US" sz="1200" dirty="0" smtClean="0">
                <a:solidFill>
                  <a:schemeClr val="tx2"/>
                </a:solidFill>
                <a:hlinkClick r:id="rId3" action="ppaction://hlinksldjump"/>
              </a:rPr>
              <a:t>Return to Project Structure</a:t>
            </a:r>
            <a:endParaRPr lang="en-US" sz="1200" dirty="0">
              <a:solidFill>
                <a:schemeClr val="tx2"/>
              </a:solidFill>
            </a:endParaRPr>
          </a:p>
        </p:txBody>
      </p:sp>
      <p:sp>
        <p:nvSpPr>
          <p:cNvPr id="23" name="TextBox 22"/>
          <p:cNvSpPr txBox="1"/>
          <p:nvPr/>
        </p:nvSpPr>
        <p:spPr>
          <a:xfrm>
            <a:off x="8413022" y="6407122"/>
            <a:ext cx="3204520" cy="276999"/>
          </a:xfrm>
          <a:prstGeom prst="rect">
            <a:avLst/>
          </a:prstGeom>
          <a:noFill/>
        </p:spPr>
        <p:txBody>
          <a:bodyPr wrap="square" rtlCol="0">
            <a:spAutoFit/>
          </a:bodyPr>
          <a:lstStyle/>
          <a:p>
            <a:pPr algn="r"/>
            <a:r>
              <a:rPr lang="en-US" sz="1200" dirty="0" smtClean="0">
                <a:solidFill>
                  <a:schemeClr val="tx2"/>
                </a:solidFill>
                <a:hlinkClick r:id="rId4" action="ppaction://hlinksldjump"/>
              </a:rPr>
              <a:t>Return to Post Award Process Landscape</a:t>
            </a:r>
            <a:endParaRPr lang="en-US" sz="1200" dirty="0">
              <a:solidFill>
                <a:schemeClr val="tx2"/>
              </a:solidFill>
            </a:endParaRPr>
          </a:p>
        </p:txBody>
      </p:sp>
    </p:spTree>
    <p:extLst>
      <p:ext uri="{BB962C8B-B14F-4D97-AF65-F5344CB8AC3E}">
        <p14:creationId xmlns:p14="http://schemas.microsoft.com/office/powerpoint/2010/main" val="5883696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For questions email esr-researchadmin@ucsd.edu</a:t>
            </a:r>
            <a:endParaRPr lang="en-US" dirty="0"/>
          </a:p>
        </p:txBody>
      </p:sp>
    </p:spTree>
    <p:extLst>
      <p:ext uri="{BB962C8B-B14F-4D97-AF65-F5344CB8AC3E}">
        <p14:creationId xmlns:p14="http://schemas.microsoft.com/office/powerpoint/2010/main" val="38385333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nvPr>
        </p:nvGraphicFramePr>
        <p:xfrm>
          <a:off x="356561" y="-234256"/>
          <a:ext cx="11492917"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itle 1"/>
          <p:cNvSpPr>
            <a:spLocks noGrp="1"/>
          </p:cNvSpPr>
          <p:nvPr>
            <p:ph type="title"/>
          </p:nvPr>
        </p:nvSpPr>
        <p:spPr/>
        <p:txBody>
          <a:bodyPr/>
          <a:lstStyle/>
          <a:p>
            <a:r>
              <a:rPr lang="en-US" dirty="0" err="1" smtClean="0"/>
              <a:t>Kuali</a:t>
            </a:r>
            <a:r>
              <a:rPr lang="en-US" dirty="0" smtClean="0"/>
              <a:t> Research </a:t>
            </a:r>
            <a:endParaRPr lang="en-US" dirty="0"/>
          </a:p>
        </p:txBody>
      </p:sp>
      <p:sp>
        <p:nvSpPr>
          <p:cNvPr id="3" name="Text Placeholder 2"/>
          <p:cNvSpPr>
            <a:spLocks noGrp="1"/>
          </p:cNvSpPr>
          <p:nvPr>
            <p:ph type="body" sz="quarter" idx="13"/>
          </p:nvPr>
        </p:nvSpPr>
        <p:spPr/>
        <p:txBody>
          <a:bodyPr/>
          <a:lstStyle/>
          <a:p>
            <a:r>
              <a:rPr lang="en-US" dirty="0" smtClean="0"/>
              <a:t>Project Time Line</a:t>
            </a:r>
            <a:endParaRPr lang="en-US" dirty="0"/>
          </a:p>
        </p:txBody>
      </p:sp>
      <p:sp>
        <p:nvSpPr>
          <p:cNvPr id="4" name="Slide Number Placeholder 3"/>
          <p:cNvSpPr>
            <a:spLocks noGrp="1"/>
          </p:cNvSpPr>
          <p:nvPr>
            <p:ph type="sldNum" sz="quarter" idx="12"/>
          </p:nvPr>
        </p:nvSpPr>
        <p:spPr>
          <a:xfrm>
            <a:off x="9106278" y="6630777"/>
            <a:ext cx="2743200" cy="365125"/>
          </a:xfrm>
        </p:spPr>
        <p:txBody>
          <a:bodyPr/>
          <a:lstStyle/>
          <a:p>
            <a:fld id="{D0A8BD7E-3FB1-46E0-88A2-F69CF9BE5AD3}" type="slidenum">
              <a:rPr lang="en-US" smtClean="0">
                <a:solidFill>
                  <a:srgbClr val="A5A5A5"/>
                </a:solidFill>
              </a:rPr>
              <a:pPr/>
              <a:t>3</a:t>
            </a:fld>
            <a:endParaRPr lang="en-US" dirty="0">
              <a:solidFill>
                <a:srgbClr val="A5A5A5"/>
              </a:solidFill>
            </a:endParaRPr>
          </a:p>
        </p:txBody>
      </p:sp>
      <p:sp>
        <p:nvSpPr>
          <p:cNvPr id="11" name="TextBox 10"/>
          <p:cNvSpPr txBox="1"/>
          <p:nvPr/>
        </p:nvSpPr>
        <p:spPr>
          <a:xfrm>
            <a:off x="3787628" y="1647988"/>
            <a:ext cx="1384184" cy="369332"/>
          </a:xfrm>
          <a:prstGeom prst="rect">
            <a:avLst/>
          </a:prstGeom>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dirty="0" smtClean="0">
                <a:solidFill>
                  <a:srgbClr val="05BFD5"/>
                </a:solidFill>
              </a:rPr>
              <a:t>We are here</a:t>
            </a:r>
            <a:endParaRPr lang="en-US" dirty="0">
              <a:solidFill>
                <a:srgbClr val="05BFD5"/>
              </a:solidFill>
            </a:endParaRPr>
          </a:p>
        </p:txBody>
      </p:sp>
      <p:cxnSp>
        <p:nvCxnSpPr>
          <p:cNvPr id="18" name="Elbow Connector 17"/>
          <p:cNvCxnSpPr>
            <a:stCxn id="11" idx="1"/>
          </p:cNvCxnSpPr>
          <p:nvPr/>
        </p:nvCxnSpPr>
        <p:spPr>
          <a:xfrm rot="10800000" flipV="1">
            <a:off x="3506598" y="1832654"/>
            <a:ext cx="281030" cy="387198"/>
          </a:xfrm>
          <a:prstGeom prst="bentConnector2">
            <a:avLst/>
          </a:prstGeom>
          <a:ln>
            <a:tailEnd type="triangle"/>
          </a:ln>
        </p:spPr>
        <p:style>
          <a:lnRef idx="1">
            <a:schemeClr val="accent2"/>
          </a:lnRef>
          <a:fillRef idx="0">
            <a:schemeClr val="accent2"/>
          </a:fillRef>
          <a:effectRef idx="0">
            <a:schemeClr val="accent2"/>
          </a:effectRef>
          <a:fontRef idx="minor">
            <a:schemeClr val="tx1"/>
          </a:fontRef>
        </p:style>
      </p:cxnSp>
      <p:sp>
        <p:nvSpPr>
          <p:cNvPr id="7" name="TextBox 6"/>
          <p:cNvSpPr txBox="1"/>
          <p:nvPr/>
        </p:nvSpPr>
        <p:spPr>
          <a:xfrm>
            <a:off x="467496" y="3238150"/>
            <a:ext cx="11209979" cy="2862322"/>
          </a:xfrm>
          <a:prstGeom prst="rect">
            <a:avLst/>
          </a:prstGeom>
          <a:noFill/>
        </p:spPr>
        <p:txBody>
          <a:bodyPr wrap="square" rtlCol="0">
            <a:spAutoFit/>
          </a:bodyPr>
          <a:lstStyle/>
          <a:p>
            <a:r>
              <a:rPr lang="en-US" dirty="0" smtClean="0">
                <a:solidFill>
                  <a:srgbClr val="05BFD5"/>
                </a:solidFill>
              </a:rPr>
              <a:t>The project team is working with subject matter experts (SMEs) from across the campus who were recommended by project governance (the Research Information Services (RIS) Advisory Group).  The SMEs are reviewing Pre and Post Award business processes by documenting current state and working with the vendor and project team to establish a proposed future state using Lean Six Sigma methodology.  The proposed future states are then submitted for review and approve to the RIS.  If additional guidance, decision and/or support is needed at a higher level, the process is escalated as needed for future review and approval.</a:t>
            </a:r>
          </a:p>
          <a:p>
            <a:endParaRPr lang="en-US" dirty="0">
              <a:solidFill>
                <a:srgbClr val="05BFD5"/>
              </a:solidFill>
            </a:endParaRPr>
          </a:p>
          <a:p>
            <a:r>
              <a:rPr lang="en-US" dirty="0" smtClean="0">
                <a:solidFill>
                  <a:srgbClr val="05BFD5"/>
                </a:solidFill>
              </a:rPr>
              <a:t>Once a proposed future state process has been approved, it is handed off to the Configuration Lead and the Solutions Architect for configuration into the </a:t>
            </a:r>
            <a:r>
              <a:rPr lang="en-US" dirty="0" err="1" smtClean="0">
                <a:solidFill>
                  <a:srgbClr val="05BFD5"/>
                </a:solidFill>
              </a:rPr>
              <a:t>Kuali</a:t>
            </a:r>
            <a:r>
              <a:rPr lang="en-US" dirty="0" smtClean="0">
                <a:solidFill>
                  <a:srgbClr val="05BFD5"/>
                </a:solidFill>
              </a:rPr>
              <a:t> Research System and integration evaluation.  Once configured it will be slated for validation and user acceptance testing.</a:t>
            </a:r>
            <a:endParaRPr lang="en-US" dirty="0">
              <a:solidFill>
                <a:srgbClr val="05BFD5"/>
              </a:solidFill>
            </a:endParaRPr>
          </a:p>
        </p:txBody>
      </p:sp>
      <p:sp>
        <p:nvSpPr>
          <p:cNvPr id="19" name="TextBox 18"/>
          <p:cNvSpPr txBox="1"/>
          <p:nvPr/>
        </p:nvSpPr>
        <p:spPr>
          <a:xfrm>
            <a:off x="356561" y="2705290"/>
            <a:ext cx="1176746" cy="253916"/>
          </a:xfrm>
          <a:prstGeom prst="rect">
            <a:avLst/>
          </a:prstGeom>
          <a:noFill/>
        </p:spPr>
        <p:txBody>
          <a:bodyPr wrap="square" rtlCol="0">
            <a:spAutoFit/>
          </a:bodyPr>
          <a:lstStyle/>
          <a:p>
            <a:pPr algn="ctr"/>
            <a:r>
              <a:rPr lang="en-US" sz="1050" dirty="0" smtClean="0">
                <a:solidFill>
                  <a:schemeClr val="bg1">
                    <a:lumMod val="50000"/>
                  </a:schemeClr>
                </a:solidFill>
              </a:rPr>
              <a:t>Oct – Dec 2017</a:t>
            </a:r>
            <a:endParaRPr lang="en-US" sz="1050" dirty="0">
              <a:solidFill>
                <a:schemeClr val="bg1">
                  <a:lumMod val="50000"/>
                </a:schemeClr>
              </a:solidFill>
            </a:endParaRPr>
          </a:p>
        </p:txBody>
      </p:sp>
      <p:sp>
        <p:nvSpPr>
          <p:cNvPr id="20" name="TextBox 19"/>
          <p:cNvSpPr txBox="1"/>
          <p:nvPr/>
        </p:nvSpPr>
        <p:spPr>
          <a:xfrm>
            <a:off x="1612884" y="2705290"/>
            <a:ext cx="1176746" cy="253916"/>
          </a:xfrm>
          <a:prstGeom prst="rect">
            <a:avLst/>
          </a:prstGeom>
          <a:noFill/>
        </p:spPr>
        <p:txBody>
          <a:bodyPr wrap="square" rtlCol="0">
            <a:spAutoFit/>
          </a:bodyPr>
          <a:lstStyle/>
          <a:p>
            <a:pPr algn="ctr"/>
            <a:r>
              <a:rPr lang="en-US" sz="1050" dirty="0" smtClean="0">
                <a:solidFill>
                  <a:schemeClr val="bg1">
                    <a:lumMod val="50000"/>
                  </a:schemeClr>
                </a:solidFill>
              </a:rPr>
              <a:t>Jan – Mar 2018</a:t>
            </a:r>
            <a:endParaRPr lang="en-US" sz="1050" dirty="0">
              <a:solidFill>
                <a:schemeClr val="bg1">
                  <a:lumMod val="50000"/>
                </a:schemeClr>
              </a:solidFill>
            </a:endParaRPr>
          </a:p>
        </p:txBody>
      </p:sp>
      <p:sp>
        <p:nvSpPr>
          <p:cNvPr id="23" name="TextBox 22"/>
          <p:cNvSpPr txBox="1"/>
          <p:nvPr/>
        </p:nvSpPr>
        <p:spPr>
          <a:xfrm>
            <a:off x="2768421" y="2709334"/>
            <a:ext cx="1335900" cy="253916"/>
          </a:xfrm>
          <a:prstGeom prst="rect">
            <a:avLst/>
          </a:prstGeom>
          <a:noFill/>
        </p:spPr>
        <p:txBody>
          <a:bodyPr wrap="square" rtlCol="0">
            <a:spAutoFit/>
          </a:bodyPr>
          <a:lstStyle/>
          <a:p>
            <a:pPr algn="ctr"/>
            <a:r>
              <a:rPr lang="en-US" sz="1050" dirty="0" smtClean="0">
                <a:solidFill>
                  <a:schemeClr val="accent2"/>
                </a:solidFill>
              </a:rPr>
              <a:t>Apr 2018 </a:t>
            </a:r>
            <a:r>
              <a:rPr lang="en-US" sz="1050" dirty="0" smtClean="0">
                <a:solidFill>
                  <a:schemeClr val="accent2"/>
                </a:solidFill>
              </a:rPr>
              <a:t>– </a:t>
            </a:r>
            <a:r>
              <a:rPr lang="en-US" sz="1050" dirty="0" smtClean="0">
                <a:solidFill>
                  <a:schemeClr val="accent2"/>
                </a:solidFill>
              </a:rPr>
              <a:t>Mar 2019</a:t>
            </a:r>
            <a:endParaRPr lang="en-US" sz="1050" dirty="0">
              <a:solidFill>
                <a:schemeClr val="accent2"/>
              </a:solidFill>
            </a:endParaRPr>
          </a:p>
        </p:txBody>
      </p:sp>
      <p:sp>
        <p:nvSpPr>
          <p:cNvPr id="24" name="TextBox 23"/>
          <p:cNvSpPr txBox="1"/>
          <p:nvPr/>
        </p:nvSpPr>
        <p:spPr>
          <a:xfrm>
            <a:off x="4024744" y="2709334"/>
            <a:ext cx="1335900" cy="253916"/>
          </a:xfrm>
          <a:prstGeom prst="rect">
            <a:avLst/>
          </a:prstGeom>
          <a:noFill/>
        </p:spPr>
        <p:txBody>
          <a:bodyPr wrap="square" rtlCol="0">
            <a:spAutoFit/>
          </a:bodyPr>
          <a:lstStyle/>
          <a:p>
            <a:pPr algn="ctr"/>
            <a:r>
              <a:rPr lang="en-US" sz="1050" dirty="0" smtClean="0">
                <a:solidFill>
                  <a:schemeClr val="accent2"/>
                </a:solidFill>
              </a:rPr>
              <a:t>Aug 2018 </a:t>
            </a:r>
            <a:r>
              <a:rPr lang="en-US" sz="1050" dirty="0" smtClean="0">
                <a:solidFill>
                  <a:schemeClr val="accent2"/>
                </a:solidFill>
              </a:rPr>
              <a:t>– </a:t>
            </a:r>
            <a:r>
              <a:rPr lang="en-US" sz="1050" dirty="0" smtClean="0">
                <a:solidFill>
                  <a:schemeClr val="accent2"/>
                </a:solidFill>
              </a:rPr>
              <a:t>Apr </a:t>
            </a:r>
            <a:r>
              <a:rPr lang="en-US" sz="1050" dirty="0" smtClean="0">
                <a:solidFill>
                  <a:schemeClr val="accent2"/>
                </a:solidFill>
              </a:rPr>
              <a:t>2019</a:t>
            </a:r>
            <a:endParaRPr lang="en-US" sz="1050" dirty="0">
              <a:solidFill>
                <a:schemeClr val="accent2"/>
              </a:solidFill>
            </a:endParaRPr>
          </a:p>
        </p:txBody>
      </p:sp>
      <p:sp>
        <p:nvSpPr>
          <p:cNvPr id="25" name="TextBox 24"/>
          <p:cNvSpPr txBox="1"/>
          <p:nvPr/>
        </p:nvSpPr>
        <p:spPr>
          <a:xfrm>
            <a:off x="5381853" y="2709334"/>
            <a:ext cx="1176746" cy="253916"/>
          </a:xfrm>
          <a:prstGeom prst="rect">
            <a:avLst/>
          </a:prstGeom>
          <a:noFill/>
        </p:spPr>
        <p:txBody>
          <a:bodyPr wrap="square" rtlCol="0">
            <a:spAutoFit/>
          </a:bodyPr>
          <a:lstStyle/>
          <a:p>
            <a:pPr algn="ctr"/>
            <a:r>
              <a:rPr lang="en-US" sz="1050" dirty="0" smtClean="0">
                <a:solidFill>
                  <a:schemeClr val="bg1">
                    <a:lumMod val="50000"/>
                  </a:schemeClr>
                </a:solidFill>
              </a:rPr>
              <a:t>Apr – </a:t>
            </a:r>
            <a:r>
              <a:rPr lang="en-US" sz="1050" dirty="0" smtClean="0">
                <a:solidFill>
                  <a:schemeClr val="bg1">
                    <a:lumMod val="50000"/>
                  </a:schemeClr>
                </a:solidFill>
              </a:rPr>
              <a:t>Sept</a:t>
            </a:r>
            <a:r>
              <a:rPr lang="en-US" sz="1050" dirty="0" smtClean="0">
                <a:solidFill>
                  <a:schemeClr val="bg1">
                    <a:lumMod val="50000"/>
                  </a:schemeClr>
                </a:solidFill>
              </a:rPr>
              <a:t> </a:t>
            </a:r>
            <a:r>
              <a:rPr lang="en-US" sz="1050" dirty="0" smtClean="0">
                <a:solidFill>
                  <a:schemeClr val="bg1">
                    <a:lumMod val="50000"/>
                  </a:schemeClr>
                </a:solidFill>
              </a:rPr>
              <a:t>2019</a:t>
            </a:r>
            <a:endParaRPr lang="en-US" sz="1050" dirty="0">
              <a:solidFill>
                <a:schemeClr val="bg1">
                  <a:lumMod val="50000"/>
                </a:schemeClr>
              </a:solidFill>
            </a:endParaRPr>
          </a:p>
        </p:txBody>
      </p:sp>
      <p:sp>
        <p:nvSpPr>
          <p:cNvPr id="26" name="TextBox 25"/>
          <p:cNvSpPr txBox="1"/>
          <p:nvPr/>
        </p:nvSpPr>
        <p:spPr>
          <a:xfrm>
            <a:off x="6638176" y="2702218"/>
            <a:ext cx="1176746" cy="253916"/>
          </a:xfrm>
          <a:prstGeom prst="rect">
            <a:avLst/>
          </a:prstGeom>
          <a:noFill/>
        </p:spPr>
        <p:txBody>
          <a:bodyPr wrap="square" rtlCol="0">
            <a:spAutoFit/>
          </a:bodyPr>
          <a:lstStyle/>
          <a:p>
            <a:pPr algn="ctr"/>
            <a:r>
              <a:rPr lang="en-US" sz="1050" dirty="0" smtClean="0">
                <a:solidFill>
                  <a:schemeClr val="bg1">
                    <a:lumMod val="50000"/>
                  </a:schemeClr>
                </a:solidFill>
              </a:rPr>
              <a:t>Sept</a:t>
            </a:r>
            <a:r>
              <a:rPr lang="en-US" sz="1050" dirty="0" smtClean="0">
                <a:solidFill>
                  <a:schemeClr val="bg1">
                    <a:lumMod val="50000"/>
                  </a:schemeClr>
                </a:solidFill>
              </a:rPr>
              <a:t> </a:t>
            </a:r>
            <a:r>
              <a:rPr lang="en-US" sz="1050" dirty="0" smtClean="0">
                <a:solidFill>
                  <a:schemeClr val="bg1">
                    <a:lumMod val="50000"/>
                  </a:schemeClr>
                </a:solidFill>
              </a:rPr>
              <a:t>– Nov 2019</a:t>
            </a:r>
            <a:endParaRPr lang="en-US" sz="1050" dirty="0">
              <a:solidFill>
                <a:schemeClr val="bg1">
                  <a:lumMod val="50000"/>
                </a:schemeClr>
              </a:solidFill>
            </a:endParaRPr>
          </a:p>
        </p:txBody>
      </p:sp>
      <p:sp>
        <p:nvSpPr>
          <p:cNvPr id="27" name="TextBox 26"/>
          <p:cNvSpPr txBox="1"/>
          <p:nvPr/>
        </p:nvSpPr>
        <p:spPr>
          <a:xfrm>
            <a:off x="7814922" y="2709333"/>
            <a:ext cx="1256323" cy="253916"/>
          </a:xfrm>
          <a:prstGeom prst="rect">
            <a:avLst/>
          </a:prstGeom>
          <a:noFill/>
        </p:spPr>
        <p:txBody>
          <a:bodyPr wrap="square" rtlCol="0">
            <a:spAutoFit/>
          </a:bodyPr>
          <a:lstStyle/>
          <a:p>
            <a:pPr algn="ctr"/>
            <a:r>
              <a:rPr lang="en-US" sz="1050" dirty="0" smtClean="0">
                <a:solidFill>
                  <a:schemeClr val="accent2"/>
                </a:solidFill>
              </a:rPr>
              <a:t>Dec 2019/ Jan 2020</a:t>
            </a:r>
            <a:endParaRPr lang="en-US" sz="1050" dirty="0">
              <a:solidFill>
                <a:schemeClr val="accent2"/>
              </a:solidFill>
            </a:endParaRPr>
          </a:p>
        </p:txBody>
      </p:sp>
      <p:sp>
        <p:nvSpPr>
          <p:cNvPr id="32" name="TextBox 31"/>
          <p:cNvSpPr txBox="1"/>
          <p:nvPr/>
        </p:nvSpPr>
        <p:spPr>
          <a:xfrm>
            <a:off x="9150822" y="2709334"/>
            <a:ext cx="1176746" cy="253916"/>
          </a:xfrm>
          <a:prstGeom prst="rect">
            <a:avLst/>
          </a:prstGeom>
          <a:noFill/>
        </p:spPr>
        <p:txBody>
          <a:bodyPr wrap="square" rtlCol="0">
            <a:spAutoFit/>
          </a:bodyPr>
          <a:lstStyle/>
          <a:p>
            <a:pPr algn="ctr"/>
            <a:r>
              <a:rPr lang="en-US" sz="1050" dirty="0" smtClean="0">
                <a:solidFill>
                  <a:schemeClr val="bg1">
                    <a:lumMod val="50000"/>
                  </a:schemeClr>
                </a:solidFill>
              </a:rPr>
              <a:t>Jan – Mar 2020</a:t>
            </a:r>
            <a:endParaRPr lang="en-US" sz="1050" dirty="0">
              <a:solidFill>
                <a:schemeClr val="bg1">
                  <a:lumMod val="50000"/>
                </a:schemeClr>
              </a:solidFill>
            </a:endParaRPr>
          </a:p>
        </p:txBody>
      </p:sp>
      <p:sp>
        <p:nvSpPr>
          <p:cNvPr id="33" name="TextBox 32"/>
          <p:cNvSpPr txBox="1"/>
          <p:nvPr/>
        </p:nvSpPr>
        <p:spPr>
          <a:xfrm>
            <a:off x="10407145" y="2702218"/>
            <a:ext cx="1176746" cy="253916"/>
          </a:xfrm>
          <a:prstGeom prst="rect">
            <a:avLst/>
          </a:prstGeom>
          <a:noFill/>
        </p:spPr>
        <p:txBody>
          <a:bodyPr wrap="square" rtlCol="0">
            <a:spAutoFit/>
          </a:bodyPr>
          <a:lstStyle/>
          <a:p>
            <a:pPr algn="ctr"/>
            <a:r>
              <a:rPr lang="en-US" sz="1050" dirty="0" smtClean="0">
                <a:solidFill>
                  <a:schemeClr val="bg1">
                    <a:lumMod val="50000"/>
                  </a:schemeClr>
                </a:solidFill>
              </a:rPr>
              <a:t>Apr – Jun 2020</a:t>
            </a:r>
            <a:endParaRPr lang="en-US" sz="1050" dirty="0">
              <a:solidFill>
                <a:schemeClr val="bg1">
                  <a:lumMod val="50000"/>
                </a:schemeClr>
              </a:solidFill>
            </a:endParaRPr>
          </a:p>
        </p:txBody>
      </p:sp>
    </p:spTree>
    <p:extLst>
      <p:ext uri="{BB962C8B-B14F-4D97-AF65-F5344CB8AC3E}">
        <p14:creationId xmlns:p14="http://schemas.microsoft.com/office/powerpoint/2010/main" val="30805253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a:t>
            </a:r>
            <a:endParaRPr lang="en-US" dirty="0"/>
          </a:p>
        </p:txBody>
      </p:sp>
      <p:sp>
        <p:nvSpPr>
          <p:cNvPr id="4" name="Text Placeholder 3"/>
          <p:cNvSpPr>
            <a:spLocks noGrp="1"/>
          </p:cNvSpPr>
          <p:nvPr>
            <p:ph type="body" sz="quarter" idx="13"/>
          </p:nvPr>
        </p:nvSpPr>
        <p:spPr/>
        <p:txBody>
          <a:bodyPr/>
          <a:lstStyle/>
          <a:p>
            <a:r>
              <a:rPr lang="en-US" dirty="0" smtClean="0"/>
              <a:t>Business Process Review Goals</a:t>
            </a:r>
            <a:endParaRPr lang="en-US" dirty="0"/>
          </a:p>
        </p:txBody>
      </p:sp>
      <p:graphicFrame>
        <p:nvGraphicFramePr>
          <p:cNvPr id="5" name="Content Placeholder 5"/>
          <p:cNvGraphicFramePr>
            <a:graphicFrameLocks/>
          </p:cNvGraphicFramePr>
          <p:nvPr>
            <p:extLst/>
          </p:nvPr>
        </p:nvGraphicFramePr>
        <p:xfrm>
          <a:off x="467496" y="1824373"/>
          <a:ext cx="11309350" cy="4475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70593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Process Review</a:t>
            </a:r>
            <a:endParaRPr lang="en-US" dirty="0"/>
          </a:p>
        </p:txBody>
      </p:sp>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041106" y="2224371"/>
            <a:ext cx="1601623" cy="1601623"/>
          </a:xfrm>
        </p:spPr>
      </p:pic>
      <p:sp>
        <p:nvSpPr>
          <p:cNvPr id="4" name="Text Placeholder 3"/>
          <p:cNvSpPr>
            <a:spLocks noGrp="1"/>
          </p:cNvSpPr>
          <p:nvPr>
            <p:ph type="body" sz="quarter" idx="13"/>
          </p:nvPr>
        </p:nvSpPr>
        <p:spPr/>
        <p:txBody>
          <a:bodyPr/>
          <a:lstStyle/>
          <a:p>
            <a:r>
              <a:rPr lang="en-US" dirty="0" smtClean="0"/>
              <a:t>Coming up with a proposed future state</a:t>
            </a:r>
            <a:endParaRPr lang="en-US" dirty="0"/>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247644" y="3169525"/>
            <a:ext cx="932610" cy="932610"/>
          </a:xfrm>
          <a:prstGeom prst="rect">
            <a:avLst/>
          </a:prstGeom>
        </p:spPr>
      </p:pic>
      <p:sp>
        <p:nvSpPr>
          <p:cNvPr id="11" name="TextBox 10"/>
          <p:cNvSpPr txBox="1"/>
          <p:nvPr/>
        </p:nvSpPr>
        <p:spPr>
          <a:xfrm>
            <a:off x="3147650" y="4092831"/>
            <a:ext cx="2690856" cy="830997"/>
          </a:xfrm>
          <a:prstGeom prst="rect">
            <a:avLst/>
          </a:prstGeom>
          <a:noFill/>
        </p:spPr>
        <p:txBody>
          <a:bodyPr wrap="square" rtlCol="0">
            <a:spAutoFit/>
          </a:bodyPr>
          <a:lstStyle/>
          <a:p>
            <a:r>
              <a:rPr lang="en-US" sz="1600" dirty="0" smtClean="0">
                <a:solidFill>
                  <a:srgbClr val="05BFD5"/>
                </a:solidFill>
              </a:rPr>
              <a:t>Lean Bench meets with groups of SMEs to conduct current state mapping</a:t>
            </a:r>
            <a:endParaRPr lang="en-US" sz="1600" dirty="0">
              <a:solidFill>
                <a:srgbClr val="05BFD5"/>
              </a:solidFill>
            </a:endParaRPr>
          </a:p>
        </p:txBody>
      </p:sp>
      <p:sp>
        <p:nvSpPr>
          <p:cNvPr id="13" name="TextBox 12"/>
          <p:cNvSpPr txBox="1"/>
          <p:nvPr/>
        </p:nvSpPr>
        <p:spPr>
          <a:xfrm>
            <a:off x="165702" y="4019813"/>
            <a:ext cx="2559829" cy="1323439"/>
          </a:xfrm>
          <a:prstGeom prst="rect">
            <a:avLst/>
          </a:prstGeom>
          <a:noFill/>
        </p:spPr>
        <p:txBody>
          <a:bodyPr wrap="square" rtlCol="0">
            <a:spAutoFit/>
          </a:bodyPr>
          <a:lstStyle/>
          <a:p>
            <a:r>
              <a:rPr lang="en-US" sz="1600" dirty="0" smtClean="0">
                <a:solidFill>
                  <a:srgbClr val="05BFD5"/>
                </a:solidFill>
              </a:rPr>
              <a:t>Project Governance provides the Project Team and Lean Bench with names of SMEs for designated business process reviews</a:t>
            </a:r>
            <a:endParaRPr lang="en-US" sz="1600" dirty="0">
              <a:solidFill>
                <a:srgbClr val="05BFD5"/>
              </a:solidFill>
            </a:endParaRPr>
          </a:p>
        </p:txBody>
      </p:sp>
      <p:sp>
        <p:nvSpPr>
          <p:cNvPr id="15" name="TextBox 14"/>
          <p:cNvSpPr txBox="1"/>
          <p:nvPr/>
        </p:nvSpPr>
        <p:spPr>
          <a:xfrm>
            <a:off x="6339788" y="4035985"/>
            <a:ext cx="2770984" cy="1815882"/>
          </a:xfrm>
          <a:prstGeom prst="rect">
            <a:avLst/>
          </a:prstGeom>
          <a:noFill/>
        </p:spPr>
        <p:txBody>
          <a:bodyPr wrap="square" rtlCol="0">
            <a:spAutoFit/>
          </a:bodyPr>
          <a:lstStyle/>
          <a:p>
            <a:r>
              <a:rPr lang="en-US" sz="1600" dirty="0" smtClean="0">
                <a:solidFill>
                  <a:srgbClr val="05BFD5"/>
                </a:solidFill>
              </a:rPr>
              <a:t>SMEs Business Process Design Teams work with Lean Bench to apply Lean Six Sigma methodology and consult with the vendor to come up with and vote on an improved proposed future state  </a:t>
            </a:r>
            <a:endParaRPr lang="en-US" sz="1600" dirty="0">
              <a:solidFill>
                <a:srgbClr val="05BFD5"/>
              </a:solidFill>
            </a:endParaRPr>
          </a:p>
        </p:txBody>
      </p:sp>
      <p:pic>
        <p:nvPicPr>
          <p:cNvPr id="17" name="Picture 16"/>
          <p:cNvPicPr>
            <a:picLocks noChangeAspect="1"/>
          </p:cNvPicPr>
          <p:nvPr/>
        </p:nvPicPr>
        <p:blipFill rotWithShape="1">
          <a:blip r:embed="rId4" cstate="print">
            <a:extLst>
              <a:ext uri="{28A0092B-C50C-407E-A947-70E740481C1C}">
                <a14:useLocalDpi xmlns:a14="http://schemas.microsoft.com/office/drawing/2010/main" val="0"/>
              </a:ext>
            </a:extLst>
          </a:blip>
          <a:srcRect t="54480"/>
          <a:stretch/>
        </p:blipFill>
        <p:spPr>
          <a:xfrm>
            <a:off x="3476520" y="3650722"/>
            <a:ext cx="932610" cy="424523"/>
          </a:xfrm>
          <a:prstGeom prst="rect">
            <a:avLst/>
          </a:prstGeom>
        </p:spPr>
      </p:pic>
      <p:pic>
        <p:nvPicPr>
          <p:cNvPr id="19" name="Picture 1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7364" y="2254486"/>
            <a:ext cx="1927494" cy="1927494"/>
          </a:xfrm>
          <a:prstGeom prst="rect">
            <a:avLst/>
          </a:prstGeom>
        </p:spPr>
      </p:pic>
      <p:sp>
        <p:nvSpPr>
          <p:cNvPr id="20" name="TextBox 19"/>
          <p:cNvSpPr txBox="1"/>
          <p:nvPr/>
        </p:nvSpPr>
        <p:spPr>
          <a:xfrm>
            <a:off x="9421016" y="4093824"/>
            <a:ext cx="2770984" cy="1569660"/>
          </a:xfrm>
          <a:prstGeom prst="rect">
            <a:avLst/>
          </a:prstGeom>
          <a:noFill/>
        </p:spPr>
        <p:txBody>
          <a:bodyPr wrap="square" rtlCol="0">
            <a:spAutoFit/>
          </a:bodyPr>
          <a:lstStyle/>
          <a:p>
            <a:r>
              <a:rPr lang="en-US" sz="1600" dirty="0" smtClean="0">
                <a:solidFill>
                  <a:srgbClr val="05BFD5"/>
                </a:solidFill>
              </a:rPr>
              <a:t>Project Team presents the proposed future state to the Project Governance for review and final approval before passing the proposed future state on for configuration</a:t>
            </a:r>
            <a:endParaRPr lang="en-US" sz="1600" dirty="0">
              <a:solidFill>
                <a:srgbClr val="05BFD5"/>
              </a:solidFill>
            </a:endParaRPr>
          </a:p>
        </p:txBody>
      </p:sp>
      <p:pic>
        <p:nvPicPr>
          <p:cNvPr id="28" name="Picture 2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51336" y="2402154"/>
            <a:ext cx="1449771" cy="1449771"/>
          </a:xfrm>
          <a:prstGeom prst="rect">
            <a:avLst/>
          </a:prstGeom>
        </p:spPr>
      </p:pic>
      <p:pic>
        <p:nvPicPr>
          <p:cNvPr id="41" name="Picture 4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28953" y="1860866"/>
            <a:ext cx="589162" cy="589162"/>
          </a:xfrm>
          <a:prstGeom prst="rect">
            <a:avLst/>
          </a:prstGeom>
          <a:ln>
            <a:solidFill>
              <a:schemeClr val="tx2"/>
            </a:solidFill>
          </a:ln>
        </p:spPr>
      </p:pic>
      <p:pic>
        <p:nvPicPr>
          <p:cNvPr id="42" name="Picture 4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590242" y="2579625"/>
            <a:ext cx="528222" cy="528222"/>
          </a:xfrm>
          <a:prstGeom prst="rect">
            <a:avLst/>
          </a:prstGeom>
          <a:ln>
            <a:solidFill>
              <a:schemeClr val="tx2"/>
            </a:solidFill>
          </a:ln>
        </p:spPr>
      </p:pic>
      <p:pic>
        <p:nvPicPr>
          <p:cNvPr id="44" name="Picture 4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144854" y="1963930"/>
            <a:ext cx="520331" cy="520331"/>
          </a:xfrm>
          <a:prstGeom prst="rect">
            <a:avLst/>
          </a:prstGeom>
          <a:ln>
            <a:solidFill>
              <a:schemeClr val="tx2"/>
            </a:solidFill>
          </a:ln>
        </p:spPr>
      </p:pic>
      <p:pic>
        <p:nvPicPr>
          <p:cNvPr id="45" name="Picture 4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257144" y="2625628"/>
            <a:ext cx="619507" cy="619507"/>
          </a:xfrm>
          <a:prstGeom prst="rect">
            <a:avLst/>
          </a:prstGeom>
          <a:ln>
            <a:solidFill>
              <a:schemeClr val="tx2"/>
            </a:solidFill>
          </a:ln>
        </p:spPr>
      </p:pic>
      <p:sp>
        <p:nvSpPr>
          <p:cNvPr id="49" name="Rectangle 48"/>
          <p:cNvSpPr/>
          <p:nvPr/>
        </p:nvSpPr>
        <p:spPr>
          <a:xfrm>
            <a:off x="202084" y="1885153"/>
            <a:ext cx="425116" cy="369332"/>
          </a:xfrm>
          <a:prstGeom prst="rect">
            <a:avLst/>
          </a:prstGeom>
        </p:spPr>
        <p:txBody>
          <a:bodyPr wrap="none">
            <a:spAutoFit/>
          </a:bodyPr>
          <a:lstStyle/>
          <a:p>
            <a:r>
              <a:rPr lang="en-US" dirty="0">
                <a:solidFill>
                  <a:srgbClr val="05BFD5"/>
                </a:solidFill>
              </a:rPr>
              <a:t>1) </a:t>
            </a:r>
          </a:p>
        </p:txBody>
      </p:sp>
      <p:sp>
        <p:nvSpPr>
          <p:cNvPr id="50" name="Rectangle 49"/>
          <p:cNvSpPr/>
          <p:nvPr/>
        </p:nvSpPr>
        <p:spPr>
          <a:xfrm>
            <a:off x="3038021" y="1919989"/>
            <a:ext cx="425116" cy="369332"/>
          </a:xfrm>
          <a:prstGeom prst="rect">
            <a:avLst/>
          </a:prstGeom>
        </p:spPr>
        <p:txBody>
          <a:bodyPr wrap="none">
            <a:spAutoFit/>
          </a:bodyPr>
          <a:lstStyle/>
          <a:p>
            <a:r>
              <a:rPr lang="en-US" dirty="0" smtClean="0">
                <a:solidFill>
                  <a:srgbClr val="05BFD5"/>
                </a:solidFill>
              </a:rPr>
              <a:t>2) </a:t>
            </a:r>
            <a:endParaRPr lang="en-US" dirty="0">
              <a:solidFill>
                <a:srgbClr val="05BFD5"/>
              </a:solidFill>
            </a:endParaRPr>
          </a:p>
        </p:txBody>
      </p:sp>
      <p:sp>
        <p:nvSpPr>
          <p:cNvPr id="51" name="Rectangle 50"/>
          <p:cNvSpPr/>
          <p:nvPr/>
        </p:nvSpPr>
        <p:spPr>
          <a:xfrm>
            <a:off x="6310006" y="1924487"/>
            <a:ext cx="425116" cy="369332"/>
          </a:xfrm>
          <a:prstGeom prst="rect">
            <a:avLst/>
          </a:prstGeom>
        </p:spPr>
        <p:txBody>
          <a:bodyPr wrap="none">
            <a:spAutoFit/>
          </a:bodyPr>
          <a:lstStyle/>
          <a:p>
            <a:r>
              <a:rPr lang="en-US" dirty="0" smtClean="0">
                <a:solidFill>
                  <a:srgbClr val="05BFD5"/>
                </a:solidFill>
              </a:rPr>
              <a:t>3) </a:t>
            </a:r>
            <a:endParaRPr lang="en-US" dirty="0">
              <a:solidFill>
                <a:srgbClr val="05BFD5"/>
              </a:solidFill>
            </a:endParaRPr>
          </a:p>
        </p:txBody>
      </p:sp>
      <p:sp>
        <p:nvSpPr>
          <p:cNvPr id="52" name="Rectangle 51"/>
          <p:cNvSpPr/>
          <p:nvPr/>
        </p:nvSpPr>
        <p:spPr>
          <a:xfrm>
            <a:off x="9374609" y="1897963"/>
            <a:ext cx="425116" cy="369332"/>
          </a:xfrm>
          <a:prstGeom prst="rect">
            <a:avLst/>
          </a:prstGeom>
        </p:spPr>
        <p:txBody>
          <a:bodyPr wrap="none">
            <a:spAutoFit/>
          </a:bodyPr>
          <a:lstStyle/>
          <a:p>
            <a:r>
              <a:rPr lang="en-US" dirty="0" smtClean="0">
                <a:solidFill>
                  <a:srgbClr val="05BFD5"/>
                </a:solidFill>
              </a:rPr>
              <a:t>4) </a:t>
            </a:r>
            <a:endParaRPr lang="en-US" dirty="0">
              <a:solidFill>
                <a:srgbClr val="05BFD5"/>
              </a:solidFill>
            </a:endParaRPr>
          </a:p>
        </p:txBody>
      </p:sp>
      <p:sp>
        <p:nvSpPr>
          <p:cNvPr id="53" name="Rounded Rectangle 52"/>
          <p:cNvSpPr/>
          <p:nvPr/>
        </p:nvSpPr>
        <p:spPr>
          <a:xfrm>
            <a:off x="78372" y="1793966"/>
            <a:ext cx="2647159" cy="414233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54" name="Rounded Rectangle 53"/>
          <p:cNvSpPr/>
          <p:nvPr/>
        </p:nvSpPr>
        <p:spPr>
          <a:xfrm>
            <a:off x="2907089" y="1780951"/>
            <a:ext cx="3094376" cy="414233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2" name="Right Arrow 21"/>
          <p:cNvSpPr/>
          <p:nvPr/>
        </p:nvSpPr>
        <p:spPr>
          <a:xfrm>
            <a:off x="2521867" y="3746518"/>
            <a:ext cx="569091" cy="3191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55" name="Rounded Rectangle 54"/>
          <p:cNvSpPr/>
          <p:nvPr/>
        </p:nvSpPr>
        <p:spPr>
          <a:xfrm>
            <a:off x="6163043" y="1772512"/>
            <a:ext cx="2999983" cy="414233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56" name="Picture 5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587167" y="2309081"/>
            <a:ext cx="1927494" cy="1927494"/>
          </a:xfrm>
          <a:prstGeom prst="rect">
            <a:avLst/>
          </a:prstGeom>
        </p:spPr>
      </p:pic>
      <p:sp>
        <p:nvSpPr>
          <p:cNvPr id="57" name="Rounded Rectangle 56"/>
          <p:cNvSpPr/>
          <p:nvPr/>
        </p:nvSpPr>
        <p:spPr>
          <a:xfrm>
            <a:off x="9284298" y="1719988"/>
            <a:ext cx="2777074" cy="4142339"/>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1" name="Right Arrow 20"/>
          <p:cNvSpPr/>
          <p:nvPr/>
        </p:nvSpPr>
        <p:spPr>
          <a:xfrm>
            <a:off x="8939117" y="3693778"/>
            <a:ext cx="569091" cy="3191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3" name="Picture 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642998" y="1723898"/>
            <a:ext cx="1467774" cy="1467774"/>
          </a:xfrm>
          <a:prstGeom prst="rect">
            <a:avLst/>
          </a:prstGeom>
        </p:spPr>
      </p:pic>
      <p:sp>
        <p:nvSpPr>
          <p:cNvPr id="7" name="Oval 6"/>
          <p:cNvSpPr/>
          <p:nvPr/>
        </p:nvSpPr>
        <p:spPr>
          <a:xfrm>
            <a:off x="8760596" y="333632"/>
            <a:ext cx="2485742" cy="1088768"/>
          </a:xfrm>
          <a:prstGeom prst="ellipse">
            <a:avLst/>
          </a:prstGeom>
          <a:solidFill>
            <a:schemeClr val="tx2">
              <a:lumMod val="20000"/>
              <a:lumOff val="80000"/>
            </a:schemeClr>
          </a:solidFill>
          <a:ln>
            <a:solidFill>
              <a:schemeClr val="tx2">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2"/>
                </a:solidFill>
              </a:rPr>
              <a:t>This is oversimplified!  </a:t>
            </a:r>
            <a:endParaRPr lang="en-US" dirty="0">
              <a:solidFill>
                <a:schemeClr val="tx2"/>
              </a:solidFill>
            </a:endParaRPr>
          </a:p>
        </p:txBody>
      </p:sp>
      <p:sp>
        <p:nvSpPr>
          <p:cNvPr id="8" name="Curved Down Arrow 7"/>
          <p:cNvSpPr/>
          <p:nvPr/>
        </p:nvSpPr>
        <p:spPr>
          <a:xfrm>
            <a:off x="5545578" y="3704628"/>
            <a:ext cx="859291" cy="48455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Curved Up Arrow 9"/>
          <p:cNvSpPr/>
          <p:nvPr/>
        </p:nvSpPr>
        <p:spPr>
          <a:xfrm flipH="1">
            <a:off x="5512408" y="4323188"/>
            <a:ext cx="809592" cy="485885"/>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4618314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Understanding Business Process Review Levels</a:t>
            </a:r>
            <a:endParaRPr lang="en-US" dirty="0"/>
          </a:p>
        </p:txBody>
      </p:sp>
      <p:graphicFrame>
        <p:nvGraphicFramePr>
          <p:cNvPr id="5" name="Content Placeholder 4"/>
          <p:cNvGraphicFramePr>
            <a:graphicFrameLocks noGrp="1"/>
          </p:cNvGraphicFramePr>
          <p:nvPr>
            <p:ph idx="1"/>
            <p:extLst/>
          </p:nvPr>
        </p:nvGraphicFramePr>
        <p:xfrm>
          <a:off x="283846" y="1432468"/>
          <a:ext cx="6396088" cy="4475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8" name="Picture 7"/>
          <p:cNvPicPr>
            <a:picLocks noChangeAspect="1"/>
          </p:cNvPicPr>
          <p:nvPr/>
        </p:nvPicPr>
        <p:blipFill rotWithShape="1">
          <a:blip r:embed="rId7"/>
          <a:srcRect b="83632"/>
          <a:stretch/>
        </p:blipFill>
        <p:spPr>
          <a:xfrm>
            <a:off x="6815887" y="1285408"/>
            <a:ext cx="4947744" cy="649320"/>
          </a:xfrm>
          <a:prstGeom prst="rect">
            <a:avLst/>
          </a:prstGeom>
        </p:spPr>
      </p:pic>
      <p:pic>
        <p:nvPicPr>
          <p:cNvPr id="9" name="Picture 8"/>
          <p:cNvPicPr>
            <a:picLocks noChangeAspect="1"/>
          </p:cNvPicPr>
          <p:nvPr/>
        </p:nvPicPr>
        <p:blipFill rotWithShape="1">
          <a:blip r:embed="rId7"/>
          <a:srcRect t="16054" b="67690"/>
          <a:stretch/>
        </p:blipFill>
        <p:spPr>
          <a:xfrm>
            <a:off x="6815887" y="1898861"/>
            <a:ext cx="4947744" cy="644893"/>
          </a:xfrm>
          <a:prstGeom prst="rect">
            <a:avLst/>
          </a:prstGeom>
        </p:spPr>
      </p:pic>
      <p:pic>
        <p:nvPicPr>
          <p:cNvPr id="10" name="Picture 9"/>
          <p:cNvPicPr>
            <a:picLocks noChangeAspect="1"/>
          </p:cNvPicPr>
          <p:nvPr/>
        </p:nvPicPr>
        <p:blipFill rotWithShape="1">
          <a:blip r:embed="rId7"/>
          <a:srcRect t="32785"/>
          <a:stretch/>
        </p:blipFill>
        <p:spPr>
          <a:xfrm>
            <a:off x="6815887" y="2640146"/>
            <a:ext cx="4947744" cy="2666482"/>
          </a:xfrm>
          <a:prstGeom prst="rect">
            <a:avLst/>
          </a:prstGeom>
        </p:spPr>
      </p:pic>
      <p:cxnSp>
        <p:nvCxnSpPr>
          <p:cNvPr id="6" name="Elbow Connector 5"/>
          <p:cNvCxnSpPr/>
          <p:nvPr/>
        </p:nvCxnSpPr>
        <p:spPr>
          <a:xfrm rot="5400000">
            <a:off x="7491444" y="4350363"/>
            <a:ext cx="1976829" cy="115505"/>
          </a:xfrm>
          <a:prstGeom prst="bentConnector3">
            <a:avLst>
              <a:gd name="adj1" fmla="val 336"/>
            </a:avLst>
          </a:prstGeom>
          <a:ln>
            <a:solidFill>
              <a:srgbClr val="005982"/>
            </a:solidFill>
            <a:tailEnd type="triangle"/>
          </a:ln>
        </p:spPr>
        <p:style>
          <a:lnRef idx="1">
            <a:schemeClr val="accent1"/>
          </a:lnRef>
          <a:fillRef idx="0">
            <a:schemeClr val="accent1"/>
          </a:fillRef>
          <a:effectRef idx="0">
            <a:schemeClr val="accent1"/>
          </a:effectRef>
          <a:fontRef idx="minor">
            <a:schemeClr val="tx1"/>
          </a:fontRef>
        </p:style>
      </p:cxnSp>
      <p:grpSp>
        <p:nvGrpSpPr>
          <p:cNvPr id="12" name="Group 11"/>
          <p:cNvGrpSpPr/>
          <p:nvPr/>
        </p:nvGrpSpPr>
        <p:grpSpPr>
          <a:xfrm>
            <a:off x="6815887" y="5194649"/>
            <a:ext cx="2406316" cy="1169604"/>
            <a:chOff x="6814506" y="5590772"/>
            <a:chExt cx="2406316" cy="1169604"/>
          </a:xfrm>
        </p:grpSpPr>
        <p:pic>
          <p:nvPicPr>
            <p:cNvPr id="51" name="Picture 50"/>
            <p:cNvPicPr>
              <a:picLocks noChangeAspect="1"/>
            </p:cNvPicPr>
            <p:nvPr/>
          </p:nvPicPr>
          <p:blipFill>
            <a:blip r:embed="rId8"/>
            <a:stretch>
              <a:fillRect/>
            </a:stretch>
          </p:blipFill>
          <p:spPr>
            <a:xfrm>
              <a:off x="6910756" y="5810882"/>
              <a:ext cx="2310066" cy="949494"/>
            </a:xfrm>
            <a:prstGeom prst="rect">
              <a:avLst/>
            </a:prstGeom>
          </p:spPr>
        </p:pic>
        <p:sp>
          <p:nvSpPr>
            <p:cNvPr id="11" name="TextBox 10"/>
            <p:cNvSpPr txBox="1"/>
            <p:nvPr/>
          </p:nvSpPr>
          <p:spPr>
            <a:xfrm>
              <a:off x="6814506" y="5590772"/>
              <a:ext cx="1137288" cy="357659"/>
            </a:xfrm>
            <a:prstGeom prst="rect">
              <a:avLst/>
            </a:prstGeom>
            <a:noFill/>
          </p:spPr>
          <p:txBody>
            <a:bodyPr wrap="square" rtlCol="0">
              <a:spAutoFit/>
            </a:bodyPr>
            <a:lstStyle/>
            <a:p>
              <a:r>
                <a:rPr lang="en-US" sz="800" dirty="0" smtClean="0">
                  <a:solidFill>
                    <a:srgbClr val="585958">
                      <a:lumMod val="50000"/>
                    </a:srgbClr>
                  </a:solidFill>
                </a:rPr>
                <a:t>Level 4</a:t>
              </a:r>
              <a:endParaRPr lang="en-US" sz="800" dirty="0">
                <a:solidFill>
                  <a:srgbClr val="585958">
                    <a:lumMod val="50000"/>
                  </a:srgbClr>
                </a:solidFill>
              </a:endParaRPr>
            </a:p>
          </p:txBody>
        </p:sp>
      </p:grpSp>
      <p:sp>
        <p:nvSpPr>
          <p:cNvPr id="7" name="Rectangle 6"/>
          <p:cNvSpPr/>
          <p:nvPr/>
        </p:nvSpPr>
        <p:spPr>
          <a:xfrm>
            <a:off x="8527983" y="3313684"/>
            <a:ext cx="606389" cy="423512"/>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Tree>
    <p:extLst>
      <p:ext uri="{BB962C8B-B14F-4D97-AF65-F5344CB8AC3E}">
        <p14:creationId xmlns:p14="http://schemas.microsoft.com/office/powerpoint/2010/main" val="38512108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22" presetClass="entr" presetSubtype="1" fill="hold" nodeType="withEffect">
                                  <p:stCondLst>
                                    <p:cond delay="0"/>
                                  </p:stCondLst>
                                  <p:childTnLst>
                                    <p:set>
                                      <p:cBhvr>
                                        <p:cTn id="20" dur="1" fill="hold">
                                          <p:stCondLst>
                                            <p:cond delay="0"/>
                                          </p:stCondLst>
                                        </p:cTn>
                                        <p:tgtEl>
                                          <p:spTgt spid="6"/>
                                        </p:tgtEl>
                                        <p:attrNameLst>
                                          <p:attrName>style.visibility</p:attrName>
                                        </p:attrNameLst>
                                      </p:cBhvr>
                                      <p:to>
                                        <p:strVal val="visible"/>
                                      </p:to>
                                    </p:set>
                                    <p:animEffect transition="in" filter="wipe(up)">
                                      <p:cBhvr>
                                        <p:cTn id="21" dur="500"/>
                                        <p:tgtEl>
                                          <p:spTgt spid="6"/>
                                        </p:tgtEl>
                                      </p:cBhvr>
                                    </p:animEffect>
                                  </p:childTnLst>
                                </p:cTn>
                              </p:par>
                              <p:par>
                                <p:cTn id="22" presetID="1" presetClass="entr" presetSubtype="0"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Administration – Process Landscape</a:t>
            </a:r>
          </a:p>
        </p:txBody>
      </p:sp>
      <p:sp>
        <p:nvSpPr>
          <p:cNvPr id="4" name="Text Placeholder 3"/>
          <p:cNvSpPr>
            <a:spLocks noGrp="1"/>
          </p:cNvSpPr>
          <p:nvPr>
            <p:ph type="body" sz="quarter" idx="13"/>
          </p:nvPr>
        </p:nvSpPr>
        <p:spPr/>
        <p:txBody>
          <a:bodyPr/>
          <a:lstStyle/>
          <a:p>
            <a:r>
              <a:rPr lang="en-US" dirty="0" smtClean="0"/>
              <a:t>Level 1</a:t>
            </a:r>
            <a:endParaRPr lang="en-US" dirty="0"/>
          </a:p>
        </p:txBody>
      </p:sp>
      <p:pic>
        <p:nvPicPr>
          <p:cNvPr id="5" name="Picture 4"/>
          <p:cNvPicPr>
            <a:picLocks noChangeAspect="1"/>
          </p:cNvPicPr>
          <p:nvPr/>
        </p:nvPicPr>
        <p:blipFill>
          <a:blip r:embed="rId2"/>
          <a:stretch>
            <a:fillRect/>
          </a:stretch>
        </p:blipFill>
        <p:spPr>
          <a:xfrm>
            <a:off x="1610286" y="2011597"/>
            <a:ext cx="8971428" cy="3428571"/>
          </a:xfrm>
          <a:prstGeom prst="rect">
            <a:avLst/>
          </a:prstGeom>
        </p:spPr>
      </p:pic>
      <p:pic>
        <p:nvPicPr>
          <p:cNvPr id="3" name="Picture 2"/>
          <p:cNvPicPr>
            <a:picLocks noChangeAspect="1"/>
          </p:cNvPicPr>
          <p:nvPr/>
        </p:nvPicPr>
        <p:blipFill rotWithShape="1">
          <a:blip r:embed="rId3"/>
          <a:srcRect t="8673"/>
          <a:stretch/>
        </p:blipFill>
        <p:spPr>
          <a:xfrm>
            <a:off x="1374766" y="2011597"/>
            <a:ext cx="9285714" cy="3513909"/>
          </a:xfrm>
          <a:prstGeom prst="rect">
            <a:avLst/>
          </a:prstGeom>
        </p:spPr>
      </p:pic>
      <p:sp>
        <p:nvSpPr>
          <p:cNvPr id="6" name="Rectangle 5"/>
          <p:cNvSpPr/>
          <p:nvPr/>
        </p:nvSpPr>
        <p:spPr>
          <a:xfrm>
            <a:off x="1729946" y="2084173"/>
            <a:ext cx="4168346" cy="10050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3875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1269076-0E24-6A49-9E99-48290E2F7D2E}" type="slidenum">
              <a:rPr lang="en-US" smtClean="0">
                <a:solidFill>
                  <a:srgbClr val="A5A5A5"/>
                </a:solidFill>
              </a:rPr>
              <a:pPr/>
              <a:t>8</a:t>
            </a:fld>
            <a:endParaRPr lang="en-US">
              <a:solidFill>
                <a:srgbClr val="A5A5A5"/>
              </a:solidFill>
            </a:endParaRPr>
          </a:p>
        </p:txBody>
      </p:sp>
      <p:sp>
        <p:nvSpPr>
          <p:cNvPr id="10" name="Isosceles Triangle 9"/>
          <p:cNvSpPr/>
          <p:nvPr/>
        </p:nvSpPr>
        <p:spPr>
          <a:xfrm rot="16200000">
            <a:off x="2254630" y="3316587"/>
            <a:ext cx="5058676" cy="892047"/>
          </a:xfrm>
          <a:prstGeom prst="triangle">
            <a:avLst/>
          </a:prstGeom>
          <a:solidFill>
            <a:schemeClr val="bg1">
              <a:lumMod val="85000"/>
              <a:alpha val="38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1" name="Title 1"/>
          <p:cNvSpPr>
            <a:spLocks noGrp="1"/>
          </p:cNvSpPr>
          <p:nvPr>
            <p:ph type="title"/>
          </p:nvPr>
        </p:nvSpPr>
        <p:spPr>
          <a:xfrm>
            <a:off x="467496" y="333632"/>
            <a:ext cx="11296135" cy="753763"/>
          </a:xfrm>
        </p:spPr>
        <p:txBody>
          <a:bodyPr vert="horz" lIns="91440" tIns="45720" rIns="91440" bIns="45720" rtlCol="0" anchor="ctr" anchorCtr="0">
            <a:normAutofit/>
          </a:bodyPr>
          <a:lstStyle/>
          <a:p>
            <a:r>
              <a:rPr lang="en-US" dirty="0"/>
              <a:t>Research Administration – Process Landscape </a:t>
            </a:r>
          </a:p>
        </p:txBody>
      </p:sp>
      <p:pic>
        <p:nvPicPr>
          <p:cNvPr id="2" name="Picture 1"/>
          <p:cNvPicPr>
            <a:picLocks noChangeAspect="1"/>
          </p:cNvPicPr>
          <p:nvPr/>
        </p:nvPicPr>
        <p:blipFill>
          <a:blip r:embed="rId3"/>
          <a:stretch>
            <a:fillRect/>
          </a:stretch>
        </p:blipFill>
        <p:spPr>
          <a:xfrm>
            <a:off x="5326593" y="1225893"/>
            <a:ext cx="6303760" cy="5054366"/>
          </a:xfrm>
          <a:prstGeom prst="rect">
            <a:avLst/>
          </a:prstGeom>
        </p:spPr>
      </p:pic>
      <p:pic>
        <p:nvPicPr>
          <p:cNvPr id="5" name="Picture 4"/>
          <p:cNvPicPr>
            <a:picLocks noChangeAspect="1"/>
          </p:cNvPicPr>
          <p:nvPr/>
        </p:nvPicPr>
        <p:blipFill rotWithShape="1">
          <a:blip r:embed="rId4"/>
          <a:srcRect b="65941"/>
          <a:stretch/>
        </p:blipFill>
        <p:spPr>
          <a:xfrm>
            <a:off x="375195" y="3016568"/>
            <a:ext cx="3866148" cy="501695"/>
          </a:xfrm>
          <a:prstGeom prst="rect">
            <a:avLst/>
          </a:prstGeom>
        </p:spPr>
      </p:pic>
      <p:sp>
        <p:nvSpPr>
          <p:cNvPr id="7" name="Rectangle 6">
            <a:hlinkClick r:id="rId5" action="ppaction://hlinksldjump"/>
          </p:cNvPr>
          <p:cNvSpPr/>
          <p:nvPr/>
        </p:nvSpPr>
        <p:spPr>
          <a:xfrm>
            <a:off x="371607" y="3003366"/>
            <a:ext cx="1896672" cy="5323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hlinkClick r:id="rId6" action="ppaction://hlinksldjump"/>
          </p:cNvPr>
          <p:cNvSpPr/>
          <p:nvPr/>
        </p:nvSpPr>
        <p:spPr>
          <a:xfrm>
            <a:off x="2296633" y="3003366"/>
            <a:ext cx="1944710" cy="5323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11386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1269076-0E24-6A49-9E99-48290E2F7D2E}" type="slidenum">
              <a:rPr lang="en-US" smtClean="0">
                <a:solidFill>
                  <a:srgbClr val="A5A5A5"/>
                </a:solidFill>
              </a:rPr>
              <a:pPr/>
              <a:t>9</a:t>
            </a:fld>
            <a:endParaRPr lang="en-US">
              <a:solidFill>
                <a:srgbClr val="A5A5A5"/>
              </a:solidFill>
            </a:endParaRPr>
          </a:p>
        </p:txBody>
      </p:sp>
      <p:sp>
        <p:nvSpPr>
          <p:cNvPr id="10" name="Isosceles Triangle 9"/>
          <p:cNvSpPr/>
          <p:nvPr/>
        </p:nvSpPr>
        <p:spPr>
          <a:xfrm rot="16200000">
            <a:off x="2254630" y="3316587"/>
            <a:ext cx="5058676" cy="892047"/>
          </a:xfrm>
          <a:prstGeom prst="triangle">
            <a:avLst/>
          </a:prstGeom>
          <a:solidFill>
            <a:schemeClr val="bg1">
              <a:lumMod val="85000"/>
              <a:alpha val="38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1" name="Title 1"/>
          <p:cNvSpPr>
            <a:spLocks noGrp="1"/>
          </p:cNvSpPr>
          <p:nvPr>
            <p:ph type="title"/>
          </p:nvPr>
        </p:nvSpPr>
        <p:spPr>
          <a:xfrm>
            <a:off x="467496" y="333632"/>
            <a:ext cx="11296135" cy="753763"/>
          </a:xfrm>
        </p:spPr>
        <p:txBody>
          <a:bodyPr vert="horz" lIns="91440" tIns="45720" rIns="91440" bIns="45720" rtlCol="0" anchor="ctr" anchorCtr="0">
            <a:normAutofit/>
          </a:bodyPr>
          <a:lstStyle/>
          <a:p>
            <a:r>
              <a:rPr lang="en-US" dirty="0"/>
              <a:t>Research Administration – Process Landscape </a:t>
            </a:r>
          </a:p>
        </p:txBody>
      </p:sp>
      <p:pic>
        <p:nvPicPr>
          <p:cNvPr id="8" name="Picture 7"/>
          <p:cNvPicPr>
            <a:picLocks noChangeAspect="1"/>
          </p:cNvPicPr>
          <p:nvPr/>
        </p:nvPicPr>
        <p:blipFill rotWithShape="1">
          <a:blip r:embed="rId3"/>
          <a:srcRect b="64499"/>
          <a:stretch/>
        </p:blipFill>
        <p:spPr>
          <a:xfrm>
            <a:off x="371607" y="3003366"/>
            <a:ext cx="3869736" cy="532314"/>
          </a:xfrm>
          <a:prstGeom prst="rect">
            <a:avLst/>
          </a:prstGeom>
        </p:spPr>
      </p:pic>
      <p:pic>
        <p:nvPicPr>
          <p:cNvPr id="3" name="Picture 2"/>
          <p:cNvPicPr>
            <a:picLocks noChangeAspect="1"/>
          </p:cNvPicPr>
          <p:nvPr/>
        </p:nvPicPr>
        <p:blipFill rotWithShape="1">
          <a:blip r:embed="rId4"/>
          <a:srcRect l="1742" r="2434" b="253"/>
          <a:stretch/>
        </p:blipFill>
        <p:spPr>
          <a:xfrm>
            <a:off x="5286102" y="1143529"/>
            <a:ext cx="6291135" cy="5135351"/>
          </a:xfrm>
          <a:prstGeom prst="rect">
            <a:avLst/>
          </a:prstGeom>
        </p:spPr>
      </p:pic>
      <p:sp>
        <p:nvSpPr>
          <p:cNvPr id="7" name="Rectangle 6">
            <a:hlinkClick r:id="rId5" action="ppaction://hlinksldjump"/>
          </p:cNvPr>
          <p:cNvSpPr/>
          <p:nvPr/>
        </p:nvSpPr>
        <p:spPr>
          <a:xfrm>
            <a:off x="371607" y="3003366"/>
            <a:ext cx="1896672" cy="5323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hlinkClick r:id="rId6" action="ppaction://hlinksldjump"/>
          </p:cNvPr>
          <p:cNvSpPr/>
          <p:nvPr/>
        </p:nvSpPr>
        <p:spPr>
          <a:xfrm>
            <a:off x="2296633" y="3003366"/>
            <a:ext cx="1944710" cy="53231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5183047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ESR Theme">
  <a:themeElements>
    <a:clrScheme name="ESR ">
      <a:dk1>
        <a:srgbClr val="05BFD5"/>
      </a:dk1>
      <a:lt1>
        <a:srgbClr val="FFFFFF"/>
      </a:lt1>
      <a:dk2>
        <a:srgbClr val="585958"/>
      </a:dk2>
      <a:lt2>
        <a:srgbClr val="FFFFFF"/>
      </a:lt2>
      <a:accent1>
        <a:srgbClr val="05BFD5"/>
      </a:accent1>
      <a:accent2>
        <a:srgbClr val="006390"/>
      </a:accent2>
      <a:accent3>
        <a:srgbClr val="A5A5A5"/>
      </a:accent3>
      <a:accent4>
        <a:srgbClr val="2E3772"/>
      </a:accent4>
      <a:accent5>
        <a:srgbClr val="FDFFFC"/>
      </a:accent5>
      <a:accent6>
        <a:srgbClr val="F5F6FF"/>
      </a:accent6>
      <a:hlink>
        <a:srgbClr val="2E3772"/>
      </a:hlink>
      <a:folHlink>
        <a:srgbClr val="D3751C"/>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SR Theme" id="{75AEB2B2-71ED-4D41-BCE3-400E6FEEE5BC}" vid="{4D6E260F-031E-3D48-B148-479FDF7CB349}"/>
    </a:ext>
  </a:extLst>
</a:theme>
</file>

<file path=ppt/theme/theme3.xml><?xml version="1.0" encoding="utf-8"?>
<a:theme xmlns:a="http://schemas.openxmlformats.org/drawingml/2006/main" name="Custom Design">
  <a:themeElements>
    <a:clrScheme name="ESR ">
      <a:dk1>
        <a:srgbClr val="05BFD5"/>
      </a:dk1>
      <a:lt1>
        <a:srgbClr val="FFFFFF"/>
      </a:lt1>
      <a:dk2>
        <a:srgbClr val="585958"/>
      </a:dk2>
      <a:lt2>
        <a:srgbClr val="FFFFFF"/>
      </a:lt2>
      <a:accent1>
        <a:srgbClr val="05BFD5"/>
      </a:accent1>
      <a:accent2>
        <a:srgbClr val="006390"/>
      </a:accent2>
      <a:accent3>
        <a:srgbClr val="A5A5A5"/>
      </a:accent3>
      <a:accent4>
        <a:srgbClr val="2E3772"/>
      </a:accent4>
      <a:accent5>
        <a:srgbClr val="FDFFFC"/>
      </a:accent5>
      <a:accent6>
        <a:srgbClr val="F5F6FF"/>
      </a:accent6>
      <a:hlink>
        <a:srgbClr val="2E3772"/>
      </a:hlink>
      <a:folHlink>
        <a:srgbClr val="D3751C"/>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INAL TEMPLATE" id="{78CD295F-64B9-D447-AFE3-9DCE59637CD6}" vid="{551AD14F-9F29-A146-B811-EE934B7C4A03}"/>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530</TotalTime>
  <Words>2550</Words>
  <Application>Microsoft Office PowerPoint</Application>
  <PresentationFormat>Widescreen</PresentationFormat>
  <Paragraphs>375</Paragraphs>
  <Slides>24</Slides>
  <Notes>6</Notes>
  <HiddenSlides>0</HiddenSlides>
  <MMClips>0</MMClips>
  <ScaleCrop>false</ScaleCrop>
  <HeadingPairs>
    <vt:vector size="8" baseType="variant">
      <vt:variant>
        <vt:lpstr>Fonts Used</vt:lpstr>
      </vt:variant>
      <vt:variant>
        <vt:i4>4</vt:i4>
      </vt:variant>
      <vt:variant>
        <vt:lpstr>Theme</vt:lpstr>
      </vt:variant>
      <vt:variant>
        <vt:i4>3</vt:i4>
      </vt:variant>
      <vt:variant>
        <vt:lpstr>Embedded OLE Servers</vt:lpstr>
      </vt:variant>
      <vt:variant>
        <vt:i4>1</vt:i4>
      </vt:variant>
      <vt:variant>
        <vt:lpstr>Slide Titles</vt:lpstr>
      </vt:variant>
      <vt:variant>
        <vt:i4>24</vt:i4>
      </vt:variant>
    </vt:vector>
  </HeadingPairs>
  <TitlesOfParts>
    <vt:vector size="32" baseType="lpstr">
      <vt:lpstr>Arial</vt:lpstr>
      <vt:lpstr>calibri</vt:lpstr>
      <vt:lpstr>calibri</vt:lpstr>
      <vt:lpstr>Calibri Light</vt:lpstr>
      <vt:lpstr>Office Theme</vt:lpstr>
      <vt:lpstr>ESR Theme</vt:lpstr>
      <vt:lpstr>Custom Design</vt:lpstr>
      <vt:lpstr>think-cell Slide</vt:lpstr>
      <vt:lpstr>Kuali Research Business Process Reviews</vt:lpstr>
      <vt:lpstr>Project Structure</vt:lpstr>
      <vt:lpstr>Kuali Research </vt:lpstr>
      <vt:lpstr>Design  </vt:lpstr>
      <vt:lpstr>Business Process Review</vt:lpstr>
      <vt:lpstr>Understanding Business Process Review Levels</vt:lpstr>
      <vt:lpstr>Research Administration – Process Landscape</vt:lpstr>
      <vt:lpstr>Research Administration – Process Landscape </vt:lpstr>
      <vt:lpstr>Research Administration – Process Landscape </vt:lpstr>
      <vt:lpstr>Research Administration – Process Landscape </vt:lpstr>
      <vt:lpstr>PowerPoint Presentation</vt:lpstr>
      <vt:lpstr>PowerPoint Presentation</vt:lpstr>
      <vt:lpstr>PowerPoint Presentation</vt:lpstr>
      <vt:lpstr>PowerPoint Presentation</vt:lpstr>
      <vt:lpstr>PowerPoint Presentation</vt:lpstr>
      <vt:lpstr>PowerPoint Presentation</vt:lpstr>
      <vt:lpstr>Research Administration – Process Landscape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California, San Diego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Joyce, Nicole</dc:creator>
  <cp:lastModifiedBy>Joyce, Nicole</cp:lastModifiedBy>
  <cp:revision>56</cp:revision>
  <dcterms:created xsi:type="dcterms:W3CDTF">2018-11-26T19:10:52Z</dcterms:created>
  <dcterms:modified xsi:type="dcterms:W3CDTF">2019-01-08T22:00:57Z</dcterms:modified>
</cp:coreProperties>
</file>