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7" r:id="rId2"/>
  </p:sldMasterIdLst>
  <p:notesMasterIdLst>
    <p:notesMasterId r:id="rId9"/>
  </p:notesMasterIdLst>
  <p:handoutMasterIdLst>
    <p:handoutMasterId r:id="rId10"/>
  </p:handoutMasterIdLst>
  <p:sldIdLst>
    <p:sldId id="439" r:id="rId3"/>
    <p:sldId id="440" r:id="rId4"/>
    <p:sldId id="441" r:id="rId5"/>
    <p:sldId id="442" r:id="rId6"/>
    <p:sldId id="443" r:id="rId7"/>
    <p:sldId id="44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nkenship, Laura" initials="BL" lastIdx="17" clrIdx="0">
    <p:extLst>
      <p:ext uri="{19B8F6BF-5375-455C-9EA6-DF929625EA0E}">
        <p15:presenceInfo xmlns:p15="http://schemas.microsoft.com/office/powerpoint/2012/main" userId="S-1-5-21-503695880-695175589-3595387526-502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A09"/>
    <a:srgbClr val="FC8900"/>
    <a:srgbClr val="006390"/>
    <a:srgbClr val="005374"/>
    <a:srgbClr val="A3A3A3"/>
    <a:srgbClr val="5FBDC7"/>
    <a:srgbClr val="BFBFBF"/>
    <a:srgbClr val="51C6D0"/>
    <a:srgbClr val="E6E6E6"/>
    <a:srgbClr val="038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1409" autoAdjust="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68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Fleming" userId="9a251c9f-3bcf-4344-835a-1f65cb7a0495" providerId="ADAL" clId="{E918E656-C6BB-714D-AF68-41DE1D1CFA9B}"/>
    <pc:docChg chg="modSld">
      <pc:chgData name="Elaine Fleming" userId="9a251c9f-3bcf-4344-835a-1f65cb7a0495" providerId="ADAL" clId="{E918E656-C6BB-714D-AF68-41DE1D1CFA9B}" dt="2018-06-28T22:34:47.692" v="0" actId="14100"/>
      <pc:docMkLst>
        <pc:docMk/>
      </pc:docMkLst>
      <pc:sldChg chg="modSp">
        <pc:chgData name="Elaine Fleming" userId="9a251c9f-3bcf-4344-835a-1f65cb7a0495" providerId="ADAL" clId="{E918E656-C6BB-714D-AF68-41DE1D1CFA9B}" dt="2018-06-28T22:34:47.692" v="0" actId="14100"/>
        <pc:sldMkLst>
          <pc:docMk/>
          <pc:sldMk cId="4280019566" sldId="426"/>
        </pc:sldMkLst>
        <pc:spChg chg="mod">
          <ac:chgData name="Elaine Fleming" userId="9a251c9f-3bcf-4344-835a-1f65cb7a0495" providerId="ADAL" clId="{E918E656-C6BB-714D-AF68-41DE1D1CFA9B}" dt="2018-06-28T22:34:47.692" v="0" actId="14100"/>
          <ac:spMkLst>
            <pc:docMk/>
            <pc:sldMk cId="4280019566" sldId="426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F2F44-C633-4FB5-A2ED-E3F770D26FE2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CDF55-5610-43F4-A62F-A0EAC443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7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B9BA9-A4DD-43F6-915A-5AED2E0DE823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0F7-CC33-47CB-93A1-727066664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4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15" b="54642"/>
          <a:stretch/>
        </p:blipFill>
        <p:spPr>
          <a:xfrm>
            <a:off x="9858555" y="6180560"/>
            <a:ext cx="2034461" cy="3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96" y="333632"/>
            <a:ext cx="11296135" cy="753763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916" y="1687068"/>
            <a:ext cx="11308491" cy="447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94221" y="1070610"/>
            <a:ext cx="8293100" cy="630238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485899"/>
            <a:ext cx="5181600" cy="45689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201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30710" y="618056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15" b="54642"/>
          <a:stretch/>
        </p:blipFill>
        <p:spPr>
          <a:xfrm>
            <a:off x="9858555" y="6180560"/>
            <a:ext cx="2034461" cy="3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15" b="54642"/>
          <a:stretch/>
        </p:blipFill>
        <p:spPr>
          <a:xfrm>
            <a:off x="9858555" y="6180560"/>
            <a:ext cx="2034461" cy="3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6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esentation Titl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560775" y="2894525"/>
            <a:ext cx="11431019" cy="199545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6000" b="0" cap="none" baseline="0">
                <a:solidFill>
                  <a:schemeClr val="accent1"/>
                </a:solidFill>
                <a:latin typeface="calibri" charset="0"/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60776" y="4904216"/>
            <a:ext cx="11431019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25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 Slide 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0776" y="4154408"/>
            <a:ext cx="11253272" cy="1953784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200" b="0" baseline="0">
                <a:solidFill>
                  <a:schemeClr val="tx2"/>
                </a:solidFill>
                <a:latin typeface="Calibri" charset="0"/>
              </a:defRPr>
            </a:lvl1pPr>
            <a:lvl2pPr marL="342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contact information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4232" y="6492875"/>
            <a:ext cx="2743200" cy="3651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919A1-1381-F046-89FB-70F41382B02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75520" y="2834640"/>
            <a:ext cx="200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585958"/>
                </a:solidFill>
              </a:rPr>
              <a:t>esr.ucsd.edu</a:t>
            </a:r>
            <a:endParaRPr lang="en-US" sz="2800" dirty="0">
              <a:solidFill>
                <a:srgbClr val="5859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72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section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04" y="1485900"/>
            <a:ext cx="11145795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318" y="3928504"/>
            <a:ext cx="1112108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38563" y="6201524"/>
            <a:ext cx="2743200" cy="365125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2FE919A1-1381-F046-89FB-70F41382B021}" type="slidenum">
              <a:rPr lang="en-US" smtClean="0">
                <a:solidFill>
                  <a:srgbClr val="2E3772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E3772">
                  <a:lumMod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15" b="54642"/>
          <a:stretch/>
        </p:blipFill>
        <p:spPr>
          <a:xfrm>
            <a:off x="9858555" y="6180560"/>
            <a:ext cx="2034461" cy="3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5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497" y="1183074"/>
            <a:ext cx="11308492" cy="502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65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7FAD77-28B8-3A4C-BC88-37C6E2B21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9" r:id="rId4"/>
    <p:sldLayoutId id="2147483696" r:id="rId5"/>
    <p:sldLayoutId id="2147483699" r:id="rId6"/>
    <p:sldLayoutId id="214748370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04">
          <p15:clr>
            <a:srgbClr val="F26B43"/>
          </p15:clr>
        </p15:guide>
        <p15:guide id="2" orient="horz" pos="936">
          <p15:clr>
            <a:srgbClr val="F26B43"/>
          </p15:clr>
        </p15:guide>
        <p15:guide id="3" pos="360">
          <p15:clr>
            <a:srgbClr val="F26B43"/>
          </p15:clr>
        </p15:guide>
        <p15:guide id="4" pos="729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497" y="0"/>
            <a:ext cx="11308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497" y="1183074"/>
            <a:ext cx="11308492" cy="5020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565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7FAD77-28B8-3A4C-BC88-37C6E2B21BCA}" type="slidenum">
              <a:rPr lang="en-US" smtClean="0">
                <a:solidFill>
                  <a:srgbClr val="585958"/>
                </a:solidFill>
              </a:rPr>
              <a:pPr/>
              <a:t>‹#›</a:t>
            </a:fld>
            <a:endParaRPr lang="en-US">
              <a:solidFill>
                <a:srgbClr val="5859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9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04">
          <p15:clr>
            <a:srgbClr val="F26B43"/>
          </p15:clr>
        </p15:guide>
        <p15:guide id="2" orient="horz" pos="936">
          <p15:clr>
            <a:srgbClr val="F26B43"/>
          </p15:clr>
        </p15:guide>
        <p15:guide id="3" pos="360">
          <p15:clr>
            <a:srgbClr val="F26B43"/>
          </p15:clr>
        </p15:guide>
        <p15:guide id="4" pos="7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sr.ucsd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Kuali</a:t>
            </a:r>
            <a:r>
              <a:rPr lang="en-US" dirty="0" smtClean="0"/>
              <a:t> Research Organizational Change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Navigating the people side of change</a:t>
            </a:r>
          </a:p>
        </p:txBody>
      </p:sp>
    </p:spTree>
    <p:extLst>
      <p:ext uri="{BB962C8B-B14F-4D97-AF65-F5344CB8AC3E}">
        <p14:creationId xmlns:p14="http://schemas.microsoft.com/office/powerpoint/2010/main" val="24010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</a:t>
            </a:r>
            <a:r>
              <a:rPr lang="en-US" dirty="0" smtClean="0"/>
              <a:t> Research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031867" y="1095438"/>
            <a:ext cx="4128267" cy="576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700" b="1" dirty="0">
                <a:solidFill>
                  <a:srgbClr val="005374"/>
                </a:solidFill>
                <a:latin typeface="+mn-lt"/>
              </a:rPr>
              <a:t>ENGAGEMENT APPROACH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96401" y="2269239"/>
            <a:ext cx="10399199" cy="3438280"/>
            <a:chOff x="794087" y="2242863"/>
            <a:chExt cx="10399199" cy="3438280"/>
          </a:xfrm>
        </p:grpSpPr>
        <p:sp>
          <p:nvSpPr>
            <p:cNvPr id="12" name="Flowchart: Connector 11"/>
            <p:cNvSpPr/>
            <p:nvPr/>
          </p:nvSpPr>
          <p:spPr>
            <a:xfrm>
              <a:off x="794087" y="2869609"/>
              <a:ext cx="2377440" cy="2377440"/>
            </a:xfrm>
            <a:prstGeom prst="flowChartConnector">
              <a:avLst/>
            </a:prstGeom>
            <a:solidFill>
              <a:srgbClr val="C5D529">
                <a:alpha val="6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2849774" y="2869609"/>
              <a:ext cx="2377440" cy="2377440"/>
            </a:xfrm>
            <a:prstGeom prst="flowChartConnector">
              <a:avLst/>
            </a:prstGeom>
            <a:solidFill>
              <a:schemeClr val="tx2">
                <a:lumMod val="40000"/>
                <a:lumOff val="60000"/>
                <a:alpha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3817" y="2242863"/>
              <a:ext cx="1598516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kern="0" dirty="0">
                  <a:solidFill>
                    <a:srgbClr val="005374"/>
                  </a:solidFill>
                </a:rPr>
                <a:t>  </a:t>
              </a:r>
              <a:r>
                <a:rPr lang="en-US" sz="2000" b="1" kern="0" dirty="0">
                  <a:solidFill>
                    <a:srgbClr val="005374"/>
                  </a:solidFill>
                </a:rPr>
                <a:t>Sponsorship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7135" y="2242863"/>
              <a:ext cx="1874232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kern="0" dirty="0">
                  <a:solidFill>
                    <a:srgbClr val="005374"/>
                  </a:solidFill>
                </a:rPr>
                <a:t>Communication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4803203" y="2869609"/>
              <a:ext cx="2377440" cy="2377440"/>
            </a:xfrm>
            <a:prstGeom prst="flowChartConnector">
              <a:avLst/>
            </a:prstGeom>
            <a:solidFill>
              <a:srgbClr val="5FBDC7">
                <a:alpha val="87843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6830442" y="2869609"/>
              <a:ext cx="2377440" cy="2377440"/>
            </a:xfrm>
            <a:prstGeom prst="flowChartConnector">
              <a:avLst/>
            </a:prstGeom>
            <a:solidFill>
              <a:srgbClr val="006390">
                <a:alpha val="5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502071" y="2242863"/>
              <a:ext cx="110479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kern="0" dirty="0">
                  <a:solidFill>
                    <a:srgbClr val="005374"/>
                  </a:solidFill>
                </a:rPr>
                <a:t>Training</a:t>
              </a:r>
              <a:r>
                <a:rPr lang="en-US" b="1" kern="0" dirty="0">
                  <a:solidFill>
                    <a:srgbClr val="005374"/>
                  </a:solidFill>
                </a:rPr>
                <a:t> </a:t>
              </a:r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8815846" y="2869609"/>
              <a:ext cx="2377440" cy="2377440"/>
            </a:xfrm>
            <a:prstGeom prst="flowChartConnector">
              <a:avLst/>
            </a:prstGeom>
            <a:solidFill>
              <a:srgbClr val="E17A09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12269" y="2242863"/>
              <a:ext cx="14856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kern="0" dirty="0">
                  <a:solidFill>
                    <a:srgbClr val="005374"/>
                  </a:solidFill>
                </a:rPr>
                <a:t>Inclusion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8029" y="3251903"/>
              <a:ext cx="2006283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Sponsor &amp; Governance briefings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Provide subject matter expertise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Executive decision-making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Communicate changes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Respond to conflicts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76132" y="2242863"/>
              <a:ext cx="1909497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kern="0" dirty="0">
                  <a:solidFill>
                    <a:srgbClr val="005374"/>
                  </a:solidFill>
                </a:rPr>
                <a:t>Implementation</a:t>
              </a:r>
            </a:p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3144" y="3251903"/>
              <a:ext cx="1650920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 smtClean="0">
                  <a:solidFill>
                    <a:schemeClr val="tx2"/>
                  </a:solidFill>
                </a:rPr>
                <a:t>KR </a:t>
              </a:r>
              <a:r>
                <a:rPr lang="en-US" sz="1200" dirty="0">
                  <a:solidFill>
                    <a:schemeClr val="tx2"/>
                  </a:solidFill>
                </a:rPr>
                <a:t>Project Website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Project Newsletter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Project Inbox/Email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Surveys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Share go-live updates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98639" y="3251903"/>
              <a:ext cx="1877658" cy="2069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Application Inventory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Focus Groups, User Testing, &amp; Feedback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Identify Work Stream Dependencies/  Customizations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Assess Outcomes</a:t>
              </a:r>
            </a:p>
            <a:p>
              <a:endParaRPr lang="en-US" sz="115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27572" y="3343648"/>
              <a:ext cx="165092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</a:rPr>
                <a:t> 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rgbClr val="000000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rgbClr val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219082" y="3251903"/>
              <a:ext cx="1859739" cy="190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Change Network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Mini Roadshows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1-on-1 Meetings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Extended Team Meetings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Conference Room Pilots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Engagement Activities</a:t>
              </a:r>
            </a:p>
            <a:p>
              <a:endParaRPr lang="en-US" sz="115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77773" y="3234319"/>
              <a:ext cx="1801902" cy="2446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People Managers training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Assess end-user needs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Determine delivery methods/segments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Create training program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tx2"/>
                  </a:solidFill>
                </a:rPr>
                <a:t>Ensure training is     available for new employees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1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5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</a:t>
            </a:r>
            <a:r>
              <a:rPr lang="en-US" dirty="0" smtClean="0"/>
              <a:t> Research</a:t>
            </a:r>
            <a:endParaRPr lang="en-US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893543" y="1083369"/>
            <a:ext cx="6404914" cy="5765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700" b="1" dirty="0">
                <a:solidFill>
                  <a:srgbClr val="005374"/>
                </a:solidFill>
                <a:latin typeface="+mn-lt"/>
              </a:rPr>
              <a:t> ORGANIZATIONAL CHANGE MANAGEMENT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119538" y="1812610"/>
            <a:ext cx="9665837" cy="3944439"/>
            <a:chOff x="1135715" y="1812610"/>
            <a:chExt cx="9665837" cy="3944439"/>
          </a:xfrm>
        </p:grpSpPr>
        <p:sp>
          <p:nvSpPr>
            <p:cNvPr id="30" name="Rectangle 29"/>
            <p:cNvSpPr/>
            <p:nvPr/>
          </p:nvSpPr>
          <p:spPr>
            <a:xfrm>
              <a:off x="1135715" y="1812610"/>
              <a:ext cx="4361688" cy="2200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700" b="1" dirty="0">
                <a:solidFill>
                  <a:srgbClr val="005374"/>
                </a:solidFill>
              </a:endParaRPr>
            </a:p>
            <a:p>
              <a:r>
                <a:rPr lang="en-US" sz="1500" b="1" dirty="0">
                  <a:solidFill>
                    <a:srgbClr val="005374"/>
                  </a:solidFill>
                </a:rPr>
                <a:t>Organizational Change Management </a:t>
              </a:r>
              <a:r>
                <a:rPr lang="en-US" sz="1500" dirty="0">
                  <a:solidFill>
                    <a:srgbClr val="005374"/>
                  </a:solidFill>
                </a:rPr>
                <a:t>is the approach to transition an organization, including its people, from their current state to a new state. The ESR program is collaborating with Staff Education to ensure that each project team is incorporating ADKAR- </a:t>
              </a:r>
              <a:r>
                <a:rPr lang="en-US" sz="1500" b="1" dirty="0">
                  <a:solidFill>
                    <a:srgbClr val="005374"/>
                  </a:solidFill>
                </a:rPr>
                <a:t>Awareness, Desire, Knowledge, Ability, and Reinforcement.</a:t>
              </a:r>
            </a:p>
            <a:p>
              <a:endParaRPr lang="en-US" sz="1500" dirty="0">
                <a:solidFill>
                  <a:srgbClr val="005374"/>
                </a:solidFill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6229552" y="2099449"/>
              <a:ext cx="4572000" cy="3657600"/>
              <a:chOff x="5552420" y="1589486"/>
              <a:chExt cx="5734050" cy="402790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552420" y="1589486"/>
                <a:ext cx="5734050" cy="736298"/>
                <a:chOff x="3235726" y="4692972"/>
                <a:chExt cx="5679673" cy="736298"/>
              </a:xfrm>
            </p:grpSpPr>
            <p:sp>
              <p:nvSpPr>
                <p:cNvPr id="46" name="Pentagon 16"/>
                <p:cNvSpPr/>
                <p:nvPr/>
              </p:nvSpPr>
              <p:spPr>
                <a:xfrm>
                  <a:off x="6866656" y="4692972"/>
                  <a:ext cx="2048743" cy="736298"/>
                </a:xfrm>
                <a:prstGeom prst="chevron">
                  <a:avLst/>
                </a:prstGeom>
                <a:solidFill>
                  <a:srgbClr val="278D95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PHASE 3: </a:t>
                  </a:r>
                  <a:b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Reinforcing </a:t>
                  </a:r>
                  <a:b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Change</a:t>
                  </a:r>
                </a:p>
              </p:txBody>
            </p:sp>
            <p:sp>
              <p:nvSpPr>
                <p:cNvPr id="47" name="Pentagon 17"/>
                <p:cNvSpPr/>
                <p:nvPr/>
              </p:nvSpPr>
              <p:spPr>
                <a:xfrm>
                  <a:off x="5051190" y="4692972"/>
                  <a:ext cx="2048743" cy="736298"/>
                </a:xfrm>
                <a:prstGeom prst="chevron">
                  <a:avLst/>
                </a:prstGeom>
                <a:solidFill>
                  <a:srgbClr val="9AE1E6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91440" rIns="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PHASE 2: </a:t>
                  </a: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/>
                  </a:r>
                  <a:b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Managing </a:t>
                  </a:r>
                  <a:b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Change</a:t>
                  </a:r>
                </a:p>
              </p:txBody>
            </p:sp>
            <p:sp>
              <p:nvSpPr>
                <p:cNvPr id="48" name="Pentagon 18"/>
                <p:cNvSpPr/>
                <p:nvPr/>
              </p:nvSpPr>
              <p:spPr>
                <a:xfrm>
                  <a:off x="3235726" y="4692972"/>
                  <a:ext cx="2048743" cy="736298"/>
                </a:xfrm>
                <a:prstGeom prst="homePlate">
                  <a:avLst/>
                </a:prstGeom>
                <a:solidFill>
                  <a:srgbClr val="CDCDCD"/>
                </a:solidFill>
                <a:ln w="381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wrap="square" lIns="182880" rIns="182880"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F3F3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PHASE 1: </a:t>
                  </a: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/>
                  </a:r>
                  <a:b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Preparing </a:t>
                  </a:r>
                  <a:b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all" spc="0" normalizeH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for Change</a:t>
                  </a: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7379309" y="2441278"/>
                <a:ext cx="1700263" cy="3172889"/>
                <a:chOff x="5014195" y="2462543"/>
                <a:chExt cx="1716575" cy="3172889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5014195" y="2462543"/>
                  <a:ext cx="1716575" cy="2069673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8C969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Communications Plan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Sponsor Roadmap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Coaching Plan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Training Plan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Resistance Mgmt Plan</a:t>
                  </a: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5014195" y="4668975"/>
                  <a:ext cx="1716575" cy="96645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8C969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Integration into </a:t>
                  </a:r>
                  <a:b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</a:b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Project Management Plan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9218111" y="2441278"/>
                <a:ext cx="1701523" cy="3176109"/>
                <a:chOff x="6847040" y="2462543"/>
                <a:chExt cx="1716575" cy="3176109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6847040" y="2462543"/>
                  <a:ext cx="1716575" cy="96645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8C969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Adoption, Usage Measurement</a:t>
                  </a: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6847040" y="3563496"/>
                  <a:ext cx="1716575" cy="96645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8C969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Sustainment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667070"/>
                      </a:solidFill>
                      <a:latin typeface="Calibri"/>
                    </a:rPr>
                    <a:t>Compliance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Corrective Action</a:t>
                  </a: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6847040" y="4672195"/>
                  <a:ext cx="1716575" cy="96645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8C9696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Recognition 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667070"/>
                      </a:solidFill>
                      <a:latin typeface="Calibri"/>
                    </a:rPr>
                    <a:t>Success Celebrations</a:t>
                  </a:r>
                </a:p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667070"/>
                      </a:solidFill>
                      <a:latin typeface="Calibri"/>
                    </a:rPr>
                    <a:t>Lessons Learned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7070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6430545D-0DE1-4B5E-B54D-5B92A7E67D6F}"/>
                  </a:ext>
                </a:extLst>
              </p:cNvPr>
              <p:cNvGrpSpPr/>
              <p:nvPr/>
            </p:nvGrpSpPr>
            <p:grpSpPr>
              <a:xfrm>
                <a:off x="5557727" y="2441278"/>
                <a:ext cx="1683043" cy="3176109"/>
                <a:chOff x="3181350" y="2462543"/>
                <a:chExt cx="1716575" cy="3176109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3181350" y="2462543"/>
                  <a:ext cx="1716575" cy="2069673"/>
                  <a:chOff x="3181350" y="2462543"/>
                  <a:chExt cx="1716575" cy="2069673"/>
                </a:xfrm>
              </p:grpSpPr>
              <p:sp>
                <p:nvSpPr>
                  <p:cNvPr id="39" name="Rectangle 38"/>
                  <p:cNvSpPr/>
                  <p:nvPr/>
                </p:nvSpPr>
                <p:spPr>
                  <a:xfrm>
                    <a:off x="3181350" y="2462543"/>
                    <a:ext cx="1716575" cy="966457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7C8888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66707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Change Management Strategy</a:t>
                    </a:r>
                  </a:p>
                </p:txBody>
              </p:sp>
              <p:sp>
                <p:nvSpPr>
                  <p:cNvPr id="40" name="Rectangle 39"/>
                  <p:cNvSpPr/>
                  <p:nvPr/>
                </p:nvSpPr>
                <p:spPr>
                  <a:xfrm>
                    <a:off x="3181350" y="3565759"/>
                    <a:ext cx="1716575" cy="966457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rgbClr val="8C9696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4572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66707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Readiness </a:t>
                    </a:r>
                    <a:br>
                      <a: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66707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</a:br>
                    <a:r>
                      <a: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66707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Assessments</a:t>
                    </a:r>
                  </a:p>
                </p:txBody>
              </p:sp>
            </p:grpSp>
            <p:sp>
              <p:nvSpPr>
                <p:cNvPr id="38" name="Rectangle 37"/>
                <p:cNvSpPr/>
                <p:nvPr/>
              </p:nvSpPr>
              <p:spPr>
                <a:xfrm>
                  <a:off x="3181350" y="4672195"/>
                  <a:ext cx="1716575" cy="966457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rgbClr val="66707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6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6707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Prepare Change Team and Identify Sponsors</a:t>
                  </a:r>
                </a:p>
              </p:txBody>
            </p:sp>
          </p:grpSp>
        </p:grpSp>
        <p:sp>
          <p:nvSpPr>
            <p:cNvPr id="32" name="Rectangle 31"/>
            <p:cNvSpPr/>
            <p:nvPr/>
          </p:nvSpPr>
          <p:spPr>
            <a:xfrm>
              <a:off x="1135715" y="3756021"/>
              <a:ext cx="4361688" cy="19236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400" b="1" dirty="0">
                <a:solidFill>
                  <a:srgbClr val="005374"/>
                </a:solidFill>
              </a:endParaRPr>
            </a:p>
            <a:p>
              <a:r>
                <a:rPr lang="en-US" sz="1500" dirty="0">
                  <a:solidFill>
                    <a:srgbClr val="005374"/>
                  </a:solidFill>
                </a:rPr>
                <a:t>The Prosci </a:t>
              </a:r>
              <a:r>
                <a:rPr lang="en-US" sz="1500" b="1" dirty="0">
                  <a:solidFill>
                    <a:srgbClr val="005374"/>
                  </a:solidFill>
                </a:rPr>
                <a:t>ADKAR</a:t>
              </a:r>
              <a:r>
                <a:rPr lang="en-US" sz="1500" dirty="0">
                  <a:solidFill>
                    <a:srgbClr val="005374"/>
                  </a:solidFill>
                </a:rPr>
                <a:t> change model gives leaders a simple framework for helping people embrace and adopt changes and provides clear goals, outcomes, and common language for change management. The </a:t>
              </a:r>
              <a:r>
                <a:rPr lang="en-US" sz="1500" dirty="0" smtClean="0">
                  <a:solidFill>
                    <a:srgbClr val="005374"/>
                  </a:solidFill>
                </a:rPr>
                <a:t>KR project </a:t>
              </a:r>
              <a:r>
                <a:rPr lang="en-US" sz="1500" dirty="0">
                  <a:solidFill>
                    <a:srgbClr val="005374"/>
                  </a:solidFill>
                </a:rPr>
                <a:t>team is committed to providing individuals with the support they need to move from their current states to their future states.</a:t>
              </a:r>
              <a:endParaRPr lang="en-US" sz="1500" b="1" dirty="0">
                <a:solidFill>
                  <a:srgbClr val="0053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8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</a:t>
            </a:r>
            <a:r>
              <a:rPr lang="en-US" dirty="0" smtClean="0"/>
              <a:t> Research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238214" y="1415222"/>
            <a:ext cx="7715573" cy="4772928"/>
            <a:chOff x="2182529" y="1420022"/>
            <a:chExt cx="7715573" cy="4772928"/>
          </a:xfrm>
        </p:grpSpPr>
        <p:sp>
          <p:nvSpPr>
            <p:cNvPr id="25" name="Rectangle 24"/>
            <p:cNvSpPr/>
            <p:nvPr/>
          </p:nvSpPr>
          <p:spPr>
            <a:xfrm>
              <a:off x="5783952" y="1420023"/>
              <a:ext cx="4051634" cy="316267"/>
            </a:xfrm>
            <a:prstGeom prst="rect">
              <a:avLst/>
            </a:prstGeom>
            <a:solidFill>
              <a:srgbClr val="A3E4E7"/>
            </a:solidFill>
          </p:spPr>
          <p:txBody>
            <a:bodyPr wrap="square" tIns="0" bIns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all" spc="0" normalizeH="0" noProof="0" dirty="0">
                  <a:ln>
                    <a:noFill/>
                  </a:ln>
                  <a:solidFill>
                    <a:srgbClr val="797979"/>
                  </a:solidFill>
                  <a:effectLst/>
                  <a:uLnTx/>
                  <a:uFillTx/>
                </a:rPr>
                <a:t>Change Management Activities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82529" y="1420022"/>
              <a:ext cx="3446777" cy="316267"/>
            </a:xfrm>
            <a:prstGeom prst="rect">
              <a:avLst/>
            </a:prstGeom>
            <a:solidFill>
              <a:srgbClr val="2FA6AF"/>
            </a:solidFill>
          </p:spPr>
          <p:txBody>
            <a:bodyPr wrap="square" tIns="0" bIns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all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Project Management Activities </a:t>
              </a:r>
            </a:p>
          </p:txBody>
        </p:sp>
        <p:sp>
          <p:nvSpPr>
            <p:cNvPr id="27" name="Arrow: Down 6"/>
            <p:cNvSpPr/>
            <p:nvPr/>
          </p:nvSpPr>
          <p:spPr>
            <a:xfrm>
              <a:off x="5530369" y="1730211"/>
              <a:ext cx="351144" cy="4462739"/>
            </a:xfrm>
            <a:prstGeom prst="downArrow">
              <a:avLst>
                <a:gd name="adj1" fmla="val 59302"/>
                <a:gd name="adj2" fmla="val 50000"/>
              </a:avLst>
            </a:prstGeom>
            <a:solidFill>
              <a:srgbClr val="9D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66170" y="1731928"/>
              <a:ext cx="1188147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Initiate Project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V="1">
              <a:off x="5254317" y="1892770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4141513" y="2019951"/>
              <a:ext cx="1112805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Scope Project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flipV="1">
              <a:off x="5254317" y="2180792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6132328" y="2049623"/>
              <a:ext cx="3703258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Conduct readiness assessments and impact analysis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5902237" y="2198433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6132328" y="2339393"/>
              <a:ext cx="3326552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Identify and begin building sponsor coalition</a:t>
              </a:r>
              <a:b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</a:b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Select and prepare change management team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5902237" y="2488203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4255325" y="2528981"/>
              <a:ext cx="998992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Plan Project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5254318" y="2692620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59" name="TextBox 58"/>
            <p:cNvSpPr txBox="1"/>
            <p:nvPr/>
          </p:nvSpPr>
          <p:spPr>
            <a:xfrm>
              <a:off x="6132328" y="2866712"/>
              <a:ext cx="3103735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Identify and address anticipated resistance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5902237" y="3015521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132328" y="3298304"/>
              <a:ext cx="3631122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Communicate why change is happening (sponsors)</a:t>
              </a: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>
              <a:off x="5902237" y="3447113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3739159" y="2805334"/>
              <a:ext cx="1515159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Establish objectives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V="1">
              <a:off x="5254318" y="2963183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3679848" y="3073280"/>
              <a:ext cx="1574470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Document approach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5254318" y="3231129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453550" y="3341226"/>
              <a:ext cx="2800768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Define team and budget requirements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5254318" y="3499075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69" name="TextBox 68"/>
            <p:cNvSpPr txBox="1"/>
            <p:nvPr/>
          </p:nvSpPr>
          <p:spPr>
            <a:xfrm>
              <a:off x="3909078" y="5149864"/>
              <a:ext cx="1345240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Develop Solution</a:t>
              </a: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254318" y="5309306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1" name="TextBox 70"/>
            <p:cNvSpPr txBox="1"/>
            <p:nvPr/>
          </p:nvSpPr>
          <p:spPr>
            <a:xfrm>
              <a:off x="6132328" y="5399794"/>
              <a:ext cx="3676007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Identify training requirements and develop training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>
              <a:off x="5902237" y="5536571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3644582" y="5417810"/>
              <a:ext cx="1609736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Evaluate alternatives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5254318" y="5586292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3862590" y="5643209"/>
              <a:ext cx="1391728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Architect solution</a:t>
              </a: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5254318" y="5811691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6132328" y="5668115"/>
              <a:ext cx="3597897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Continue communications, sponsorship and coaching activities</a:t>
              </a: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5897673" y="5828957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79" name="TextBox 78"/>
            <p:cNvSpPr txBox="1"/>
            <p:nvPr/>
          </p:nvSpPr>
          <p:spPr>
            <a:xfrm>
              <a:off x="4011669" y="3743146"/>
              <a:ext cx="1242649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Design Solution</a:t>
              </a: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 flipV="1">
              <a:off x="5254317" y="3891955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6132328" y="3743146"/>
              <a:ext cx="3254417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Prepare and equip managers and supervisors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 flipH="1">
              <a:off x="5902237" y="3891955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6132328" y="4370089"/>
              <a:ext cx="2645276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Launch group and coaching sessions</a:t>
              </a:r>
              <a:b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</a:b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Reinforce key messages (sponsors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)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H="1">
              <a:off x="5902237" y="4518898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6132328" y="4955327"/>
              <a:ext cx="376577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Continue communications and sponsorship activities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H="1">
              <a:off x="5902237" y="5092104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181313" y="4035532"/>
              <a:ext cx="207300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Benchmark and gather data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V="1">
              <a:off x="5254317" y="4181349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9" name="TextBox 88"/>
            <p:cNvSpPr txBox="1"/>
            <p:nvPr/>
          </p:nvSpPr>
          <p:spPr>
            <a:xfrm>
              <a:off x="2657132" y="4279038"/>
              <a:ext cx="2597186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Generate ideas and select concepts</a:t>
              </a:r>
            </a:p>
          </p:txBody>
        </p:sp>
        <p:cxnSp>
          <p:nvCxnSpPr>
            <p:cNvPr id="90" name="Straight Arrow Connector 89"/>
            <p:cNvCxnSpPr/>
            <p:nvPr/>
          </p:nvCxnSpPr>
          <p:spPr>
            <a:xfrm flipV="1">
              <a:off x="5254317" y="4424855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1" name="TextBox 90"/>
            <p:cNvSpPr txBox="1"/>
            <p:nvPr/>
          </p:nvSpPr>
          <p:spPr>
            <a:xfrm>
              <a:off x="3973197" y="4546984"/>
              <a:ext cx="1281120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Model solutions</a:t>
              </a:r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254317" y="4692801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3397720" y="4814931"/>
              <a:ext cx="1856598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Document requirements</a:t>
              </a: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 flipV="1">
              <a:off x="5254317" y="4984811"/>
              <a:ext cx="255326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2DA0A9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95" name="TextBox 94"/>
            <p:cNvSpPr txBox="1"/>
            <p:nvPr/>
          </p:nvSpPr>
          <p:spPr>
            <a:xfrm>
              <a:off x="6132328" y="4078079"/>
              <a:ext cx="3765774" cy="29238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Continue communications and sponsorship activities</a:t>
              </a: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H="1">
              <a:off x="5897673" y="4226888"/>
              <a:ext cx="255682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57CCD5"/>
              </a:solidFill>
              <a:prstDash val="solid"/>
              <a:miter lim="800000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8483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</a:t>
            </a:r>
            <a:r>
              <a:rPr lang="en-US" dirty="0" smtClean="0"/>
              <a:t> Research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2095500" y="1476394"/>
            <a:ext cx="8170718" cy="3429001"/>
            <a:chOff x="2049207" y="1476394"/>
            <a:chExt cx="8170718" cy="3429001"/>
          </a:xfrm>
        </p:grpSpPr>
        <p:sp>
          <p:nvSpPr>
            <p:cNvPr id="98" name="Rectangle 97"/>
            <p:cNvSpPr/>
            <p:nvPr/>
          </p:nvSpPr>
          <p:spPr>
            <a:xfrm>
              <a:off x="2065204" y="1544960"/>
              <a:ext cx="386559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rgbClr val="278991"/>
                  </a:solidFill>
                </a:rPr>
                <a:t>BUILDING AWARENESS</a:t>
              </a:r>
            </a:p>
            <a:p>
              <a:r>
                <a:rPr lang="en-US" sz="1500" b="1" dirty="0">
                  <a:solidFill>
                    <a:srgbClr val="6D6D6D"/>
                  </a:solidFill>
                </a:rPr>
                <a:t>Roadshow Presentations</a:t>
              </a:r>
            </a:p>
            <a:p>
              <a:r>
                <a:rPr lang="en-US" sz="1200" dirty="0">
                  <a:solidFill>
                    <a:srgbClr val="696969"/>
                  </a:solidFill>
                </a:rPr>
                <a:t>VC areas, executive leadership and key stakeholder groups. 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2051332" y="1476394"/>
              <a:ext cx="4005027" cy="997517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112614" y="1485503"/>
              <a:ext cx="4107311" cy="12464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rgbClr val="278991"/>
                  </a:solidFill>
                </a:rPr>
                <a:t>CHANGE MANAGEMENT TRAINING</a:t>
              </a:r>
            </a:p>
            <a:p>
              <a:r>
                <a:rPr lang="en-US" sz="1400" b="1" dirty="0">
                  <a:solidFill>
                    <a:srgbClr val="6D6D6D"/>
                  </a:solidFill>
                </a:rPr>
                <a:t>Prosci ADKAR Workshops</a:t>
              </a:r>
            </a:p>
            <a:p>
              <a:r>
                <a:rPr lang="en-US" sz="1150" dirty="0">
                  <a:solidFill>
                    <a:srgbClr val="696969"/>
                  </a:solidFill>
                </a:rPr>
                <a:t>Staff Education and Development will deliver Prosci training to over </a:t>
              </a:r>
              <a:r>
                <a:rPr lang="en-US" sz="1150" dirty="0" smtClean="0">
                  <a:solidFill>
                    <a:srgbClr val="696969"/>
                  </a:solidFill>
                </a:rPr>
                <a:t>200 research administration </a:t>
              </a:r>
              <a:r>
                <a:rPr lang="en-US" sz="1150" dirty="0">
                  <a:solidFill>
                    <a:srgbClr val="696969"/>
                  </a:solidFill>
                </a:rPr>
                <a:t>management and supervisory staff, with plans to provide training to all People Managers. Change Practitioner training provided to all ESR Change Leaders.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113566" y="1476394"/>
              <a:ext cx="3936641" cy="1278447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148749" y="2876857"/>
              <a:ext cx="3897648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 smtClean="0">
                  <a:solidFill>
                    <a:srgbClr val="278991"/>
                  </a:solidFill>
                </a:rPr>
                <a:t>ESR-KR </a:t>
              </a:r>
              <a:r>
                <a:rPr lang="en-US" sz="1500" b="1" dirty="0">
                  <a:solidFill>
                    <a:srgbClr val="278991"/>
                  </a:solidFill>
                </a:rPr>
                <a:t>MONTHLY NEWSLETTER</a:t>
              </a:r>
            </a:p>
            <a:p>
              <a:r>
                <a:rPr lang="en-US" sz="1400" b="1" dirty="0">
                  <a:solidFill>
                    <a:srgbClr val="6D6D6D"/>
                  </a:solidFill>
                </a:rPr>
                <a:t>First issue on </a:t>
              </a:r>
              <a:r>
                <a:rPr lang="en-US" sz="1400" b="1" dirty="0" smtClean="0">
                  <a:solidFill>
                    <a:srgbClr val="6D6D6D"/>
                  </a:solidFill>
                </a:rPr>
                <a:t>January 9, 2019</a:t>
              </a:r>
              <a:endParaRPr lang="en-US" sz="1400" b="1" dirty="0">
                <a:solidFill>
                  <a:srgbClr val="6D6D6D"/>
                </a:solidFill>
              </a:endParaRPr>
            </a:p>
            <a:p>
              <a:r>
                <a:rPr lang="en-US" sz="1200" dirty="0">
                  <a:solidFill>
                    <a:srgbClr val="696969"/>
                  </a:solidFill>
                </a:rPr>
                <a:t>Project updates, news and information, calendar of events and contacts. Website </a:t>
              </a:r>
              <a:r>
                <a:rPr lang="en-US" sz="1400" b="1" dirty="0">
                  <a:solidFill>
                    <a:srgbClr val="696969"/>
                  </a:solidFill>
                  <a:hlinkClick r:id="rId2"/>
                </a:rPr>
                <a:t>esr.ucsd.edu</a:t>
              </a:r>
              <a:r>
                <a:rPr lang="en-US" sz="1200" dirty="0">
                  <a:solidFill>
                    <a:srgbClr val="696969"/>
                  </a:solidFill>
                </a:rPr>
                <a:t> launched Fall 2017.</a:t>
              </a: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113563" y="2836290"/>
              <a:ext cx="3936641" cy="1115854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049207" y="3784316"/>
              <a:ext cx="3700767" cy="1029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rgbClr val="278991"/>
                  </a:solidFill>
                </a:rPr>
                <a:t>CONTINUOUS OUTREACH </a:t>
              </a:r>
            </a:p>
            <a:p>
              <a:r>
                <a:rPr lang="en-US" sz="1500" b="1" dirty="0">
                  <a:solidFill>
                    <a:srgbClr val="6D6D6D"/>
                  </a:solidFill>
                </a:rPr>
                <a:t>Departments and One-on-One </a:t>
              </a:r>
            </a:p>
            <a:p>
              <a:r>
                <a:rPr lang="en-US" sz="1200" dirty="0">
                  <a:solidFill>
                    <a:srgbClr val="696969"/>
                  </a:solidFill>
                </a:rPr>
                <a:t>Responding to questions, resistance and requests from the UC San Diego community on ESR plans and activities, concerns and applying change management approach.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050381" y="3786827"/>
              <a:ext cx="4005026" cy="1118568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123393" y="4109401"/>
              <a:ext cx="3926811" cy="6866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rgbClr val="278991"/>
                  </a:solidFill>
                </a:rPr>
                <a:t>EXPANDING THE CHANGE NETWORK</a:t>
              </a:r>
            </a:p>
            <a:p>
              <a:r>
                <a:rPr lang="en-US" sz="1500" b="1" dirty="0">
                  <a:solidFill>
                    <a:srgbClr val="6D6D6D"/>
                  </a:solidFill>
                </a:rPr>
                <a:t>Identifying Change Champions and Influencers</a:t>
              </a:r>
            </a:p>
            <a:p>
              <a:r>
                <a:rPr lang="en-US" sz="1200" dirty="0">
                  <a:solidFill>
                    <a:srgbClr val="696969"/>
                  </a:solidFill>
                </a:rPr>
                <a:t>Empowering change partners across campus and med ctr.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113563" y="4033593"/>
              <a:ext cx="3936641" cy="871801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049207" y="2543322"/>
              <a:ext cx="4219399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500" b="1" dirty="0">
                  <a:solidFill>
                    <a:srgbClr val="278991"/>
                  </a:solidFill>
                </a:rPr>
                <a:t>INTERNAL EXPERT SOURCING</a:t>
              </a:r>
            </a:p>
            <a:p>
              <a:r>
                <a:rPr lang="en-US" sz="1500" b="1" dirty="0">
                  <a:solidFill>
                    <a:srgbClr val="6D6D6D"/>
                  </a:solidFill>
                </a:rPr>
                <a:t>Involvement and </a:t>
              </a:r>
              <a:r>
                <a:rPr lang="en-US" sz="1500" b="1" dirty="0" smtClean="0">
                  <a:solidFill>
                    <a:srgbClr val="6D6D6D"/>
                  </a:solidFill>
                </a:rPr>
                <a:t>Expertise</a:t>
              </a:r>
            </a:p>
            <a:p>
              <a:r>
                <a:rPr lang="en-US" sz="1200" dirty="0" smtClean="0">
                  <a:solidFill>
                    <a:srgbClr val="696969"/>
                  </a:solidFill>
                </a:rPr>
                <a:t>Partnership </a:t>
              </a:r>
              <a:r>
                <a:rPr lang="en-US" sz="1200" dirty="0">
                  <a:solidFill>
                    <a:srgbClr val="696969"/>
                  </a:solidFill>
                </a:rPr>
                <a:t>with SMEs gives functional ownership </a:t>
              </a:r>
              <a:endParaRPr lang="en-US" sz="1200" dirty="0" smtClean="0">
                <a:solidFill>
                  <a:srgbClr val="696969"/>
                </a:solidFill>
              </a:endParaRPr>
            </a:p>
            <a:p>
              <a:r>
                <a:rPr lang="en-US" sz="1200" dirty="0" smtClean="0">
                  <a:solidFill>
                    <a:srgbClr val="696969"/>
                  </a:solidFill>
                </a:rPr>
                <a:t>and </a:t>
              </a:r>
              <a:r>
                <a:rPr lang="en-US" sz="1200" dirty="0">
                  <a:solidFill>
                    <a:srgbClr val="696969"/>
                  </a:solidFill>
                </a:rPr>
                <a:t>enhances desire to participate and support this change.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050381" y="2526438"/>
              <a:ext cx="4005026" cy="1197001"/>
            </a:xfrm>
            <a:prstGeom prst="rect">
              <a:avLst/>
            </a:prstGeom>
            <a:noFill/>
            <a:ln>
              <a:solidFill>
                <a:srgbClr val="27899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-14992" y="5213668"/>
            <a:ext cx="12206992" cy="553998"/>
            <a:chOff x="-14992" y="5213668"/>
            <a:chExt cx="12206992" cy="553998"/>
          </a:xfrm>
        </p:grpSpPr>
        <p:sp>
          <p:nvSpPr>
            <p:cNvPr id="111" name="Rectangle 110"/>
            <p:cNvSpPr/>
            <p:nvPr/>
          </p:nvSpPr>
          <p:spPr>
            <a:xfrm>
              <a:off x="-14992" y="5213668"/>
              <a:ext cx="12206992" cy="553998"/>
            </a:xfrm>
            <a:prstGeom prst="rect">
              <a:avLst/>
            </a:prstGeom>
            <a:solidFill>
              <a:srgbClr val="006390">
                <a:alpha val="3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12782" y="5213668"/>
              <a:ext cx="1196643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500" dirty="0">
                  <a:solidFill>
                    <a:srgbClr val="005374"/>
                  </a:solidFill>
                </a:rPr>
                <a:t>Since 2017, m</a:t>
              </a:r>
              <a:r>
                <a:rPr lang="en-US" sz="1500" dirty="0" smtClean="0">
                  <a:solidFill>
                    <a:srgbClr val="005374"/>
                  </a:solidFill>
                </a:rPr>
                <a:t>ore </a:t>
              </a:r>
              <a:r>
                <a:rPr lang="en-US" sz="1500" smtClean="0">
                  <a:solidFill>
                    <a:srgbClr val="005374"/>
                  </a:solidFill>
                </a:rPr>
                <a:t>than </a:t>
              </a:r>
              <a:r>
                <a:rPr lang="en-US" sz="1500" b="1" smtClean="0">
                  <a:solidFill>
                    <a:srgbClr val="005374"/>
                  </a:solidFill>
                </a:rPr>
                <a:t>65</a:t>
              </a:r>
              <a:r>
                <a:rPr lang="en-US" sz="1500" smtClean="0">
                  <a:solidFill>
                    <a:srgbClr val="005374"/>
                  </a:solidFill>
                </a:rPr>
                <a:t> </a:t>
              </a:r>
              <a:r>
                <a:rPr lang="en-US" sz="1500" b="1" dirty="0" smtClean="0">
                  <a:solidFill>
                    <a:srgbClr val="005374"/>
                  </a:solidFill>
                </a:rPr>
                <a:t>SMEs </a:t>
              </a:r>
              <a:r>
                <a:rPr lang="en-US" sz="1500" dirty="0" smtClean="0">
                  <a:solidFill>
                    <a:srgbClr val="005374"/>
                  </a:solidFill>
                </a:rPr>
                <a:t>engaged in the initial analysis and discovery process; Over</a:t>
              </a:r>
              <a:r>
                <a:rPr lang="en-US" sz="1500" b="1" dirty="0" smtClean="0">
                  <a:solidFill>
                    <a:srgbClr val="005374"/>
                  </a:solidFill>
                </a:rPr>
                <a:t> 30 SMEs </a:t>
              </a:r>
              <a:r>
                <a:rPr lang="en-US" sz="1500" dirty="0">
                  <a:solidFill>
                    <a:srgbClr val="005374"/>
                  </a:solidFill>
                </a:rPr>
                <a:t>were engaged for RFP requirements and scenarios representing stakeholder groups and VC </a:t>
              </a:r>
              <a:r>
                <a:rPr lang="en-US" sz="1500" dirty="0" smtClean="0">
                  <a:solidFill>
                    <a:srgbClr val="005374"/>
                  </a:solidFill>
                </a:rPr>
                <a:t>areas. </a:t>
              </a:r>
              <a:r>
                <a:rPr lang="en-US" sz="1500" b="1" dirty="0" smtClean="0">
                  <a:solidFill>
                    <a:srgbClr val="005374"/>
                  </a:solidFill>
                </a:rPr>
                <a:t>70 SMEs </a:t>
              </a:r>
              <a:r>
                <a:rPr lang="en-US" sz="1500" dirty="0" smtClean="0">
                  <a:solidFill>
                    <a:srgbClr val="005374"/>
                  </a:solidFill>
                </a:rPr>
                <a:t>have participated in pre and post award business process improvement efforts.</a:t>
              </a:r>
              <a:endParaRPr lang="en-US" sz="1500" dirty="0">
                <a:solidFill>
                  <a:srgbClr val="00537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2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questions email esr-researchadmin@ucsd.edu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R Theme">
  <a:themeElements>
    <a:clrScheme name="ESR ">
      <a:dk1>
        <a:srgbClr val="05BFD5"/>
      </a:dk1>
      <a:lt1>
        <a:srgbClr val="FFFFFF"/>
      </a:lt1>
      <a:dk2>
        <a:srgbClr val="585958"/>
      </a:dk2>
      <a:lt2>
        <a:srgbClr val="FFFFFF"/>
      </a:lt2>
      <a:accent1>
        <a:srgbClr val="05BFD5"/>
      </a:accent1>
      <a:accent2>
        <a:srgbClr val="006390"/>
      </a:accent2>
      <a:accent3>
        <a:srgbClr val="A5A5A5"/>
      </a:accent3>
      <a:accent4>
        <a:srgbClr val="2E3772"/>
      </a:accent4>
      <a:accent5>
        <a:srgbClr val="FDFFFC"/>
      </a:accent5>
      <a:accent6>
        <a:srgbClr val="F5F6FF"/>
      </a:accent6>
      <a:hlink>
        <a:srgbClr val="2E3772"/>
      </a:hlink>
      <a:folHlink>
        <a:srgbClr val="D3751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R Theme" id="{62AE6C6B-CAE8-7340-A8D5-A932F5070A3E}" vid="{5FD217AE-CA14-4E40-9B77-646C481CCA5E}"/>
    </a:ext>
  </a:extLst>
</a:theme>
</file>

<file path=ppt/theme/theme2.xml><?xml version="1.0" encoding="utf-8"?>
<a:theme xmlns:a="http://schemas.openxmlformats.org/drawingml/2006/main" name="1_ESR Theme">
  <a:themeElements>
    <a:clrScheme name="ESR ">
      <a:dk1>
        <a:srgbClr val="05BFD5"/>
      </a:dk1>
      <a:lt1>
        <a:srgbClr val="FFFFFF"/>
      </a:lt1>
      <a:dk2>
        <a:srgbClr val="585958"/>
      </a:dk2>
      <a:lt2>
        <a:srgbClr val="FFFFFF"/>
      </a:lt2>
      <a:accent1>
        <a:srgbClr val="05BFD5"/>
      </a:accent1>
      <a:accent2>
        <a:srgbClr val="006390"/>
      </a:accent2>
      <a:accent3>
        <a:srgbClr val="A5A5A5"/>
      </a:accent3>
      <a:accent4>
        <a:srgbClr val="2E3772"/>
      </a:accent4>
      <a:accent5>
        <a:srgbClr val="FDFFFC"/>
      </a:accent5>
      <a:accent6>
        <a:srgbClr val="F5F6FF"/>
      </a:accent6>
      <a:hlink>
        <a:srgbClr val="2E3772"/>
      </a:hlink>
      <a:folHlink>
        <a:srgbClr val="D3751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R Theme" id="{62AE6C6B-CAE8-7340-A8D5-A932F5070A3E}" vid="{5FD217AE-CA14-4E40-9B77-646C481CCA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ESR Theme</Template>
  <TotalTime>21301</TotalTime>
  <Words>572</Words>
  <Application>Microsoft Office PowerPoint</Application>
  <PresentationFormat>Widescreen</PresentationFormat>
  <Paragraphs>113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</vt:lpstr>
      <vt:lpstr>Calibri Light</vt:lpstr>
      <vt:lpstr>ESR Theme</vt:lpstr>
      <vt:lpstr>1_ESR Theme</vt:lpstr>
      <vt:lpstr>Kuali Research Organizational Change Management</vt:lpstr>
      <vt:lpstr>Kuali Research</vt:lpstr>
      <vt:lpstr>Kuali Research</vt:lpstr>
      <vt:lpstr>Kuali Research</vt:lpstr>
      <vt:lpstr>Kuali Research</vt:lpstr>
      <vt:lpstr>PowerPoint Presentation</vt:lpstr>
    </vt:vector>
  </TitlesOfParts>
  <Company>Business &amp; Financial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Arlynn Renslow</dc:creator>
  <cp:lastModifiedBy>Joyce, Nicole</cp:lastModifiedBy>
  <cp:revision>522</cp:revision>
  <cp:lastPrinted>2018-03-01T00:47:26Z</cp:lastPrinted>
  <dcterms:created xsi:type="dcterms:W3CDTF">2018-02-26T23:24:26Z</dcterms:created>
  <dcterms:modified xsi:type="dcterms:W3CDTF">2019-01-03T23:35:48Z</dcterms:modified>
</cp:coreProperties>
</file>