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75" r:id="rId2"/>
    <p:sldId id="264" r:id="rId3"/>
    <p:sldId id="272" r:id="rId4"/>
    <p:sldId id="269" r:id="rId5"/>
    <p:sldId id="281" r:id="rId6"/>
    <p:sldId id="261" r:id="rId7"/>
    <p:sldId id="273" r:id="rId8"/>
    <p:sldId id="284" r:id="rId9"/>
    <p:sldId id="276" r:id="rId10"/>
    <p:sldId id="282" r:id="rId11"/>
    <p:sldId id="28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1" d="100"/>
          <a:sy n="71" d="100"/>
        </p:scale>
        <p:origin x="4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389992-13A7-45F7-8BA0-CBC02DB1C242}" type="doc">
      <dgm:prSet loTypeId="urn:microsoft.com/office/officeart/2009/3/layout/CircleRelationship" loCatId="relationship" qsTypeId="urn:microsoft.com/office/officeart/2005/8/quickstyle/simple1" qsCatId="simple" csTypeId="urn:microsoft.com/office/officeart/2005/8/colors/accent1_2" csCatId="accent1" phldr="1"/>
      <dgm:spPr/>
      <dgm:t>
        <a:bodyPr/>
        <a:lstStyle/>
        <a:p>
          <a:endParaRPr lang="en-US"/>
        </a:p>
      </dgm:t>
    </dgm:pt>
    <dgm:pt modelId="{035B236A-BC58-44F0-A38C-FBA8EA44E76A}">
      <dgm:prSet phldrT="[Text]" custT="1"/>
      <dgm:spPr/>
      <dgm:t>
        <a:bodyPr/>
        <a:lstStyle/>
        <a:p>
          <a:r>
            <a:rPr lang="en-US" sz="2400" dirty="0" smtClean="0"/>
            <a:t>Fund Managers</a:t>
          </a:r>
          <a:endParaRPr lang="en-US" sz="2400" dirty="0"/>
        </a:p>
      </dgm:t>
    </dgm:pt>
    <dgm:pt modelId="{6D477FF7-B349-43F6-BB93-E330A5F74360}" type="parTrans" cxnId="{5590BAFB-9DF7-4567-B308-BA42ECCF1122}">
      <dgm:prSet/>
      <dgm:spPr/>
      <dgm:t>
        <a:bodyPr/>
        <a:lstStyle/>
        <a:p>
          <a:endParaRPr lang="en-US"/>
        </a:p>
      </dgm:t>
    </dgm:pt>
    <dgm:pt modelId="{9957A0FD-C874-4B7F-8E61-17D96612C00D}" type="sibTrans" cxnId="{5590BAFB-9DF7-4567-B308-BA42ECCF1122}">
      <dgm:prSet/>
      <dgm:spPr/>
      <dgm:t>
        <a:bodyPr/>
        <a:lstStyle/>
        <a:p>
          <a:endParaRPr lang="en-US"/>
        </a:p>
      </dgm:t>
    </dgm:pt>
    <dgm:pt modelId="{657D20CC-DC9D-4724-9752-E33E2F005957}">
      <dgm:prSet phldrT="[Text]"/>
      <dgm:spPr/>
      <dgm:t>
        <a:bodyPr/>
        <a:lstStyle/>
        <a:p>
          <a:r>
            <a:rPr lang="en-US" dirty="0" smtClean="0"/>
            <a:t>Aggregators</a:t>
          </a:r>
          <a:endParaRPr lang="en-US" dirty="0"/>
        </a:p>
      </dgm:t>
    </dgm:pt>
    <dgm:pt modelId="{80F51885-9D91-4951-B51D-6628DA2024CF}" type="parTrans" cxnId="{B894831A-4977-4DC0-BD2B-C687AD2D5E83}">
      <dgm:prSet/>
      <dgm:spPr/>
      <dgm:t>
        <a:bodyPr/>
        <a:lstStyle/>
        <a:p>
          <a:endParaRPr lang="en-US"/>
        </a:p>
      </dgm:t>
    </dgm:pt>
    <dgm:pt modelId="{07D78AD6-6A6E-498E-8541-CA128B72B09E}" type="sibTrans" cxnId="{B894831A-4977-4DC0-BD2B-C687AD2D5E83}">
      <dgm:prSet/>
      <dgm:spPr/>
      <dgm:t>
        <a:bodyPr/>
        <a:lstStyle/>
        <a:p>
          <a:endParaRPr lang="en-US"/>
        </a:p>
      </dgm:t>
    </dgm:pt>
    <dgm:pt modelId="{1B22F6B3-71EB-4555-BFE0-9CA15423EE81}">
      <dgm:prSet phldrT="[Text]"/>
      <dgm:spPr/>
      <dgm:t>
        <a:bodyPr/>
        <a:lstStyle/>
        <a:p>
          <a:r>
            <a:rPr lang="en-US" dirty="0" smtClean="0"/>
            <a:t>Dept. Research Administrators</a:t>
          </a:r>
          <a:endParaRPr lang="en-US" dirty="0"/>
        </a:p>
      </dgm:t>
    </dgm:pt>
    <dgm:pt modelId="{363E3C1C-A2A2-4DFF-A6F4-81DE028B4E56}" type="parTrans" cxnId="{B1FA5814-29C2-477B-9F58-6605AF47DCE3}">
      <dgm:prSet/>
      <dgm:spPr/>
      <dgm:t>
        <a:bodyPr/>
        <a:lstStyle/>
        <a:p>
          <a:endParaRPr lang="en-US"/>
        </a:p>
      </dgm:t>
    </dgm:pt>
    <dgm:pt modelId="{D774A2AC-5123-4CB3-A476-B89A057AD811}" type="sibTrans" cxnId="{B1FA5814-29C2-477B-9F58-6605AF47DCE3}">
      <dgm:prSet/>
      <dgm:spPr/>
      <dgm:t>
        <a:bodyPr/>
        <a:lstStyle/>
        <a:p>
          <a:endParaRPr lang="en-US"/>
        </a:p>
      </dgm:t>
    </dgm:pt>
    <dgm:pt modelId="{42A78B1C-E85D-4F62-AA8F-23F6F4E628E6}">
      <dgm:prSet phldrT="[Text]"/>
      <dgm:spPr/>
      <dgm:t>
        <a:bodyPr/>
        <a:lstStyle/>
        <a:p>
          <a:r>
            <a:rPr lang="en-US" dirty="0" smtClean="0"/>
            <a:t>Dept. Managers</a:t>
          </a:r>
          <a:endParaRPr lang="en-US" dirty="0"/>
        </a:p>
      </dgm:t>
    </dgm:pt>
    <dgm:pt modelId="{9BE93A43-1C6A-452D-B5F8-03462D4AB2C1}" type="parTrans" cxnId="{1EDF0777-A7C7-4AAA-A7E2-5F793C114918}">
      <dgm:prSet/>
      <dgm:spPr/>
    </dgm:pt>
    <dgm:pt modelId="{C2C97CF3-F2AD-4A0B-B7E0-F333B07B4354}" type="sibTrans" cxnId="{1EDF0777-A7C7-4AAA-A7E2-5F793C114918}">
      <dgm:prSet/>
      <dgm:spPr/>
    </dgm:pt>
    <dgm:pt modelId="{DA237583-0C36-4964-A970-31E237A0A09B}" type="pres">
      <dgm:prSet presAssocID="{C8389992-13A7-45F7-8BA0-CBC02DB1C242}" presName="Name0" presStyleCnt="0">
        <dgm:presLayoutVars>
          <dgm:chMax val="1"/>
          <dgm:chPref val="1"/>
        </dgm:presLayoutVars>
      </dgm:prSet>
      <dgm:spPr/>
      <dgm:t>
        <a:bodyPr/>
        <a:lstStyle/>
        <a:p>
          <a:endParaRPr lang="en-US"/>
        </a:p>
      </dgm:t>
    </dgm:pt>
    <dgm:pt modelId="{3757AC4F-5B44-46D8-A8EC-CFDDB3525BE4}" type="pres">
      <dgm:prSet presAssocID="{035B236A-BC58-44F0-A38C-FBA8EA44E76A}" presName="Parent" presStyleLbl="node0" presStyleIdx="0" presStyleCnt="1">
        <dgm:presLayoutVars>
          <dgm:chMax val="5"/>
          <dgm:chPref val="5"/>
        </dgm:presLayoutVars>
      </dgm:prSet>
      <dgm:spPr/>
      <dgm:t>
        <a:bodyPr/>
        <a:lstStyle/>
        <a:p>
          <a:endParaRPr lang="en-US"/>
        </a:p>
      </dgm:t>
    </dgm:pt>
    <dgm:pt modelId="{ACA07434-4995-4DBF-B911-E72BAE6BF460}" type="pres">
      <dgm:prSet presAssocID="{035B236A-BC58-44F0-A38C-FBA8EA44E76A}" presName="Accent1" presStyleLbl="node1" presStyleIdx="0" presStyleCnt="15"/>
      <dgm:spPr/>
    </dgm:pt>
    <dgm:pt modelId="{B51F0B00-99B2-48A4-A258-FB70236CFBB9}" type="pres">
      <dgm:prSet presAssocID="{035B236A-BC58-44F0-A38C-FBA8EA44E76A}" presName="Accent2" presStyleLbl="node1" presStyleIdx="1" presStyleCnt="15"/>
      <dgm:spPr/>
    </dgm:pt>
    <dgm:pt modelId="{7681FC73-FC87-459B-BB8B-CEE6E7B96F7E}" type="pres">
      <dgm:prSet presAssocID="{035B236A-BC58-44F0-A38C-FBA8EA44E76A}" presName="Accent3" presStyleLbl="node1" presStyleIdx="2" presStyleCnt="15"/>
      <dgm:spPr/>
    </dgm:pt>
    <dgm:pt modelId="{C166B63E-2674-4E2E-A7E0-8D68591A3685}" type="pres">
      <dgm:prSet presAssocID="{035B236A-BC58-44F0-A38C-FBA8EA44E76A}" presName="Accent4" presStyleLbl="node1" presStyleIdx="3" presStyleCnt="15"/>
      <dgm:spPr/>
    </dgm:pt>
    <dgm:pt modelId="{498A1B7A-FB37-4B18-B919-D9F167D24905}" type="pres">
      <dgm:prSet presAssocID="{035B236A-BC58-44F0-A38C-FBA8EA44E76A}" presName="Accent5" presStyleLbl="node1" presStyleIdx="4" presStyleCnt="15"/>
      <dgm:spPr/>
    </dgm:pt>
    <dgm:pt modelId="{403F488F-A30F-46FF-BF82-C71507C22468}" type="pres">
      <dgm:prSet presAssocID="{035B236A-BC58-44F0-A38C-FBA8EA44E76A}" presName="Accent6" presStyleLbl="node1" presStyleIdx="5" presStyleCnt="15"/>
      <dgm:spPr/>
    </dgm:pt>
    <dgm:pt modelId="{86EF1E0F-76CA-409D-834F-DD439C1888D3}" type="pres">
      <dgm:prSet presAssocID="{657D20CC-DC9D-4724-9752-E33E2F005957}" presName="Child1" presStyleLbl="node1" presStyleIdx="6" presStyleCnt="15">
        <dgm:presLayoutVars>
          <dgm:chMax val="0"/>
          <dgm:chPref val="0"/>
        </dgm:presLayoutVars>
      </dgm:prSet>
      <dgm:spPr/>
      <dgm:t>
        <a:bodyPr/>
        <a:lstStyle/>
        <a:p>
          <a:endParaRPr lang="en-US"/>
        </a:p>
      </dgm:t>
    </dgm:pt>
    <dgm:pt modelId="{5493C364-ECFB-428F-ABDB-7D766D80E8E6}" type="pres">
      <dgm:prSet presAssocID="{657D20CC-DC9D-4724-9752-E33E2F005957}" presName="Accent7" presStyleCnt="0"/>
      <dgm:spPr/>
    </dgm:pt>
    <dgm:pt modelId="{6C415847-FF8A-45D3-B3F7-313D522C65BB}" type="pres">
      <dgm:prSet presAssocID="{657D20CC-DC9D-4724-9752-E33E2F005957}" presName="AccentHold1" presStyleLbl="node1" presStyleIdx="7" presStyleCnt="15"/>
      <dgm:spPr/>
    </dgm:pt>
    <dgm:pt modelId="{DE15AD64-63CE-4812-BC42-B8990F1CF1D5}" type="pres">
      <dgm:prSet presAssocID="{657D20CC-DC9D-4724-9752-E33E2F005957}" presName="Accent8" presStyleCnt="0"/>
      <dgm:spPr/>
    </dgm:pt>
    <dgm:pt modelId="{740BD90F-6676-4834-A452-2F63CE813224}" type="pres">
      <dgm:prSet presAssocID="{657D20CC-DC9D-4724-9752-E33E2F005957}" presName="AccentHold2" presStyleLbl="node1" presStyleIdx="8" presStyleCnt="15"/>
      <dgm:spPr/>
    </dgm:pt>
    <dgm:pt modelId="{74723B67-75D9-49EC-8CAD-D1B44F811053}" type="pres">
      <dgm:prSet presAssocID="{1B22F6B3-71EB-4555-BFE0-9CA15423EE81}" presName="Child2" presStyleLbl="node1" presStyleIdx="9" presStyleCnt="15">
        <dgm:presLayoutVars>
          <dgm:chMax val="0"/>
          <dgm:chPref val="0"/>
        </dgm:presLayoutVars>
      </dgm:prSet>
      <dgm:spPr/>
      <dgm:t>
        <a:bodyPr/>
        <a:lstStyle/>
        <a:p>
          <a:endParaRPr lang="en-US"/>
        </a:p>
      </dgm:t>
    </dgm:pt>
    <dgm:pt modelId="{7D374B1A-1359-4269-9274-1C62DC36DA13}" type="pres">
      <dgm:prSet presAssocID="{1B22F6B3-71EB-4555-BFE0-9CA15423EE81}" presName="Accent9" presStyleCnt="0"/>
      <dgm:spPr/>
    </dgm:pt>
    <dgm:pt modelId="{061E0BE5-F8DD-4FBB-B726-FC9020BE6B2A}" type="pres">
      <dgm:prSet presAssocID="{1B22F6B3-71EB-4555-BFE0-9CA15423EE81}" presName="AccentHold1" presStyleLbl="node1" presStyleIdx="10" presStyleCnt="15"/>
      <dgm:spPr/>
    </dgm:pt>
    <dgm:pt modelId="{C564ABE6-CD1B-436B-8D73-6DB7F9E2F5C8}" type="pres">
      <dgm:prSet presAssocID="{1B22F6B3-71EB-4555-BFE0-9CA15423EE81}" presName="Accent10" presStyleCnt="0"/>
      <dgm:spPr/>
    </dgm:pt>
    <dgm:pt modelId="{DA9616B8-673D-4AB9-9171-A224DDAB4525}" type="pres">
      <dgm:prSet presAssocID="{1B22F6B3-71EB-4555-BFE0-9CA15423EE81}" presName="AccentHold2" presStyleLbl="node1" presStyleIdx="11" presStyleCnt="15"/>
      <dgm:spPr/>
    </dgm:pt>
    <dgm:pt modelId="{9F3390C6-A019-4FBD-9036-446E5866E40C}" type="pres">
      <dgm:prSet presAssocID="{1B22F6B3-71EB-4555-BFE0-9CA15423EE81}" presName="Accent11" presStyleCnt="0"/>
      <dgm:spPr/>
    </dgm:pt>
    <dgm:pt modelId="{764ACADA-0409-4D65-A284-6BCC6A0E261F}" type="pres">
      <dgm:prSet presAssocID="{1B22F6B3-71EB-4555-BFE0-9CA15423EE81}" presName="AccentHold3" presStyleLbl="node1" presStyleIdx="12" presStyleCnt="15"/>
      <dgm:spPr/>
    </dgm:pt>
    <dgm:pt modelId="{60FCB0B4-F575-47D5-BC77-886B468DA523}" type="pres">
      <dgm:prSet presAssocID="{42A78B1C-E85D-4F62-AA8F-23F6F4E628E6}" presName="Child3" presStyleLbl="node1" presStyleIdx="13" presStyleCnt="15">
        <dgm:presLayoutVars>
          <dgm:chMax val="0"/>
          <dgm:chPref val="0"/>
        </dgm:presLayoutVars>
      </dgm:prSet>
      <dgm:spPr/>
      <dgm:t>
        <a:bodyPr/>
        <a:lstStyle/>
        <a:p>
          <a:endParaRPr lang="en-US"/>
        </a:p>
      </dgm:t>
    </dgm:pt>
    <dgm:pt modelId="{1749DD6E-1B9E-491E-B4F8-EF65A20BF4AD}" type="pres">
      <dgm:prSet presAssocID="{42A78B1C-E85D-4F62-AA8F-23F6F4E628E6}" presName="Accent12" presStyleCnt="0"/>
      <dgm:spPr/>
    </dgm:pt>
    <dgm:pt modelId="{D3A77132-8758-4995-B23A-C7BF186C3DE1}" type="pres">
      <dgm:prSet presAssocID="{42A78B1C-E85D-4F62-AA8F-23F6F4E628E6}" presName="AccentHold1" presStyleLbl="node1" presStyleIdx="14" presStyleCnt="15"/>
      <dgm:spPr/>
    </dgm:pt>
  </dgm:ptLst>
  <dgm:cxnLst>
    <dgm:cxn modelId="{5590BAFB-9DF7-4567-B308-BA42ECCF1122}" srcId="{C8389992-13A7-45F7-8BA0-CBC02DB1C242}" destId="{035B236A-BC58-44F0-A38C-FBA8EA44E76A}" srcOrd="0" destOrd="0" parTransId="{6D477FF7-B349-43F6-BB93-E330A5F74360}" sibTransId="{9957A0FD-C874-4B7F-8E61-17D96612C00D}"/>
    <dgm:cxn modelId="{FE270182-D4D0-454A-80FB-C0ED7B063C79}" type="presOf" srcId="{035B236A-BC58-44F0-A38C-FBA8EA44E76A}" destId="{3757AC4F-5B44-46D8-A8EC-CFDDB3525BE4}" srcOrd="0" destOrd="0" presId="urn:microsoft.com/office/officeart/2009/3/layout/CircleRelationship"/>
    <dgm:cxn modelId="{1EDF0777-A7C7-4AAA-A7E2-5F793C114918}" srcId="{035B236A-BC58-44F0-A38C-FBA8EA44E76A}" destId="{42A78B1C-E85D-4F62-AA8F-23F6F4E628E6}" srcOrd="2" destOrd="0" parTransId="{9BE93A43-1C6A-452D-B5F8-03462D4AB2C1}" sibTransId="{C2C97CF3-F2AD-4A0B-B7E0-F333B07B4354}"/>
    <dgm:cxn modelId="{22EDDC74-D1DC-48B2-8EA4-82C9A49A0473}" type="presOf" srcId="{657D20CC-DC9D-4724-9752-E33E2F005957}" destId="{86EF1E0F-76CA-409D-834F-DD439C1888D3}" srcOrd="0" destOrd="0" presId="urn:microsoft.com/office/officeart/2009/3/layout/CircleRelationship"/>
    <dgm:cxn modelId="{B894831A-4977-4DC0-BD2B-C687AD2D5E83}" srcId="{035B236A-BC58-44F0-A38C-FBA8EA44E76A}" destId="{657D20CC-DC9D-4724-9752-E33E2F005957}" srcOrd="0" destOrd="0" parTransId="{80F51885-9D91-4951-B51D-6628DA2024CF}" sibTransId="{07D78AD6-6A6E-498E-8541-CA128B72B09E}"/>
    <dgm:cxn modelId="{820BD538-A288-42EF-88B8-156B08A48722}" type="presOf" srcId="{42A78B1C-E85D-4F62-AA8F-23F6F4E628E6}" destId="{60FCB0B4-F575-47D5-BC77-886B468DA523}" srcOrd="0" destOrd="0" presId="urn:microsoft.com/office/officeart/2009/3/layout/CircleRelationship"/>
    <dgm:cxn modelId="{597C5096-E4C1-4C66-8B2F-BA455660AAB0}" type="presOf" srcId="{1B22F6B3-71EB-4555-BFE0-9CA15423EE81}" destId="{74723B67-75D9-49EC-8CAD-D1B44F811053}" srcOrd="0" destOrd="0" presId="urn:microsoft.com/office/officeart/2009/3/layout/CircleRelationship"/>
    <dgm:cxn modelId="{2FCC5EB5-1936-4527-A44B-BF024BC9B0FD}" type="presOf" srcId="{C8389992-13A7-45F7-8BA0-CBC02DB1C242}" destId="{DA237583-0C36-4964-A970-31E237A0A09B}" srcOrd="0" destOrd="0" presId="urn:microsoft.com/office/officeart/2009/3/layout/CircleRelationship"/>
    <dgm:cxn modelId="{B1FA5814-29C2-477B-9F58-6605AF47DCE3}" srcId="{035B236A-BC58-44F0-A38C-FBA8EA44E76A}" destId="{1B22F6B3-71EB-4555-BFE0-9CA15423EE81}" srcOrd="1" destOrd="0" parTransId="{363E3C1C-A2A2-4DFF-A6F4-81DE028B4E56}" sibTransId="{D774A2AC-5123-4CB3-A476-B89A057AD811}"/>
    <dgm:cxn modelId="{31F20EE4-86DC-4D87-B93F-4FC2CA53BBCA}" type="presParOf" srcId="{DA237583-0C36-4964-A970-31E237A0A09B}" destId="{3757AC4F-5B44-46D8-A8EC-CFDDB3525BE4}" srcOrd="0" destOrd="0" presId="urn:microsoft.com/office/officeart/2009/3/layout/CircleRelationship"/>
    <dgm:cxn modelId="{5754B863-D0A8-47FF-BB4C-5DB875849674}" type="presParOf" srcId="{DA237583-0C36-4964-A970-31E237A0A09B}" destId="{ACA07434-4995-4DBF-B911-E72BAE6BF460}" srcOrd="1" destOrd="0" presId="urn:microsoft.com/office/officeart/2009/3/layout/CircleRelationship"/>
    <dgm:cxn modelId="{6C1617C2-5C64-452B-AD1D-602D7E25AB16}" type="presParOf" srcId="{DA237583-0C36-4964-A970-31E237A0A09B}" destId="{B51F0B00-99B2-48A4-A258-FB70236CFBB9}" srcOrd="2" destOrd="0" presId="urn:microsoft.com/office/officeart/2009/3/layout/CircleRelationship"/>
    <dgm:cxn modelId="{CE620692-F8EF-4C0D-AEDB-24269CAAF41B}" type="presParOf" srcId="{DA237583-0C36-4964-A970-31E237A0A09B}" destId="{7681FC73-FC87-459B-BB8B-CEE6E7B96F7E}" srcOrd="3" destOrd="0" presId="urn:microsoft.com/office/officeart/2009/3/layout/CircleRelationship"/>
    <dgm:cxn modelId="{46D8448D-BCE4-4A5E-8561-0112022DA517}" type="presParOf" srcId="{DA237583-0C36-4964-A970-31E237A0A09B}" destId="{C166B63E-2674-4E2E-A7E0-8D68591A3685}" srcOrd="4" destOrd="0" presId="urn:microsoft.com/office/officeart/2009/3/layout/CircleRelationship"/>
    <dgm:cxn modelId="{C955D55E-E346-4AAB-9F9C-FCD1C5607C49}" type="presParOf" srcId="{DA237583-0C36-4964-A970-31E237A0A09B}" destId="{498A1B7A-FB37-4B18-B919-D9F167D24905}" srcOrd="5" destOrd="0" presId="urn:microsoft.com/office/officeart/2009/3/layout/CircleRelationship"/>
    <dgm:cxn modelId="{0E958EBE-7A16-4C08-8DED-2454EAA09793}" type="presParOf" srcId="{DA237583-0C36-4964-A970-31E237A0A09B}" destId="{403F488F-A30F-46FF-BF82-C71507C22468}" srcOrd="6" destOrd="0" presId="urn:microsoft.com/office/officeart/2009/3/layout/CircleRelationship"/>
    <dgm:cxn modelId="{6B7C5F35-15B4-4478-AE86-8DD3513E9B72}" type="presParOf" srcId="{DA237583-0C36-4964-A970-31E237A0A09B}" destId="{86EF1E0F-76CA-409D-834F-DD439C1888D3}" srcOrd="7" destOrd="0" presId="urn:microsoft.com/office/officeart/2009/3/layout/CircleRelationship"/>
    <dgm:cxn modelId="{E81B64C8-3449-47B9-A137-A8F2FCFEA24E}" type="presParOf" srcId="{DA237583-0C36-4964-A970-31E237A0A09B}" destId="{5493C364-ECFB-428F-ABDB-7D766D80E8E6}" srcOrd="8" destOrd="0" presId="urn:microsoft.com/office/officeart/2009/3/layout/CircleRelationship"/>
    <dgm:cxn modelId="{CAE2161F-A3CF-4CF7-A44E-B7D777A2B3AF}" type="presParOf" srcId="{5493C364-ECFB-428F-ABDB-7D766D80E8E6}" destId="{6C415847-FF8A-45D3-B3F7-313D522C65BB}" srcOrd="0" destOrd="0" presId="urn:microsoft.com/office/officeart/2009/3/layout/CircleRelationship"/>
    <dgm:cxn modelId="{89BC2611-9A3D-49B5-8CCD-34B9A7F982AC}" type="presParOf" srcId="{DA237583-0C36-4964-A970-31E237A0A09B}" destId="{DE15AD64-63CE-4812-BC42-B8990F1CF1D5}" srcOrd="9" destOrd="0" presId="urn:microsoft.com/office/officeart/2009/3/layout/CircleRelationship"/>
    <dgm:cxn modelId="{5E3EC462-618F-4619-A67D-85B501C67407}" type="presParOf" srcId="{DE15AD64-63CE-4812-BC42-B8990F1CF1D5}" destId="{740BD90F-6676-4834-A452-2F63CE813224}" srcOrd="0" destOrd="0" presId="urn:microsoft.com/office/officeart/2009/3/layout/CircleRelationship"/>
    <dgm:cxn modelId="{A71ADD43-5DF1-4E11-8112-4B0685032D14}" type="presParOf" srcId="{DA237583-0C36-4964-A970-31E237A0A09B}" destId="{74723B67-75D9-49EC-8CAD-D1B44F811053}" srcOrd="10" destOrd="0" presId="urn:microsoft.com/office/officeart/2009/3/layout/CircleRelationship"/>
    <dgm:cxn modelId="{9763A504-A5F8-48BA-8BA3-96FA90CDDE48}" type="presParOf" srcId="{DA237583-0C36-4964-A970-31E237A0A09B}" destId="{7D374B1A-1359-4269-9274-1C62DC36DA13}" srcOrd="11" destOrd="0" presId="urn:microsoft.com/office/officeart/2009/3/layout/CircleRelationship"/>
    <dgm:cxn modelId="{63D4A4DA-6055-4A61-8EC9-C63425015573}" type="presParOf" srcId="{7D374B1A-1359-4269-9274-1C62DC36DA13}" destId="{061E0BE5-F8DD-4FBB-B726-FC9020BE6B2A}" srcOrd="0" destOrd="0" presId="urn:microsoft.com/office/officeart/2009/3/layout/CircleRelationship"/>
    <dgm:cxn modelId="{F93DCEBC-0FE7-418F-8758-651D7B8903B1}" type="presParOf" srcId="{DA237583-0C36-4964-A970-31E237A0A09B}" destId="{C564ABE6-CD1B-436B-8D73-6DB7F9E2F5C8}" srcOrd="12" destOrd="0" presId="urn:microsoft.com/office/officeart/2009/3/layout/CircleRelationship"/>
    <dgm:cxn modelId="{E5725A5D-7947-4FFC-933B-1ED16597FC40}" type="presParOf" srcId="{C564ABE6-CD1B-436B-8D73-6DB7F9E2F5C8}" destId="{DA9616B8-673D-4AB9-9171-A224DDAB4525}" srcOrd="0" destOrd="0" presId="urn:microsoft.com/office/officeart/2009/3/layout/CircleRelationship"/>
    <dgm:cxn modelId="{C788C62D-72F6-4CA5-9AD3-970F1E85DF2E}" type="presParOf" srcId="{DA237583-0C36-4964-A970-31E237A0A09B}" destId="{9F3390C6-A019-4FBD-9036-446E5866E40C}" srcOrd="13" destOrd="0" presId="urn:microsoft.com/office/officeart/2009/3/layout/CircleRelationship"/>
    <dgm:cxn modelId="{DC8B4E2F-FA91-4808-B339-E2F92F42ED2B}" type="presParOf" srcId="{9F3390C6-A019-4FBD-9036-446E5866E40C}" destId="{764ACADA-0409-4D65-A284-6BCC6A0E261F}" srcOrd="0" destOrd="0" presId="urn:microsoft.com/office/officeart/2009/3/layout/CircleRelationship"/>
    <dgm:cxn modelId="{EDF83D4E-5B24-4D9D-9DD1-9D25748C42E5}" type="presParOf" srcId="{DA237583-0C36-4964-A970-31E237A0A09B}" destId="{60FCB0B4-F575-47D5-BC77-886B468DA523}" srcOrd="14" destOrd="0" presId="urn:microsoft.com/office/officeart/2009/3/layout/CircleRelationship"/>
    <dgm:cxn modelId="{1092FF77-E3EC-4A9B-BDBC-AAE2C467BE15}" type="presParOf" srcId="{DA237583-0C36-4964-A970-31E237A0A09B}" destId="{1749DD6E-1B9E-491E-B4F8-EF65A20BF4AD}" srcOrd="15" destOrd="0" presId="urn:microsoft.com/office/officeart/2009/3/layout/CircleRelationship"/>
    <dgm:cxn modelId="{76C75B83-290A-4864-BBCA-5B831BF07E26}" type="presParOf" srcId="{1749DD6E-1B9E-491E-B4F8-EF65A20BF4AD}" destId="{D3A77132-8758-4995-B23A-C7BF186C3DE1}"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7AC4F-5B44-46D8-A8EC-CFDDB3525BE4}">
      <dsp:nvSpPr>
        <dsp:cNvPr id="0" name=""/>
        <dsp:cNvSpPr/>
      </dsp:nvSpPr>
      <dsp:spPr>
        <a:xfrm>
          <a:off x="1111910" y="556561"/>
          <a:ext cx="3169920" cy="3170276"/>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t>Fund Managers</a:t>
          </a:r>
          <a:endParaRPr lang="en-US" sz="2400" kern="1200" dirty="0"/>
        </a:p>
      </dsp:txBody>
      <dsp:txXfrm>
        <a:off x="1576134" y="1020837"/>
        <a:ext cx="2241472" cy="2241724"/>
      </dsp:txXfrm>
    </dsp:sp>
    <dsp:sp modelId="{ACA07434-4995-4DBF-B911-E72BAE6BF460}">
      <dsp:nvSpPr>
        <dsp:cNvPr id="0" name=""/>
        <dsp:cNvSpPr/>
      </dsp:nvSpPr>
      <dsp:spPr>
        <a:xfrm>
          <a:off x="2920878" y="412121"/>
          <a:ext cx="352430" cy="352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1F0B00-99B2-48A4-A258-FB70236CFBB9}">
      <dsp:nvSpPr>
        <dsp:cNvPr id="0" name=""/>
        <dsp:cNvSpPr/>
      </dsp:nvSpPr>
      <dsp:spPr>
        <a:xfrm>
          <a:off x="2086620" y="3491289"/>
          <a:ext cx="255544" cy="2555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81FC73-FC87-459B-BB8B-CEE6E7B96F7E}">
      <dsp:nvSpPr>
        <dsp:cNvPr id="0" name=""/>
        <dsp:cNvSpPr/>
      </dsp:nvSpPr>
      <dsp:spPr>
        <a:xfrm>
          <a:off x="4486005" y="1843190"/>
          <a:ext cx="255544" cy="2555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66B63E-2674-4E2E-A7E0-8D68591A3685}">
      <dsp:nvSpPr>
        <dsp:cNvPr id="0" name=""/>
        <dsp:cNvSpPr/>
      </dsp:nvSpPr>
      <dsp:spPr>
        <a:xfrm>
          <a:off x="3264855" y="3763133"/>
          <a:ext cx="352430" cy="352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8A1B7A-FB37-4B18-B919-D9F167D24905}">
      <dsp:nvSpPr>
        <dsp:cNvPr id="0" name=""/>
        <dsp:cNvSpPr/>
      </dsp:nvSpPr>
      <dsp:spPr>
        <a:xfrm>
          <a:off x="2158146" y="913217"/>
          <a:ext cx="255544" cy="2555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3F488F-A30F-46FF-BF82-C71507C22468}">
      <dsp:nvSpPr>
        <dsp:cNvPr id="0" name=""/>
        <dsp:cNvSpPr/>
      </dsp:nvSpPr>
      <dsp:spPr>
        <a:xfrm>
          <a:off x="1353799" y="2375026"/>
          <a:ext cx="255544" cy="2555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EF1E0F-76CA-409D-834F-DD439C1888D3}">
      <dsp:nvSpPr>
        <dsp:cNvPr id="0" name=""/>
        <dsp:cNvSpPr/>
      </dsp:nvSpPr>
      <dsp:spPr>
        <a:xfrm>
          <a:off x="120944" y="1128766"/>
          <a:ext cx="1288775" cy="12884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Aggregators</a:t>
          </a:r>
          <a:endParaRPr lang="en-US" sz="1000" kern="1200" dirty="0"/>
        </a:p>
      </dsp:txBody>
      <dsp:txXfrm>
        <a:off x="309681" y="1317460"/>
        <a:ext cx="911301" cy="911092"/>
      </dsp:txXfrm>
    </dsp:sp>
    <dsp:sp modelId="{6C415847-FF8A-45D3-B3F7-313D522C65BB}">
      <dsp:nvSpPr>
        <dsp:cNvPr id="0" name=""/>
        <dsp:cNvSpPr/>
      </dsp:nvSpPr>
      <dsp:spPr>
        <a:xfrm>
          <a:off x="2564546" y="924328"/>
          <a:ext cx="352430" cy="352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0BD90F-6676-4834-A452-2F63CE813224}">
      <dsp:nvSpPr>
        <dsp:cNvPr id="0" name=""/>
        <dsp:cNvSpPr/>
      </dsp:nvSpPr>
      <dsp:spPr>
        <a:xfrm>
          <a:off x="242539" y="2795013"/>
          <a:ext cx="637235" cy="63738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723B67-75D9-49EC-8CAD-D1B44F811053}">
      <dsp:nvSpPr>
        <dsp:cNvPr id="0" name=""/>
        <dsp:cNvSpPr/>
      </dsp:nvSpPr>
      <dsp:spPr>
        <a:xfrm>
          <a:off x="4607600" y="522488"/>
          <a:ext cx="1288775" cy="12884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Dept. Research Administrators</a:t>
          </a:r>
          <a:endParaRPr lang="en-US" sz="1000" kern="1200" dirty="0"/>
        </a:p>
      </dsp:txBody>
      <dsp:txXfrm>
        <a:off x="4796337" y="711182"/>
        <a:ext cx="911301" cy="911092"/>
      </dsp:txXfrm>
    </dsp:sp>
    <dsp:sp modelId="{061E0BE5-F8DD-4FBB-B726-FC9020BE6B2A}">
      <dsp:nvSpPr>
        <dsp:cNvPr id="0" name=""/>
        <dsp:cNvSpPr/>
      </dsp:nvSpPr>
      <dsp:spPr>
        <a:xfrm>
          <a:off x="4032138" y="1412091"/>
          <a:ext cx="352430" cy="35258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A9616B8-673D-4AB9-9171-A224DDAB4525}">
      <dsp:nvSpPr>
        <dsp:cNvPr id="0" name=""/>
        <dsp:cNvSpPr/>
      </dsp:nvSpPr>
      <dsp:spPr>
        <a:xfrm>
          <a:off x="0" y="3553509"/>
          <a:ext cx="255544" cy="2555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64ACADA-0409-4D65-A284-6BCC6A0E261F}">
      <dsp:nvSpPr>
        <dsp:cNvPr id="0" name=""/>
        <dsp:cNvSpPr/>
      </dsp:nvSpPr>
      <dsp:spPr>
        <a:xfrm>
          <a:off x="2546339" y="3189817"/>
          <a:ext cx="255544" cy="2555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0FCB0B4-F575-47D5-BC77-886B468DA523}">
      <dsp:nvSpPr>
        <dsp:cNvPr id="0" name=""/>
        <dsp:cNvSpPr/>
      </dsp:nvSpPr>
      <dsp:spPr>
        <a:xfrm>
          <a:off x="5213624" y="2749830"/>
          <a:ext cx="1288775" cy="128848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n-US" sz="1000" kern="1200" dirty="0" smtClean="0"/>
            <a:t>Dept. Managers</a:t>
          </a:r>
          <a:endParaRPr lang="en-US" sz="1000" kern="1200" dirty="0"/>
        </a:p>
      </dsp:txBody>
      <dsp:txXfrm>
        <a:off x="5402361" y="2938524"/>
        <a:ext cx="911301" cy="911092"/>
      </dsp:txXfrm>
    </dsp:sp>
    <dsp:sp modelId="{D3A77132-8758-4995-B23A-C7BF186C3DE1}">
      <dsp:nvSpPr>
        <dsp:cNvPr id="0" name=""/>
        <dsp:cNvSpPr/>
      </dsp:nvSpPr>
      <dsp:spPr>
        <a:xfrm>
          <a:off x="4850140" y="2704646"/>
          <a:ext cx="255544" cy="25554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837420-D8DF-4391-840E-8204AB7026CC}" type="datetimeFigureOut">
              <a:rPr lang="en-US" smtClean="0"/>
              <a:t>1/28/2019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2A3F3F-D611-4AC4-AAB1-2698292E3585}" type="slidenum">
              <a:rPr lang="en-US" smtClean="0"/>
              <a:t>‹#›</a:t>
            </a:fld>
            <a:endParaRPr lang="en-US"/>
          </a:p>
        </p:txBody>
      </p:sp>
    </p:spTree>
    <p:extLst>
      <p:ext uri="{BB962C8B-B14F-4D97-AF65-F5344CB8AC3E}">
        <p14:creationId xmlns:p14="http://schemas.microsoft.com/office/powerpoint/2010/main" val="18109464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C39363C-E87C-48F0-834E-DDA76601FB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7696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33523895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298721347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Page-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67496" y="1687068"/>
            <a:ext cx="11308491" cy="447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
        <p:nvSpPr>
          <p:cNvPr id="14"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2905353299"/>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Page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5" name="Content Placeholder 2"/>
          <p:cNvSpPr>
            <a:spLocks noGrp="1"/>
          </p:cNvSpPr>
          <p:nvPr>
            <p:ph idx="1"/>
          </p:nvPr>
        </p:nvSpPr>
        <p:spPr>
          <a:xfrm>
            <a:off x="467496" y="1687068"/>
            <a:ext cx="11308491" cy="447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
        <p:nvSpPr>
          <p:cNvPr id="8"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300139354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42121653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Double Content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7" y="0"/>
            <a:ext cx="11308492"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5715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4008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241490222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Closing Slid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560776" y="4154408"/>
            <a:ext cx="11253272" cy="1953784"/>
          </a:xfrm>
        </p:spPr>
        <p:txBody>
          <a:bodyPr lIns="0" tIns="0" rIns="0" bIns="0" anchor="t" anchorCtr="0">
            <a:noAutofit/>
          </a:bodyPr>
          <a:lstStyle>
            <a:lvl1pPr marL="0" indent="0" algn="l">
              <a:lnSpc>
                <a:spcPct val="100000"/>
              </a:lnSpc>
              <a:spcBef>
                <a:spcPts val="0"/>
              </a:spcBef>
              <a:buNone/>
              <a:defRPr sz="32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dirty="0" smtClean="0"/>
              <a:t>Click to edit contact information </a:t>
            </a:r>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
        <p:nvSpPr>
          <p:cNvPr id="3" name="TextBox 2"/>
          <p:cNvSpPr txBox="1"/>
          <p:nvPr/>
        </p:nvSpPr>
        <p:spPr>
          <a:xfrm>
            <a:off x="9875520" y="2834640"/>
            <a:ext cx="2003434" cy="523220"/>
          </a:xfrm>
          <a:prstGeom prst="rect">
            <a:avLst/>
          </a:prstGeom>
          <a:noFill/>
        </p:spPr>
        <p:txBody>
          <a:bodyPr wrap="none" rtlCol="0">
            <a:spAutoFit/>
          </a:bodyPr>
          <a:lstStyle/>
          <a:p>
            <a:r>
              <a:rPr lang="en-US" sz="2800" dirty="0" err="1">
                <a:solidFill>
                  <a:srgbClr val="585958"/>
                </a:solidFill>
              </a:rPr>
              <a:t>esr.ucsd.edu</a:t>
            </a:r>
            <a:endParaRPr lang="en-US" sz="2800" dirty="0">
              <a:solidFill>
                <a:srgbClr val="585958"/>
              </a:solidFill>
            </a:endParaRPr>
          </a:p>
        </p:txBody>
      </p:sp>
    </p:spTree>
    <p:extLst>
      <p:ext uri="{BB962C8B-B14F-4D97-AF65-F5344CB8AC3E}">
        <p14:creationId xmlns:p14="http://schemas.microsoft.com/office/powerpoint/2010/main" val="4234267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solidFill>
                  <a:srgbClr val="585958"/>
                </a:solidFill>
              </a:rPr>
              <a:pPr/>
              <a:t>‹#›</a:t>
            </a:fld>
            <a:endParaRPr lang="en-US">
              <a:solidFill>
                <a:srgbClr val="585958"/>
              </a:solidFill>
            </a:endParaRPr>
          </a:p>
        </p:txBody>
      </p:sp>
    </p:spTree>
    <p:extLst>
      <p:ext uri="{BB962C8B-B14F-4D97-AF65-F5344CB8AC3E}">
        <p14:creationId xmlns:p14="http://schemas.microsoft.com/office/powerpoint/2010/main" val="409224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p15:clr>
            <a:srgbClr val="F26B43"/>
          </p15:clr>
        </p15:guide>
        <p15:guide id="2" orient="horz" pos="936">
          <p15:clr>
            <a:srgbClr val="F26B43"/>
          </p15:clr>
        </p15:guide>
        <p15:guide id="3" pos="360">
          <p15:clr>
            <a:srgbClr val="F26B43"/>
          </p15:clr>
        </p15:guide>
        <p15:guide id="4" pos="729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hyperlink" Target="mailto:njoyce@ucsd.edu"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KR Training Strategy</a:t>
            </a:r>
            <a:endParaRPr lang="en-US" dirty="0"/>
          </a:p>
        </p:txBody>
      </p:sp>
      <p:sp>
        <p:nvSpPr>
          <p:cNvPr id="6" name="Subtitle 5"/>
          <p:cNvSpPr>
            <a:spLocks noGrp="1"/>
          </p:cNvSpPr>
          <p:nvPr>
            <p:ph type="subTitle" idx="1"/>
          </p:nvPr>
        </p:nvSpPr>
        <p:spPr/>
        <p:txBody>
          <a:bodyPr/>
          <a:lstStyle/>
          <a:p>
            <a:r>
              <a:rPr lang="en-US" dirty="0" smtClean="0"/>
              <a:t>An introduction into learning and performance</a:t>
            </a:r>
            <a:endParaRPr lang="en-US" dirty="0"/>
          </a:p>
        </p:txBody>
      </p:sp>
    </p:spTree>
    <p:extLst>
      <p:ext uri="{BB962C8B-B14F-4D97-AF65-F5344CB8AC3E}">
        <p14:creationId xmlns:p14="http://schemas.microsoft.com/office/powerpoint/2010/main" val="2420954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467496" y="1687067"/>
            <a:ext cx="11308491" cy="4937851"/>
          </a:xfrm>
        </p:spPr>
        <p:txBody>
          <a:bodyPr>
            <a:normAutofit lnSpcReduction="10000"/>
          </a:bodyPr>
          <a:lstStyle/>
          <a:p>
            <a:pPr marL="457200" indent="-457200">
              <a:buFont typeface="Arial" panose="020B0604020202020204" pitchFamily="34" charset="0"/>
              <a:buChar char="•"/>
            </a:pPr>
            <a:r>
              <a:rPr lang="en-US" dirty="0" smtClean="0"/>
              <a:t>Refine reports and work with RIS and others to identify the various audiences</a:t>
            </a:r>
          </a:p>
          <a:p>
            <a:pPr marL="457200" indent="-457200">
              <a:buFont typeface="Arial" panose="020B0604020202020204" pitchFamily="34" charset="0"/>
              <a:buChar char="•"/>
            </a:pPr>
            <a:r>
              <a:rPr lang="en-US" dirty="0" smtClean="0"/>
              <a:t>Conduct cost/benefit analysis on the purchase of </a:t>
            </a:r>
            <a:r>
              <a:rPr lang="en-US" dirty="0" err="1" smtClean="0"/>
              <a:t>WalkMe</a:t>
            </a:r>
            <a:r>
              <a:rPr lang="en-US" dirty="0" smtClean="0"/>
              <a:t> and Live Chat software (if green lighted, purchase, install and train the trainer)</a:t>
            </a:r>
          </a:p>
          <a:p>
            <a:pPr marL="457200" indent="-457200">
              <a:buFont typeface="Arial" panose="020B0604020202020204" pitchFamily="34" charset="0"/>
              <a:buChar char="•"/>
            </a:pPr>
            <a:r>
              <a:rPr lang="en-US" dirty="0" smtClean="0"/>
              <a:t>Review a training and communications survey results (use this to inform content and delivery design)</a:t>
            </a:r>
          </a:p>
          <a:p>
            <a:pPr marL="457200" indent="-457200">
              <a:buFont typeface="Arial" panose="020B0604020202020204" pitchFamily="34" charset="0"/>
              <a:buChar char="•"/>
            </a:pPr>
            <a:r>
              <a:rPr lang="en-US" dirty="0" smtClean="0"/>
              <a:t>Complete the training requirements assessment</a:t>
            </a:r>
          </a:p>
          <a:p>
            <a:pPr marL="457200" indent="-457200">
              <a:buFont typeface="Arial" panose="020B0604020202020204" pitchFamily="34" charset="0"/>
              <a:buChar char="•"/>
            </a:pPr>
            <a:r>
              <a:rPr lang="en-US" dirty="0" smtClean="0"/>
              <a:t>Work with people managers to conduce training needs assessments and analyze gaps (use this to inform content and delivery design)</a:t>
            </a:r>
          </a:p>
          <a:p>
            <a:pPr marL="457200" indent="-457200">
              <a:buFont typeface="Arial" panose="020B0604020202020204" pitchFamily="34" charset="0"/>
              <a:buChar char="•"/>
            </a:pPr>
            <a:r>
              <a:rPr lang="en-US" dirty="0" smtClean="0"/>
              <a:t>Kick off people manager training in the beginning of 2019</a:t>
            </a:r>
          </a:p>
          <a:p>
            <a:pPr marL="457200" indent="-457200">
              <a:buFont typeface="Arial" panose="020B0604020202020204" pitchFamily="34" charset="0"/>
              <a:buChar char="•"/>
            </a:pPr>
            <a:r>
              <a:rPr lang="en-US" dirty="0" smtClean="0"/>
              <a:t>Kick off roadshows in the beginning of 2019 designed to train to big picture and business process changes</a:t>
            </a:r>
          </a:p>
          <a:p>
            <a:pPr marL="457200" indent="-457200">
              <a:buFont typeface="Arial" panose="020B0604020202020204" pitchFamily="34" charset="0"/>
              <a:buChar char="•"/>
            </a:pPr>
            <a:r>
              <a:rPr lang="en-US" dirty="0" smtClean="0"/>
              <a:t>Establish a KR Training Environment at end of CYQ1 </a:t>
            </a:r>
          </a:p>
          <a:p>
            <a:endParaRPr lang="en-US" dirty="0"/>
          </a:p>
        </p:txBody>
      </p:sp>
      <p:sp>
        <p:nvSpPr>
          <p:cNvPr id="4" name="Text Placeholder 3"/>
          <p:cNvSpPr>
            <a:spLocks noGrp="1"/>
          </p:cNvSpPr>
          <p:nvPr>
            <p:ph type="body" sz="quarter" idx="13"/>
          </p:nvPr>
        </p:nvSpPr>
        <p:spPr/>
        <p:txBody>
          <a:bodyPr/>
          <a:lstStyle/>
          <a:p>
            <a:r>
              <a:rPr lang="en-US" dirty="0" smtClean="0"/>
              <a:t>Where do we go from here?</a:t>
            </a:r>
            <a:endParaRPr lang="en-US" dirty="0"/>
          </a:p>
        </p:txBody>
      </p:sp>
    </p:spTree>
    <p:extLst>
      <p:ext uri="{BB962C8B-B14F-4D97-AF65-F5344CB8AC3E}">
        <p14:creationId xmlns:p14="http://schemas.microsoft.com/office/powerpoint/2010/main" val="29862867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For questions contact Nicole Joyce at </a:t>
            </a:r>
            <a:r>
              <a:rPr lang="en-US" dirty="0" smtClean="0">
                <a:hlinkClick r:id="rId2"/>
              </a:rPr>
              <a:t>njoyce@ucsd.edu</a:t>
            </a:r>
            <a:r>
              <a:rPr lang="en-US" dirty="0" smtClean="0"/>
              <a:t> or 858-534-9112.</a:t>
            </a:r>
            <a:endParaRPr lang="en-US" dirty="0"/>
          </a:p>
        </p:txBody>
      </p:sp>
    </p:spTree>
    <p:extLst>
      <p:ext uri="{BB962C8B-B14F-4D97-AF65-F5344CB8AC3E}">
        <p14:creationId xmlns:p14="http://schemas.microsoft.com/office/powerpoint/2010/main" val="636513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Defining Change</a:t>
            </a:r>
            <a:endParaRPr lang="en-US" dirty="0"/>
          </a:p>
        </p:txBody>
      </p:sp>
      <p:sp>
        <p:nvSpPr>
          <p:cNvPr id="3" name="Content Placeholder 2"/>
          <p:cNvSpPr>
            <a:spLocks noGrp="1"/>
          </p:cNvSpPr>
          <p:nvPr>
            <p:ph idx="1"/>
          </p:nvPr>
        </p:nvSpPr>
        <p:spPr/>
        <p:txBody>
          <a:bodyPr/>
          <a:lstStyle/>
          <a:p>
            <a:r>
              <a:rPr lang="en-US" dirty="0" smtClean="0"/>
              <a:t>The implementation </a:t>
            </a:r>
            <a:r>
              <a:rPr lang="en-US" dirty="0"/>
              <a:t>of a new research administration </a:t>
            </a:r>
            <a:r>
              <a:rPr lang="en-US" dirty="0" smtClean="0"/>
              <a:t>system (</a:t>
            </a:r>
            <a:r>
              <a:rPr lang="en-US" dirty="0" err="1" smtClean="0"/>
              <a:t>Kuali</a:t>
            </a:r>
            <a:r>
              <a:rPr lang="en-US" dirty="0" smtClean="0"/>
              <a:t> Research) along with various </a:t>
            </a:r>
            <a:r>
              <a:rPr lang="en-US" dirty="0"/>
              <a:t>process changes in the way sponsored projects are handled from proposal development to award </a:t>
            </a:r>
            <a:r>
              <a:rPr lang="en-US" dirty="0" smtClean="0"/>
              <a:t>closeout.  </a:t>
            </a:r>
            <a:endParaRPr lang="en-US" dirty="0" smtClean="0">
              <a:solidFill>
                <a:schemeClr val="tx1"/>
              </a:solidFill>
            </a:endParaRPr>
          </a:p>
          <a:p>
            <a:endParaRPr lang="en-US" dirty="0" smtClean="0">
              <a:solidFill>
                <a:schemeClr val="tx1"/>
              </a:solidFill>
            </a:endParaRPr>
          </a:p>
        </p:txBody>
      </p:sp>
      <p:sp>
        <p:nvSpPr>
          <p:cNvPr id="4" name="Text Placeholder 3"/>
          <p:cNvSpPr>
            <a:spLocks noGrp="1"/>
          </p:cNvSpPr>
          <p:nvPr>
            <p:ph type="body" sz="quarter" idx="13"/>
          </p:nvPr>
        </p:nvSpPr>
        <p:spPr/>
        <p:txBody>
          <a:bodyPr>
            <a:normAutofit fontScale="77500" lnSpcReduction="20000"/>
          </a:bodyPr>
          <a:lstStyle/>
          <a:p>
            <a:r>
              <a:rPr lang="en-US" dirty="0" smtClean="0"/>
              <a:t>What is changing and why do people need to be trained?</a:t>
            </a:r>
            <a:endParaRPr lang="en-US" dirty="0"/>
          </a:p>
        </p:txBody>
      </p:sp>
    </p:spTree>
    <p:extLst>
      <p:ext uri="{BB962C8B-B14F-4D97-AF65-F5344CB8AC3E}">
        <p14:creationId xmlns:p14="http://schemas.microsoft.com/office/powerpoint/2010/main" val="5698242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Landscape	</a:t>
            </a:r>
            <a:endParaRPr lang="en-US" dirty="0"/>
          </a:p>
        </p:txBody>
      </p:sp>
      <p:sp>
        <p:nvSpPr>
          <p:cNvPr id="3" name="Content Placeholder 2"/>
          <p:cNvSpPr>
            <a:spLocks noGrp="1"/>
          </p:cNvSpPr>
          <p:nvPr>
            <p:ph idx="1"/>
          </p:nvPr>
        </p:nvSpPr>
        <p:spPr/>
        <p:txBody>
          <a:bodyPr/>
          <a:lstStyle/>
          <a:p>
            <a:endParaRPr lang="en-US" b="1" dirty="0" smtClean="0"/>
          </a:p>
          <a:p>
            <a:r>
              <a:rPr lang="en-US" b="1" dirty="0" smtClean="0"/>
              <a:t>Learning</a:t>
            </a:r>
            <a:r>
              <a:rPr lang="en-US" dirty="0" smtClean="0"/>
              <a:t> – the degree to which participants </a:t>
            </a:r>
            <a:r>
              <a:rPr lang="en-US" b="1" dirty="0" smtClean="0"/>
              <a:t>acquire the intended knowledge, skills and attitudes</a:t>
            </a:r>
            <a:r>
              <a:rPr lang="en-US" dirty="0" smtClean="0"/>
              <a:t> based on their participation in the learning event.</a:t>
            </a:r>
          </a:p>
          <a:p>
            <a:endParaRPr lang="en-US" dirty="0" smtClean="0"/>
          </a:p>
          <a:p>
            <a:r>
              <a:rPr lang="en-US" b="1" dirty="0" smtClean="0"/>
              <a:t>Behavior</a:t>
            </a:r>
            <a:r>
              <a:rPr lang="en-US" dirty="0" smtClean="0"/>
              <a:t> – the degree to which participants </a:t>
            </a:r>
            <a:r>
              <a:rPr lang="en-US" b="1" dirty="0" smtClean="0"/>
              <a:t>apply what they learned </a:t>
            </a:r>
            <a:r>
              <a:rPr lang="en-US" dirty="0" smtClean="0"/>
              <a:t>during</a:t>
            </a:r>
            <a:r>
              <a:rPr lang="en-US" b="1" dirty="0" smtClean="0"/>
              <a:t> </a:t>
            </a:r>
            <a:r>
              <a:rPr lang="en-US" dirty="0" smtClean="0"/>
              <a:t>training when they are back on the job</a:t>
            </a:r>
          </a:p>
        </p:txBody>
      </p:sp>
      <p:sp>
        <p:nvSpPr>
          <p:cNvPr id="4" name="Text Placeholder 3"/>
          <p:cNvSpPr>
            <a:spLocks noGrp="1"/>
          </p:cNvSpPr>
          <p:nvPr>
            <p:ph type="body" sz="quarter" idx="13"/>
          </p:nvPr>
        </p:nvSpPr>
        <p:spPr/>
        <p:txBody>
          <a:bodyPr/>
          <a:lstStyle/>
          <a:p>
            <a:r>
              <a:rPr lang="en-US" dirty="0" smtClean="0"/>
              <a:t>Learning vs. Behavior</a:t>
            </a:r>
            <a:endParaRPr lang="en-US" dirty="0"/>
          </a:p>
        </p:txBody>
      </p:sp>
    </p:spTree>
    <p:extLst>
      <p:ext uri="{BB962C8B-B14F-4D97-AF65-F5344CB8AC3E}">
        <p14:creationId xmlns:p14="http://schemas.microsoft.com/office/powerpoint/2010/main" val="170769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7070116"/>
              </p:ext>
            </p:extLst>
          </p:nvPr>
        </p:nvGraphicFramePr>
        <p:xfrm>
          <a:off x="166255" y="3591917"/>
          <a:ext cx="11698673" cy="2730216"/>
        </p:xfrm>
        <a:graphic>
          <a:graphicData uri="http://schemas.openxmlformats.org/drawingml/2006/table">
            <a:tbl>
              <a:tblPr firstRow="1" bandRow="1">
                <a:tableStyleId>{85BE263C-DBD7-4A20-BB59-AAB30ACAA65A}</a:tableStyleId>
              </a:tblPr>
              <a:tblGrid>
                <a:gridCol w="1551501">
                  <a:extLst>
                    <a:ext uri="{9D8B030D-6E8A-4147-A177-3AD203B41FA5}">
                      <a16:colId xmlns:a16="http://schemas.microsoft.com/office/drawing/2014/main" val="20000"/>
                    </a:ext>
                  </a:extLst>
                </a:gridCol>
                <a:gridCol w="2037276">
                  <a:extLst>
                    <a:ext uri="{9D8B030D-6E8A-4147-A177-3AD203B41FA5}">
                      <a16:colId xmlns:a16="http://schemas.microsoft.com/office/drawing/2014/main" val="20001"/>
                    </a:ext>
                  </a:extLst>
                </a:gridCol>
                <a:gridCol w="2523216">
                  <a:extLst>
                    <a:ext uri="{9D8B030D-6E8A-4147-A177-3AD203B41FA5}">
                      <a16:colId xmlns:a16="http://schemas.microsoft.com/office/drawing/2014/main" val="20002"/>
                    </a:ext>
                  </a:extLst>
                </a:gridCol>
                <a:gridCol w="2667205">
                  <a:extLst>
                    <a:ext uri="{9D8B030D-6E8A-4147-A177-3AD203B41FA5}">
                      <a16:colId xmlns:a16="http://schemas.microsoft.com/office/drawing/2014/main" val="20003"/>
                    </a:ext>
                  </a:extLst>
                </a:gridCol>
                <a:gridCol w="2919475">
                  <a:extLst>
                    <a:ext uri="{9D8B030D-6E8A-4147-A177-3AD203B41FA5}">
                      <a16:colId xmlns:a16="http://schemas.microsoft.com/office/drawing/2014/main" val="20004"/>
                    </a:ext>
                  </a:extLst>
                </a:gridCol>
              </a:tblGrid>
              <a:tr h="441920">
                <a:tc gridSpan="5">
                  <a:txBody>
                    <a:bodyPr/>
                    <a:lstStyle/>
                    <a:p>
                      <a:pPr algn="ctr"/>
                      <a:r>
                        <a:rPr lang="en-US" sz="1800" dirty="0" smtClean="0"/>
                        <a:t>Training for</a:t>
                      </a:r>
                      <a:r>
                        <a:rPr lang="en-US" sz="1800" baseline="0" dirty="0" smtClean="0"/>
                        <a:t> Expertise</a:t>
                      </a:r>
                      <a:endParaRPr lang="en-US" sz="1800" dirty="0"/>
                    </a:p>
                  </a:txBody>
                  <a:tcPr/>
                </a:tc>
                <a:tc hMerge="1">
                  <a:txBody>
                    <a:bodyPr/>
                    <a:lstStyle/>
                    <a:p>
                      <a:endParaRPr lang="en-US" sz="1050" dirty="0"/>
                    </a:p>
                  </a:txBody>
                  <a:tcPr/>
                </a:tc>
                <a:tc hMerge="1">
                  <a:txBody>
                    <a:bodyPr/>
                    <a:lstStyle/>
                    <a:p>
                      <a:endParaRPr lang="en-US" sz="1050" dirty="0"/>
                    </a:p>
                  </a:txBody>
                  <a:tcPr/>
                </a:tc>
                <a:tc hMerge="1">
                  <a:txBody>
                    <a:bodyPr/>
                    <a:lstStyle/>
                    <a:p>
                      <a:endParaRPr lang="en-US" sz="1050" dirty="0"/>
                    </a:p>
                  </a:txBody>
                  <a:tcPr/>
                </a:tc>
                <a:tc hMerge="1">
                  <a:txBody>
                    <a:bodyPr/>
                    <a:lstStyle/>
                    <a:p>
                      <a:endParaRPr lang="en-US" sz="1050" dirty="0"/>
                    </a:p>
                  </a:txBody>
                  <a:tcPr/>
                </a:tc>
                <a:extLst>
                  <a:ext uri="{0D108BD9-81ED-4DB2-BD59-A6C34878D82A}">
                    <a16:rowId xmlns:a16="http://schemas.microsoft.com/office/drawing/2014/main" val="10000"/>
                  </a:ext>
                </a:extLst>
              </a:tr>
              <a:tr h="22882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t>Level of Expertise*</a:t>
                      </a:r>
                    </a:p>
                    <a:p>
                      <a:endParaRPr lang="en-US" sz="1200" dirty="0"/>
                    </a:p>
                  </a:txBody>
                  <a:tcPr/>
                </a:tc>
                <a:tc>
                  <a:txBody>
                    <a:bodyPr/>
                    <a:lstStyle/>
                    <a:p>
                      <a:r>
                        <a:rPr lang="en-US" sz="1600" b="1" dirty="0" smtClean="0"/>
                        <a:t>Beginner/Novice:</a:t>
                      </a:r>
                    </a:p>
                    <a:p>
                      <a:pPr marL="285750" indent="-285750">
                        <a:buFont typeface="Arial" panose="020B0604020202020204" pitchFamily="34" charset="0"/>
                        <a:buChar char="•"/>
                      </a:pPr>
                      <a:r>
                        <a:rPr lang="en-US" sz="1200" dirty="0" smtClean="0"/>
                        <a:t>Follows simple directions</a:t>
                      </a:r>
                    </a:p>
                    <a:p>
                      <a:pPr marL="285750" indent="-285750">
                        <a:buFont typeface="Arial" panose="020B0604020202020204" pitchFamily="34" charset="0"/>
                        <a:buChar char="•"/>
                      </a:pPr>
                      <a:r>
                        <a:rPr lang="en-US" sz="1200" dirty="0" smtClean="0"/>
                        <a:t>Performs using memory of facts and simple rules</a:t>
                      </a:r>
                      <a:endParaRPr lang="en-US" sz="1200" b="0" dirty="0" smtClean="0"/>
                    </a:p>
                  </a:txBody>
                  <a:tcPr/>
                </a:tc>
                <a:tc>
                  <a:txBody>
                    <a:bodyPr/>
                    <a:lstStyle/>
                    <a:p>
                      <a:r>
                        <a:rPr lang="en-US" sz="1600" b="1" dirty="0" smtClean="0"/>
                        <a:t>Competent:</a:t>
                      </a:r>
                    </a:p>
                    <a:p>
                      <a:pPr marL="285750" indent="-285750">
                        <a:buFont typeface="Arial" panose="020B0604020202020204" pitchFamily="34" charset="0"/>
                        <a:buChar char="•"/>
                      </a:pPr>
                      <a:r>
                        <a:rPr lang="en-US" sz="1200" dirty="0" smtClean="0"/>
                        <a:t>Makes simple judgments for typical tasks</a:t>
                      </a:r>
                    </a:p>
                    <a:p>
                      <a:pPr marL="285750" indent="-285750">
                        <a:buFont typeface="Arial" panose="020B0604020202020204" pitchFamily="34" charset="0"/>
                        <a:buChar char="•"/>
                      </a:pPr>
                      <a:r>
                        <a:rPr lang="en-US" sz="1200" dirty="0" smtClean="0"/>
                        <a:t>May need help with complex or unusual tasks</a:t>
                      </a:r>
                    </a:p>
                    <a:p>
                      <a:pPr marL="285750" indent="-285750">
                        <a:buFont typeface="Arial" panose="020B0604020202020204" pitchFamily="34" charset="0"/>
                        <a:buChar char="•"/>
                      </a:pPr>
                      <a:r>
                        <a:rPr lang="en-US" sz="1200" dirty="0" smtClean="0"/>
                        <a:t>May lack speed and flexibility</a:t>
                      </a:r>
                    </a:p>
                    <a:p>
                      <a:endParaRPr lang="en-US" sz="1200" b="1" dirty="0"/>
                    </a:p>
                  </a:txBody>
                  <a:tcPr/>
                </a:tc>
                <a:tc>
                  <a:txBody>
                    <a:bodyPr/>
                    <a:lstStyle/>
                    <a:p>
                      <a:r>
                        <a:rPr lang="en-US" sz="1600" b="1" kern="1200" dirty="0" smtClean="0">
                          <a:effectLst/>
                        </a:rPr>
                        <a:t>Proficient:</a:t>
                      </a:r>
                    </a:p>
                    <a:p>
                      <a:pPr marL="285750" lvl="0" indent="-285750">
                        <a:buFont typeface="Arial" panose="020B0604020202020204" pitchFamily="34" charset="0"/>
                        <a:buChar char="•"/>
                      </a:pPr>
                      <a:r>
                        <a:rPr lang="en-US" sz="1200" kern="1200" dirty="0" smtClean="0">
                          <a:effectLst/>
                        </a:rPr>
                        <a:t>Performance guided by</a:t>
                      </a:r>
                    </a:p>
                    <a:p>
                      <a:pPr marL="285750" indent="-285750">
                        <a:buFont typeface="Arial" panose="020B0604020202020204" pitchFamily="34" charset="0"/>
                        <a:buChar char="•"/>
                      </a:pPr>
                      <a:r>
                        <a:rPr lang="en-US" sz="1200" kern="1200" dirty="0" smtClean="0">
                          <a:effectLst/>
                        </a:rPr>
                        <a:t>deeper experience</a:t>
                      </a:r>
                    </a:p>
                    <a:p>
                      <a:pPr marL="285750" lvl="0" indent="-285750">
                        <a:buFont typeface="Arial" panose="020B0604020202020204" pitchFamily="34" charset="0"/>
                        <a:buChar char="•"/>
                      </a:pPr>
                      <a:r>
                        <a:rPr lang="en-US" sz="1200" kern="1200" dirty="0" smtClean="0">
                          <a:effectLst/>
                        </a:rPr>
                        <a:t>Able to figure out the most critical aspects of a situation</a:t>
                      </a:r>
                    </a:p>
                    <a:p>
                      <a:pPr marL="285750" lvl="0" indent="-285750">
                        <a:buFont typeface="Arial" panose="020B0604020202020204" pitchFamily="34" charset="0"/>
                        <a:buChar char="•"/>
                      </a:pPr>
                      <a:r>
                        <a:rPr lang="en-US" sz="1200" kern="1200" dirty="0" smtClean="0">
                          <a:effectLst/>
                        </a:rPr>
                        <a:t>Sees nuances missed by less skilled performers</a:t>
                      </a:r>
                    </a:p>
                    <a:p>
                      <a:pPr marL="285750" indent="-285750">
                        <a:buFont typeface="Arial" panose="020B0604020202020204" pitchFamily="34" charset="0"/>
                        <a:buChar char="•"/>
                      </a:pPr>
                      <a:r>
                        <a:rPr lang="en-US" sz="1200" kern="1200" dirty="0" smtClean="0">
                          <a:effectLst/>
                        </a:rPr>
                        <a:t>Flexible performance</a:t>
                      </a:r>
                      <a:endParaRPr lang="en-US" sz="1200" dirty="0"/>
                    </a:p>
                  </a:txBody>
                  <a:tcPr/>
                </a:tc>
                <a:tc>
                  <a:txBody>
                    <a:bodyPr/>
                    <a:lstStyle/>
                    <a:p>
                      <a:r>
                        <a:rPr lang="en-US" sz="1600" b="1" kern="1200" dirty="0" smtClean="0">
                          <a:effectLst/>
                        </a:rPr>
                        <a:t>Expert:</a:t>
                      </a:r>
                    </a:p>
                    <a:p>
                      <a:pPr marL="285750" lvl="0" indent="-285750">
                        <a:buFont typeface="Arial" panose="020B0604020202020204" pitchFamily="34" charset="0"/>
                        <a:buChar char="•"/>
                      </a:pPr>
                      <a:r>
                        <a:rPr lang="en-US" sz="1200" kern="1200" dirty="0" smtClean="0">
                          <a:effectLst/>
                        </a:rPr>
                        <a:t>Performance guided by extensive practice and easily retrievable knowledge and skills</a:t>
                      </a:r>
                    </a:p>
                    <a:p>
                      <a:pPr marL="285750" lvl="0" indent="-285750">
                        <a:buFont typeface="Arial" panose="020B0604020202020204" pitchFamily="34" charset="0"/>
                        <a:buChar char="•"/>
                      </a:pPr>
                      <a:r>
                        <a:rPr lang="en-US" sz="1200" kern="1200" dirty="0" smtClean="0">
                          <a:effectLst/>
                        </a:rPr>
                        <a:t>Notices nuances, connections, and patterns</a:t>
                      </a:r>
                    </a:p>
                    <a:p>
                      <a:pPr marL="285750" lvl="0" indent="-285750">
                        <a:buFont typeface="Arial" panose="020B0604020202020204" pitchFamily="34" charset="0"/>
                        <a:buChar char="•"/>
                      </a:pPr>
                      <a:r>
                        <a:rPr lang="en-US" sz="1200" kern="1200" dirty="0" smtClean="0">
                          <a:effectLst/>
                        </a:rPr>
                        <a:t>Intuitive understanding based on extensive practice</a:t>
                      </a:r>
                    </a:p>
                    <a:p>
                      <a:pPr marL="285750" indent="-285750">
                        <a:buFont typeface="Arial" panose="020B0604020202020204" pitchFamily="34" charset="0"/>
                        <a:buChar char="•"/>
                      </a:pPr>
                      <a:r>
                        <a:rPr lang="en-US" sz="1200" kern="1200" dirty="0" smtClean="0">
                          <a:effectLst/>
                        </a:rPr>
                        <a:t>Able to solve difficult problems, learn fast, find needed resources</a:t>
                      </a:r>
                      <a:endParaRPr lang="en-US" sz="1200" dirty="0"/>
                    </a:p>
                  </a:txBody>
                  <a:tcPr/>
                </a:tc>
                <a:extLst>
                  <a:ext uri="{0D108BD9-81ED-4DB2-BD59-A6C34878D82A}">
                    <a16:rowId xmlns:a16="http://schemas.microsoft.com/office/drawing/2014/main" val="10001"/>
                  </a:ext>
                </a:extLst>
              </a:tr>
            </a:tbl>
          </a:graphicData>
        </a:graphic>
      </p:graphicFrame>
      <p:sp>
        <p:nvSpPr>
          <p:cNvPr id="7" name="Text Box 1"/>
          <p:cNvSpPr txBox="1"/>
          <p:nvPr/>
        </p:nvSpPr>
        <p:spPr>
          <a:xfrm>
            <a:off x="359872" y="6475066"/>
            <a:ext cx="4173855" cy="2063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07000"/>
              </a:lnSpc>
              <a:spcBef>
                <a:spcPts val="0"/>
              </a:spcBef>
              <a:spcAft>
                <a:spcPts val="800"/>
              </a:spcAft>
            </a:pPr>
            <a:r>
              <a:rPr lang="en-US" sz="800" dirty="0">
                <a:solidFill>
                  <a:schemeClr val="bg1">
                    <a:lumMod val="65000"/>
                  </a:schemeClr>
                </a:solidFill>
                <a:effectLst/>
                <a:ea typeface="Calibri Light" panose="020F0302020204030204" pitchFamily="34" charset="0"/>
                <a:cs typeface="Times New Roman" panose="02020603050405020304" pitchFamily="18" charset="0"/>
              </a:rPr>
              <a:t>*Association for Talent Development (ATD) Training for Expertise Job Aid by Patti Shank, PhD</a:t>
            </a:r>
            <a:endParaRPr lang="en-US" sz="1100" dirty="0">
              <a:solidFill>
                <a:schemeClr val="bg1">
                  <a:lumMod val="65000"/>
                </a:schemeClr>
              </a:solidFill>
              <a:effectLst/>
              <a:ea typeface="Calibri Light" panose="020F0302020204030204" pitchFamily="34" charset="0"/>
              <a:cs typeface="Times New Roman" panose="02020603050405020304" pitchFamily="18" charset="0"/>
            </a:endParaRPr>
          </a:p>
          <a:p>
            <a:pPr marL="0" marR="0">
              <a:lnSpc>
                <a:spcPct val="107000"/>
              </a:lnSpc>
              <a:spcBef>
                <a:spcPts val="0"/>
              </a:spcBef>
              <a:spcAft>
                <a:spcPts val="800"/>
              </a:spcAft>
            </a:pPr>
            <a:r>
              <a:rPr lang="en-US" sz="1100" dirty="0">
                <a:solidFill>
                  <a:schemeClr val="bg1">
                    <a:lumMod val="65000"/>
                  </a:schemeClr>
                </a:solidFill>
                <a:effectLst/>
                <a:ea typeface="Calibri Light" panose="020F0302020204030204" pitchFamily="34" charset="0"/>
                <a:cs typeface="Times New Roman" panose="02020603050405020304" pitchFamily="18" charset="0"/>
              </a:rPr>
              <a:t> </a:t>
            </a:r>
          </a:p>
        </p:txBody>
      </p:sp>
      <p:graphicFrame>
        <p:nvGraphicFramePr>
          <p:cNvPr id="9" name="Content Placeholder 5"/>
          <p:cNvGraphicFramePr>
            <a:graphicFrameLocks/>
          </p:cNvGraphicFramePr>
          <p:nvPr>
            <p:extLst>
              <p:ext uri="{D42A27DB-BD31-4B8C-83A1-F6EECF244321}">
                <p14:modId xmlns:p14="http://schemas.microsoft.com/office/powerpoint/2010/main" val="104646045"/>
              </p:ext>
            </p:extLst>
          </p:nvPr>
        </p:nvGraphicFramePr>
        <p:xfrm>
          <a:off x="166255" y="123919"/>
          <a:ext cx="11698672" cy="3378423"/>
        </p:xfrm>
        <a:graphic>
          <a:graphicData uri="http://schemas.openxmlformats.org/drawingml/2006/table">
            <a:tbl>
              <a:tblPr firstRow="1" bandRow="1">
                <a:tableStyleId>{85BE263C-DBD7-4A20-BB59-AAB30ACAA65A}</a:tableStyleId>
              </a:tblPr>
              <a:tblGrid>
                <a:gridCol w="1688936">
                  <a:extLst>
                    <a:ext uri="{9D8B030D-6E8A-4147-A177-3AD203B41FA5}">
                      <a16:colId xmlns:a16="http://schemas.microsoft.com/office/drawing/2014/main" val="20000"/>
                    </a:ext>
                  </a:extLst>
                </a:gridCol>
                <a:gridCol w="1790734">
                  <a:extLst>
                    <a:ext uri="{9D8B030D-6E8A-4147-A177-3AD203B41FA5}">
                      <a16:colId xmlns:a16="http://schemas.microsoft.com/office/drawing/2014/main" val="20001"/>
                    </a:ext>
                  </a:extLst>
                </a:gridCol>
                <a:gridCol w="2632322">
                  <a:extLst>
                    <a:ext uri="{9D8B030D-6E8A-4147-A177-3AD203B41FA5}">
                      <a16:colId xmlns:a16="http://schemas.microsoft.com/office/drawing/2014/main" val="20002"/>
                    </a:ext>
                  </a:extLst>
                </a:gridCol>
                <a:gridCol w="2667205">
                  <a:extLst>
                    <a:ext uri="{9D8B030D-6E8A-4147-A177-3AD203B41FA5}">
                      <a16:colId xmlns:a16="http://schemas.microsoft.com/office/drawing/2014/main" val="20003"/>
                    </a:ext>
                  </a:extLst>
                </a:gridCol>
                <a:gridCol w="2919475">
                  <a:extLst>
                    <a:ext uri="{9D8B030D-6E8A-4147-A177-3AD203B41FA5}">
                      <a16:colId xmlns:a16="http://schemas.microsoft.com/office/drawing/2014/main" val="20004"/>
                    </a:ext>
                  </a:extLst>
                </a:gridCol>
              </a:tblGrid>
              <a:tr h="365949">
                <a:tc gridSpan="5">
                  <a:txBody>
                    <a:bodyPr/>
                    <a:lstStyle/>
                    <a:p>
                      <a:pPr algn="ctr"/>
                      <a:r>
                        <a:rPr lang="en-US" sz="1800" dirty="0" smtClean="0"/>
                        <a:t>Training for</a:t>
                      </a:r>
                      <a:r>
                        <a:rPr lang="en-US" sz="1800" baseline="0" dirty="0" smtClean="0"/>
                        <a:t> Outcomes</a:t>
                      </a:r>
                      <a:endParaRPr lang="en-US" sz="1800" dirty="0"/>
                    </a:p>
                  </a:txBody>
                  <a:tcPr/>
                </a:tc>
                <a:tc hMerge="1">
                  <a:txBody>
                    <a:bodyPr/>
                    <a:lstStyle/>
                    <a:p>
                      <a:endParaRPr lang="en-US" sz="1050" dirty="0"/>
                    </a:p>
                  </a:txBody>
                  <a:tcPr/>
                </a:tc>
                <a:tc hMerge="1">
                  <a:txBody>
                    <a:bodyPr/>
                    <a:lstStyle/>
                    <a:p>
                      <a:endParaRPr lang="en-US" sz="1050" dirty="0"/>
                    </a:p>
                  </a:txBody>
                  <a:tcPr/>
                </a:tc>
                <a:tc hMerge="1">
                  <a:txBody>
                    <a:bodyPr/>
                    <a:lstStyle/>
                    <a:p>
                      <a:endParaRPr lang="en-US" sz="1050" dirty="0"/>
                    </a:p>
                  </a:txBody>
                  <a:tcPr/>
                </a:tc>
                <a:tc hMerge="1">
                  <a:txBody>
                    <a:bodyPr/>
                    <a:lstStyle/>
                    <a:p>
                      <a:endParaRPr lang="en-US" sz="1050" dirty="0"/>
                    </a:p>
                  </a:txBody>
                  <a:tcPr/>
                </a:tc>
                <a:extLst>
                  <a:ext uri="{0D108BD9-81ED-4DB2-BD59-A6C34878D82A}">
                    <a16:rowId xmlns:a16="http://schemas.microsoft.com/office/drawing/2014/main" val="10000"/>
                  </a:ext>
                </a:extLst>
              </a:tr>
              <a:tr h="17849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smtClean="0"/>
                        <a:t>Knowledge: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the degree to which participants know certain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none" dirty="0" smtClean="0"/>
                    </a:p>
                  </a:txBody>
                  <a:tcPr/>
                </a:tc>
                <a:tc>
                  <a:txBody>
                    <a:bodyPr/>
                    <a:lstStyle/>
                    <a:p>
                      <a:r>
                        <a:rPr lang="en-US" sz="1600" b="1" dirty="0" smtClean="0"/>
                        <a:t>Skills &amp; Abilities: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smtClean="0"/>
                        <a:t>the degree to which they know how to do something or perform a certain task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1" u="sng" dirty="0" smtClean="0"/>
                    </a:p>
                  </a:txBody>
                  <a:tcPr/>
                </a:tc>
                <a:tc>
                  <a:txBody>
                    <a:bodyPr/>
                    <a:lstStyle/>
                    <a:p>
                      <a:r>
                        <a:rPr lang="en-US" sz="1600" b="1" dirty="0" smtClean="0"/>
                        <a:t>Attitude:</a:t>
                      </a:r>
                    </a:p>
                    <a:p>
                      <a:pPr marL="0" indent="0">
                        <a:buFont typeface="Arial" panose="020B0604020202020204" pitchFamily="34" charset="0"/>
                        <a:buNone/>
                      </a:pPr>
                      <a:r>
                        <a:rPr lang="en-US" sz="1100" dirty="0" smtClean="0"/>
                        <a:t>the degree to which training participants believe it will be worthwhile to implement what is learned during training on the job</a:t>
                      </a:r>
                    </a:p>
                  </a:txBody>
                  <a:tcPr/>
                </a:tc>
                <a:tc>
                  <a:txBody>
                    <a:bodyPr/>
                    <a:lstStyle/>
                    <a:p>
                      <a:r>
                        <a:rPr lang="en-US" sz="1600" b="1" kern="1200" dirty="0" smtClean="0">
                          <a:effectLst/>
                        </a:rPr>
                        <a:t>Commitment: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100" kern="1200" dirty="0" smtClean="0">
                          <a:effectLst/>
                        </a:rPr>
                        <a:t>the degree to which learners intend to apply the knowledge and skills learned during training to their jobs, relates to learner motivation by acknowledging that even if the learner masters the knowledge and skills, they must still put forth effort to use the information or perform the skills daily.</a:t>
                      </a:r>
                    </a:p>
                  </a:txBody>
                  <a:tcPr/>
                </a:tc>
                <a:tc>
                  <a:txBody>
                    <a:bodyPr/>
                    <a:lstStyle/>
                    <a:p>
                      <a:r>
                        <a:rPr lang="en-US" sz="1600" b="1" kern="1200" dirty="0" smtClean="0">
                          <a:effectLst/>
                        </a:rPr>
                        <a:t>Confidence:</a:t>
                      </a:r>
                    </a:p>
                    <a:p>
                      <a:r>
                        <a:rPr lang="en-US" sz="1100" b="0" kern="1200" dirty="0" smtClean="0">
                          <a:effectLst/>
                        </a:rPr>
                        <a:t>the degree to which training participants thing they will be able to do what they learned during training on the job.</a:t>
                      </a:r>
                      <a:r>
                        <a:rPr lang="en-US" sz="1100" b="0" kern="1200" baseline="0" dirty="0" smtClean="0">
                          <a:effectLst/>
                        </a:rPr>
                        <a:t>  </a:t>
                      </a:r>
                      <a:r>
                        <a:rPr lang="en-US" sz="1100" b="0" kern="1200" dirty="0" smtClean="0">
                          <a:effectLst/>
                        </a:rPr>
                        <a:t>Addressing confidence during training brings learners close to the desired on-the-job performance.  It can proactively surface potential on-the-job application barriers so they can be resolved.</a:t>
                      </a:r>
                    </a:p>
                  </a:txBody>
                  <a:tcPr/>
                </a:tc>
                <a:extLst>
                  <a:ext uri="{0D108BD9-81ED-4DB2-BD59-A6C34878D82A}">
                    <a16:rowId xmlns:a16="http://schemas.microsoft.com/office/drawing/2014/main" val="10001"/>
                  </a:ext>
                </a:extLst>
              </a:tr>
              <a:tr h="12275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none" dirty="0" smtClean="0"/>
                        <a:t>“I know it.”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u="none" dirty="0" smtClean="0"/>
                        <a:t>“I can do it right now.”</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u="none" dirty="0" smtClean="0"/>
                        <a:t>“I believe it will be worthwhile to do this in my work.” </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600" b="1" kern="1200" dirty="0" smtClean="0">
                          <a:effectLst/>
                        </a:rPr>
                        <a:t>“I intend to do it on the job.”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1" kern="1200" dirty="0" smtClean="0">
                          <a:effectLst/>
                        </a:rPr>
                        <a:t>“I think I can do it on the job.” </a:t>
                      </a:r>
                    </a:p>
                  </a:txBody>
                  <a:tcPr/>
                </a:tc>
                <a:extLst>
                  <a:ext uri="{0D108BD9-81ED-4DB2-BD59-A6C34878D82A}">
                    <a16:rowId xmlns:a16="http://schemas.microsoft.com/office/drawing/2014/main" val="3252973020"/>
                  </a:ext>
                </a:extLst>
              </a:tr>
            </a:tbl>
          </a:graphicData>
        </a:graphic>
      </p:graphicFrame>
    </p:spTree>
    <p:extLst>
      <p:ext uri="{BB962C8B-B14F-4D97-AF65-F5344CB8AC3E}">
        <p14:creationId xmlns:p14="http://schemas.microsoft.com/office/powerpoint/2010/main" val="2516177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Requirements</a:t>
            </a:r>
            <a:endParaRPr lang="en-US" dirty="0"/>
          </a:p>
        </p:txBody>
      </p:sp>
      <p:sp>
        <p:nvSpPr>
          <p:cNvPr id="3" name="Content Placeholder 2"/>
          <p:cNvSpPr>
            <a:spLocks noGrp="1"/>
          </p:cNvSpPr>
          <p:nvPr>
            <p:ph idx="1"/>
          </p:nvPr>
        </p:nvSpPr>
        <p:spPr/>
        <p:txBody>
          <a:bodyPr>
            <a:normAutofit fontScale="77500" lnSpcReduction="20000"/>
          </a:bodyPr>
          <a:lstStyle/>
          <a:p>
            <a:pPr marL="285750" indent="-285750">
              <a:buFont typeface="Arial" panose="020B0604020202020204" pitchFamily="34" charset="0"/>
              <a:buChar char="•"/>
            </a:pPr>
            <a:r>
              <a:rPr lang="en-US" dirty="0" smtClean="0">
                <a:solidFill>
                  <a:schemeClr val="tx1"/>
                </a:solidFill>
              </a:rPr>
              <a:t>Dealing </a:t>
            </a:r>
            <a:r>
              <a:rPr lang="en-US" dirty="0">
                <a:solidFill>
                  <a:schemeClr val="tx1"/>
                </a:solidFill>
              </a:rPr>
              <a:t>with transition </a:t>
            </a:r>
          </a:p>
          <a:p>
            <a:pPr marL="285750" indent="-285750">
              <a:buFont typeface="Arial" panose="020B0604020202020204" pitchFamily="34" charset="0"/>
              <a:buChar char="•"/>
            </a:pPr>
            <a:r>
              <a:rPr lang="en-US" dirty="0">
                <a:solidFill>
                  <a:schemeClr val="tx1"/>
                </a:solidFill>
              </a:rPr>
              <a:t>Personally dealing with change </a:t>
            </a:r>
          </a:p>
          <a:p>
            <a:pPr marL="285750" indent="-285750">
              <a:buFont typeface="Arial" panose="020B0604020202020204" pitchFamily="34" charset="0"/>
              <a:buChar char="•"/>
            </a:pPr>
            <a:r>
              <a:rPr lang="en-US" dirty="0">
                <a:solidFill>
                  <a:schemeClr val="tx1"/>
                </a:solidFill>
              </a:rPr>
              <a:t>Succeeding in a changing environment </a:t>
            </a:r>
          </a:p>
          <a:p>
            <a:pPr marL="285750" indent="-285750">
              <a:buFont typeface="Arial" panose="020B0604020202020204" pitchFamily="34" charset="0"/>
              <a:buChar char="•"/>
            </a:pPr>
            <a:r>
              <a:rPr lang="en-US" dirty="0">
                <a:solidFill>
                  <a:schemeClr val="tx1"/>
                </a:solidFill>
              </a:rPr>
              <a:t>Managing resistance (supervisors and sponsors) </a:t>
            </a:r>
          </a:p>
          <a:p>
            <a:pPr marL="285750" indent="-285750">
              <a:buFont typeface="Arial" panose="020B0604020202020204" pitchFamily="34" charset="0"/>
              <a:buChar char="•"/>
            </a:pPr>
            <a:r>
              <a:rPr lang="en-US" dirty="0">
                <a:solidFill>
                  <a:schemeClr val="tx1"/>
                </a:solidFill>
              </a:rPr>
              <a:t>Big picture overview of the new environment </a:t>
            </a:r>
          </a:p>
          <a:p>
            <a:pPr marL="285750" indent="-285750">
              <a:buFont typeface="Arial" panose="020B0604020202020204" pitchFamily="34" charset="0"/>
              <a:buChar char="•"/>
            </a:pPr>
            <a:r>
              <a:rPr lang="en-US" dirty="0">
                <a:solidFill>
                  <a:schemeClr val="tx1"/>
                </a:solidFill>
              </a:rPr>
              <a:t>Basic or requisite skills/knowledge </a:t>
            </a:r>
          </a:p>
          <a:p>
            <a:pPr marL="285750" indent="-285750">
              <a:buFont typeface="Arial" panose="020B0604020202020204" pitchFamily="34" charset="0"/>
              <a:buChar char="•"/>
            </a:pPr>
            <a:r>
              <a:rPr lang="en-US" dirty="0">
                <a:solidFill>
                  <a:schemeClr val="tx1"/>
                </a:solidFill>
              </a:rPr>
              <a:t>Temporary work processes </a:t>
            </a:r>
          </a:p>
          <a:p>
            <a:pPr marL="285750" indent="-285750">
              <a:buFont typeface="Arial" panose="020B0604020202020204" pitchFamily="34" charset="0"/>
              <a:buChar char="•"/>
            </a:pPr>
            <a:r>
              <a:rPr lang="en-US" dirty="0">
                <a:solidFill>
                  <a:schemeClr val="tx1"/>
                </a:solidFill>
              </a:rPr>
              <a:t>Handling exceptions </a:t>
            </a:r>
          </a:p>
          <a:p>
            <a:pPr marL="285750" indent="-285750">
              <a:buFont typeface="Arial" panose="020B0604020202020204" pitchFamily="34" charset="0"/>
              <a:buChar char="•"/>
            </a:pPr>
            <a:r>
              <a:rPr lang="en-US" dirty="0">
                <a:solidFill>
                  <a:schemeClr val="tx1"/>
                </a:solidFill>
              </a:rPr>
              <a:t>Process skills/knowledge</a:t>
            </a:r>
          </a:p>
          <a:p>
            <a:pPr marL="285750" indent="-285750">
              <a:buFont typeface="Arial" panose="020B0604020202020204" pitchFamily="34" charset="0"/>
              <a:buChar char="•"/>
            </a:pPr>
            <a:r>
              <a:rPr lang="en-US" dirty="0"/>
              <a:t>System skills/knowledge</a:t>
            </a:r>
          </a:p>
          <a:p>
            <a:pPr marL="285750" indent="-285750">
              <a:buFont typeface="Arial" panose="020B0604020202020204" pitchFamily="34" charset="0"/>
              <a:buChar char="•"/>
            </a:pPr>
            <a:r>
              <a:rPr lang="en-US" dirty="0" smtClean="0">
                <a:solidFill>
                  <a:schemeClr val="tx1"/>
                </a:solidFill>
              </a:rPr>
              <a:t>Technical skill/knowledge</a:t>
            </a:r>
            <a:endParaRPr lang="en-US" dirty="0">
              <a:solidFill>
                <a:schemeClr val="tx1"/>
              </a:solidFill>
            </a:endParaRPr>
          </a:p>
          <a:p>
            <a:pPr marL="285750" indent="-285750">
              <a:buFont typeface="Arial" panose="020B0604020202020204" pitchFamily="34" charset="0"/>
              <a:buChar char="•"/>
            </a:pPr>
            <a:r>
              <a:rPr lang="en-US" dirty="0">
                <a:solidFill>
                  <a:schemeClr val="tx1"/>
                </a:solidFill>
              </a:rPr>
              <a:t>Organizational skills/ knowledge</a:t>
            </a:r>
          </a:p>
          <a:p>
            <a:pPr marL="285750" indent="-285750">
              <a:buFont typeface="Arial" panose="020B0604020202020204" pitchFamily="34" charset="0"/>
              <a:buChar char="•"/>
            </a:pPr>
            <a:r>
              <a:rPr lang="en-US" dirty="0">
                <a:solidFill>
                  <a:schemeClr val="tx1"/>
                </a:solidFill>
              </a:rPr>
              <a:t>Problem resolution</a:t>
            </a:r>
          </a:p>
        </p:txBody>
      </p:sp>
      <p:sp>
        <p:nvSpPr>
          <p:cNvPr id="4" name="Text Placeholder 3"/>
          <p:cNvSpPr>
            <a:spLocks noGrp="1"/>
          </p:cNvSpPr>
          <p:nvPr>
            <p:ph type="body" sz="quarter" idx="13"/>
          </p:nvPr>
        </p:nvSpPr>
        <p:spPr/>
        <p:txBody>
          <a:bodyPr/>
          <a:lstStyle/>
          <a:p>
            <a:r>
              <a:rPr lang="en-US" dirty="0" smtClean="0"/>
              <a:t>What are you training for?</a:t>
            </a:r>
            <a:endParaRPr lang="en-US" dirty="0"/>
          </a:p>
        </p:txBody>
      </p:sp>
      <p:sp>
        <p:nvSpPr>
          <p:cNvPr id="7" name="Folded Corner 6"/>
          <p:cNvSpPr/>
          <p:nvPr/>
        </p:nvSpPr>
        <p:spPr>
          <a:xfrm>
            <a:off x="10144895" y="333632"/>
            <a:ext cx="1631092" cy="1581665"/>
          </a:xfrm>
          <a:prstGeom prst="foldedCorne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Make sure </a:t>
            </a:r>
            <a:r>
              <a:rPr lang="en-US" dirty="0" smtClean="0"/>
              <a:t>ALL needs are assessed and addressed!</a:t>
            </a:r>
            <a:endParaRPr lang="en-US" dirty="0"/>
          </a:p>
        </p:txBody>
      </p:sp>
      <p:grpSp>
        <p:nvGrpSpPr>
          <p:cNvPr id="26" name="Group 25"/>
          <p:cNvGrpSpPr/>
          <p:nvPr/>
        </p:nvGrpSpPr>
        <p:grpSpPr>
          <a:xfrm>
            <a:off x="9579959" y="4275784"/>
            <a:ext cx="2327778" cy="2308324"/>
            <a:chOff x="9640817" y="4282161"/>
            <a:chExt cx="2327778" cy="2308324"/>
          </a:xfrm>
        </p:grpSpPr>
        <p:sp>
          <p:nvSpPr>
            <p:cNvPr id="17" name="TextBox 16"/>
            <p:cNvSpPr txBox="1"/>
            <p:nvPr/>
          </p:nvSpPr>
          <p:spPr>
            <a:xfrm>
              <a:off x="10087745" y="4282161"/>
              <a:ext cx="1880850" cy="2308324"/>
            </a:xfrm>
            <a:prstGeom prst="rect">
              <a:avLst/>
            </a:prstGeom>
            <a:solidFill>
              <a:schemeClr val="bg1">
                <a:lumMod val="95000"/>
              </a:schemeClr>
            </a:solidFill>
          </p:spPr>
          <p:txBody>
            <a:bodyPr wrap="square" rtlCol="0">
              <a:spAutoFit/>
            </a:bodyPr>
            <a:lstStyle/>
            <a:p>
              <a:r>
                <a:rPr lang="en-US" sz="1200" dirty="0" smtClean="0">
                  <a:solidFill>
                    <a:schemeClr val="tx2"/>
                  </a:solidFill>
                </a:rPr>
                <a:t>KR Modules:</a:t>
              </a:r>
            </a:p>
            <a:p>
              <a:pPr marL="285750" indent="-285750">
                <a:buFont typeface="Arial" panose="020B0604020202020204" pitchFamily="34" charset="0"/>
                <a:buChar char="•"/>
              </a:pPr>
              <a:r>
                <a:rPr lang="en-US" sz="1200" dirty="0" smtClean="0">
                  <a:solidFill>
                    <a:schemeClr val="tx2"/>
                  </a:solidFill>
                </a:rPr>
                <a:t>Dashboard</a:t>
              </a:r>
            </a:p>
            <a:p>
              <a:pPr marL="285750" indent="-285750">
                <a:buFont typeface="Arial" panose="020B0604020202020204" pitchFamily="34" charset="0"/>
                <a:buChar char="•"/>
              </a:pPr>
              <a:r>
                <a:rPr lang="en-US" sz="1200" dirty="0" smtClean="0">
                  <a:solidFill>
                    <a:schemeClr val="tx2"/>
                  </a:solidFill>
                </a:rPr>
                <a:t>Proposal Development</a:t>
              </a:r>
            </a:p>
            <a:p>
              <a:pPr marL="285750" indent="-285750">
                <a:buFont typeface="Arial" panose="020B0604020202020204" pitchFamily="34" charset="0"/>
                <a:buChar char="•"/>
              </a:pPr>
              <a:r>
                <a:rPr lang="en-US" sz="1200" dirty="0" smtClean="0">
                  <a:solidFill>
                    <a:schemeClr val="tx2"/>
                  </a:solidFill>
                </a:rPr>
                <a:t>Institutional Proposal</a:t>
              </a:r>
            </a:p>
            <a:p>
              <a:pPr marL="285750" indent="-285750">
                <a:buFont typeface="Arial" panose="020B0604020202020204" pitchFamily="34" charset="0"/>
                <a:buChar char="•"/>
              </a:pPr>
              <a:r>
                <a:rPr lang="en-US" sz="1200" dirty="0" smtClean="0">
                  <a:solidFill>
                    <a:schemeClr val="tx2"/>
                  </a:solidFill>
                </a:rPr>
                <a:t>Negotiations</a:t>
              </a:r>
            </a:p>
            <a:p>
              <a:pPr marL="285750" indent="-285750">
                <a:buFont typeface="Arial" panose="020B0604020202020204" pitchFamily="34" charset="0"/>
                <a:buChar char="•"/>
              </a:pPr>
              <a:r>
                <a:rPr lang="en-US" sz="1200" dirty="0" smtClean="0">
                  <a:solidFill>
                    <a:schemeClr val="tx2"/>
                  </a:solidFill>
                </a:rPr>
                <a:t>Award</a:t>
              </a:r>
            </a:p>
            <a:p>
              <a:pPr marL="285750" indent="-285750">
                <a:buFont typeface="Arial" panose="020B0604020202020204" pitchFamily="34" charset="0"/>
                <a:buChar char="•"/>
              </a:pPr>
              <a:r>
                <a:rPr lang="en-US" sz="1200" dirty="0" smtClean="0">
                  <a:solidFill>
                    <a:schemeClr val="tx2"/>
                  </a:solidFill>
                </a:rPr>
                <a:t>Subaward</a:t>
              </a:r>
            </a:p>
            <a:p>
              <a:endParaRPr lang="en-US" sz="1200" dirty="0">
                <a:solidFill>
                  <a:schemeClr val="tx2"/>
                </a:solidFill>
              </a:endParaRPr>
            </a:p>
            <a:p>
              <a:r>
                <a:rPr lang="en-US" sz="1200" dirty="0" smtClean="0">
                  <a:solidFill>
                    <a:schemeClr val="tx2"/>
                  </a:solidFill>
                </a:rPr>
                <a:t>Other integrations?</a:t>
              </a:r>
            </a:p>
            <a:p>
              <a:pPr marL="285750" indent="-285750">
                <a:buFont typeface="Arial" panose="020B0604020202020204" pitchFamily="34" charset="0"/>
                <a:buChar char="•"/>
              </a:pPr>
              <a:r>
                <a:rPr lang="en-US" sz="1200" dirty="0" err="1" smtClean="0">
                  <a:solidFill>
                    <a:schemeClr val="tx2"/>
                  </a:solidFill>
                </a:rPr>
                <a:t>Kuali</a:t>
              </a:r>
              <a:r>
                <a:rPr lang="en-US" sz="1200" dirty="0" smtClean="0">
                  <a:solidFill>
                    <a:schemeClr val="tx2"/>
                  </a:solidFill>
                </a:rPr>
                <a:t> IRB</a:t>
              </a:r>
            </a:p>
            <a:p>
              <a:pPr marL="285750" indent="-285750">
                <a:buFont typeface="Arial" panose="020B0604020202020204" pitchFamily="34" charset="0"/>
                <a:buChar char="•"/>
              </a:pPr>
              <a:r>
                <a:rPr lang="en-US" sz="1200" dirty="0" err="1" smtClean="0">
                  <a:solidFill>
                    <a:schemeClr val="tx2"/>
                  </a:solidFill>
                </a:rPr>
                <a:t>Kuali</a:t>
              </a:r>
              <a:r>
                <a:rPr lang="en-US" sz="1200" dirty="0" smtClean="0">
                  <a:solidFill>
                    <a:schemeClr val="tx2"/>
                  </a:solidFill>
                </a:rPr>
                <a:t> COI</a:t>
              </a:r>
            </a:p>
            <a:p>
              <a:pPr marL="285750" indent="-285750">
                <a:buFont typeface="Arial" panose="020B0604020202020204" pitchFamily="34" charset="0"/>
                <a:buChar char="•"/>
              </a:pPr>
              <a:r>
                <a:rPr lang="en-US" sz="1200" dirty="0" smtClean="0">
                  <a:solidFill>
                    <a:schemeClr val="tx2"/>
                  </a:solidFill>
                </a:rPr>
                <a:t>Reporting tools</a:t>
              </a:r>
            </a:p>
          </p:txBody>
        </p:sp>
        <p:cxnSp>
          <p:nvCxnSpPr>
            <p:cNvPr id="20" name="Straight Arrow Connector 19"/>
            <p:cNvCxnSpPr>
              <a:stCxn id="35" idx="3"/>
            </p:cNvCxnSpPr>
            <p:nvPr/>
          </p:nvCxnSpPr>
          <p:spPr>
            <a:xfrm flipV="1">
              <a:off x="9640817" y="4874170"/>
              <a:ext cx="446928" cy="3794"/>
            </a:xfrm>
            <a:prstGeom prst="straightConnector1">
              <a:avLst/>
            </a:prstGeom>
            <a:ln>
              <a:solidFill>
                <a:schemeClr val="tx2"/>
              </a:solidFill>
              <a:headEnd type="none"/>
              <a:tailEnd type="none"/>
            </a:ln>
          </p:spPr>
          <p:style>
            <a:lnRef idx="1">
              <a:schemeClr val="accent1"/>
            </a:lnRef>
            <a:fillRef idx="0">
              <a:schemeClr val="accent1"/>
            </a:fillRef>
            <a:effectRef idx="0">
              <a:schemeClr val="accent1"/>
            </a:effectRef>
            <a:fontRef idx="minor">
              <a:schemeClr val="tx1"/>
            </a:fontRef>
          </p:style>
        </p:cxnSp>
      </p:grpSp>
      <p:grpSp>
        <p:nvGrpSpPr>
          <p:cNvPr id="41" name="Group 40"/>
          <p:cNvGrpSpPr/>
          <p:nvPr/>
        </p:nvGrpSpPr>
        <p:grpSpPr>
          <a:xfrm>
            <a:off x="471400" y="1687068"/>
            <a:ext cx="9383216" cy="1297553"/>
            <a:chOff x="471400" y="1687068"/>
            <a:chExt cx="9383216" cy="1297553"/>
          </a:xfrm>
        </p:grpSpPr>
        <p:sp>
          <p:nvSpPr>
            <p:cNvPr id="6" name="TextBox 5"/>
            <p:cNvSpPr txBox="1"/>
            <p:nvPr/>
          </p:nvSpPr>
          <p:spPr>
            <a:xfrm>
              <a:off x="7058664" y="2551684"/>
              <a:ext cx="2795952" cy="380940"/>
            </a:xfrm>
            <a:prstGeom prst="rect">
              <a:avLst/>
            </a:prstGeom>
            <a:noFill/>
          </p:spPr>
          <p:txBody>
            <a:bodyPr wrap="square" rtlCol="0">
              <a:spAutoFit/>
            </a:bodyPr>
            <a:lstStyle/>
            <a:p>
              <a:r>
                <a:rPr lang="en-US" dirty="0" smtClean="0"/>
                <a:t>People Manager Training</a:t>
              </a:r>
              <a:endParaRPr lang="en-US" dirty="0"/>
            </a:p>
          </p:txBody>
        </p:sp>
        <p:sp>
          <p:nvSpPr>
            <p:cNvPr id="8" name="Rectangle 7"/>
            <p:cNvSpPr/>
            <p:nvPr/>
          </p:nvSpPr>
          <p:spPr>
            <a:xfrm>
              <a:off x="471400" y="1687068"/>
              <a:ext cx="9115891" cy="12975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467496" y="2966992"/>
            <a:ext cx="9801224" cy="713927"/>
            <a:chOff x="467496" y="2966992"/>
            <a:chExt cx="9801224" cy="713927"/>
          </a:xfrm>
        </p:grpSpPr>
        <p:sp>
          <p:nvSpPr>
            <p:cNvPr id="10" name="TextBox 9"/>
            <p:cNvSpPr txBox="1"/>
            <p:nvPr/>
          </p:nvSpPr>
          <p:spPr>
            <a:xfrm>
              <a:off x="5943197" y="3277584"/>
              <a:ext cx="4325523" cy="369332"/>
            </a:xfrm>
            <a:prstGeom prst="rect">
              <a:avLst/>
            </a:prstGeom>
            <a:noFill/>
          </p:spPr>
          <p:txBody>
            <a:bodyPr wrap="square" rtlCol="0">
              <a:spAutoFit/>
            </a:bodyPr>
            <a:lstStyle/>
            <a:p>
              <a:r>
                <a:rPr lang="en-US" dirty="0" smtClean="0"/>
                <a:t>Town halls, roadshows, meetings, etc.</a:t>
              </a:r>
              <a:endParaRPr lang="en-US" dirty="0"/>
            </a:p>
          </p:txBody>
        </p:sp>
        <p:sp>
          <p:nvSpPr>
            <p:cNvPr id="27" name="Rectangle 26"/>
            <p:cNvSpPr/>
            <p:nvPr/>
          </p:nvSpPr>
          <p:spPr>
            <a:xfrm>
              <a:off x="467496" y="2966992"/>
              <a:ext cx="9115891" cy="7139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467495" y="3702414"/>
            <a:ext cx="10221505" cy="683985"/>
            <a:chOff x="467495" y="3702414"/>
            <a:chExt cx="10221505" cy="760011"/>
          </a:xfrm>
        </p:grpSpPr>
        <p:sp>
          <p:nvSpPr>
            <p:cNvPr id="28" name="Rectangle 27"/>
            <p:cNvSpPr/>
            <p:nvPr/>
          </p:nvSpPr>
          <p:spPr>
            <a:xfrm>
              <a:off x="467495" y="3702414"/>
              <a:ext cx="9115891" cy="7139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6411102" y="4052041"/>
              <a:ext cx="4277898" cy="410384"/>
            </a:xfrm>
            <a:prstGeom prst="rect">
              <a:avLst/>
            </a:prstGeom>
            <a:noFill/>
          </p:spPr>
          <p:txBody>
            <a:bodyPr wrap="square" rtlCol="0">
              <a:spAutoFit/>
            </a:bodyPr>
            <a:lstStyle/>
            <a:p>
              <a:r>
                <a:rPr lang="en-US" dirty="0" smtClean="0"/>
                <a:t>Ad hoc, incorporated as needed</a:t>
              </a:r>
              <a:endParaRPr lang="en-US" dirty="0"/>
            </a:p>
          </p:txBody>
        </p:sp>
      </p:grpSp>
      <p:grpSp>
        <p:nvGrpSpPr>
          <p:cNvPr id="46" name="Group 45"/>
          <p:cNvGrpSpPr/>
          <p:nvPr/>
        </p:nvGrpSpPr>
        <p:grpSpPr>
          <a:xfrm>
            <a:off x="464067" y="5743110"/>
            <a:ext cx="10667203" cy="369332"/>
            <a:chOff x="464067" y="5743110"/>
            <a:chExt cx="10667203" cy="369332"/>
          </a:xfrm>
        </p:grpSpPr>
        <p:sp>
          <p:nvSpPr>
            <p:cNvPr id="30" name="Rectangle 29"/>
            <p:cNvSpPr/>
            <p:nvPr/>
          </p:nvSpPr>
          <p:spPr>
            <a:xfrm>
              <a:off x="464067" y="5751020"/>
              <a:ext cx="9115891" cy="31087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8302726" y="5743110"/>
              <a:ext cx="2828544" cy="369332"/>
            </a:xfrm>
            <a:prstGeom prst="rect">
              <a:avLst/>
            </a:prstGeom>
            <a:noFill/>
          </p:spPr>
          <p:txBody>
            <a:bodyPr wrap="square" rtlCol="0">
              <a:spAutoFit/>
            </a:bodyPr>
            <a:lstStyle/>
            <a:p>
              <a:r>
                <a:rPr lang="en-US" dirty="0" smtClean="0"/>
                <a:t>Post-go live </a:t>
              </a:r>
              <a:endParaRPr lang="en-US" dirty="0"/>
            </a:p>
          </p:txBody>
        </p:sp>
      </p:grpSp>
      <p:grpSp>
        <p:nvGrpSpPr>
          <p:cNvPr id="42" name="Group 41"/>
          <p:cNvGrpSpPr/>
          <p:nvPr/>
        </p:nvGrpSpPr>
        <p:grpSpPr>
          <a:xfrm>
            <a:off x="464068" y="4339993"/>
            <a:ext cx="9315652" cy="369332"/>
            <a:chOff x="464068" y="4339993"/>
            <a:chExt cx="9315652" cy="369332"/>
          </a:xfrm>
        </p:grpSpPr>
        <p:sp>
          <p:nvSpPr>
            <p:cNvPr id="12" name="TextBox 11"/>
            <p:cNvSpPr txBox="1"/>
            <p:nvPr/>
          </p:nvSpPr>
          <p:spPr>
            <a:xfrm>
              <a:off x="5884843" y="4339993"/>
              <a:ext cx="3894877" cy="369332"/>
            </a:xfrm>
            <a:prstGeom prst="rect">
              <a:avLst/>
            </a:prstGeom>
            <a:noFill/>
          </p:spPr>
          <p:txBody>
            <a:bodyPr wrap="square" rtlCol="0">
              <a:spAutoFit/>
            </a:bodyPr>
            <a:lstStyle/>
            <a:p>
              <a:r>
                <a:rPr lang="en-US" dirty="0" smtClean="0"/>
                <a:t>Town halls, roadshows, meetings, etc.</a:t>
              </a:r>
              <a:endParaRPr lang="en-US" dirty="0"/>
            </a:p>
          </p:txBody>
        </p:sp>
        <p:sp>
          <p:nvSpPr>
            <p:cNvPr id="33" name="Rectangle 32"/>
            <p:cNvSpPr/>
            <p:nvPr/>
          </p:nvSpPr>
          <p:spPr>
            <a:xfrm>
              <a:off x="464068" y="4382754"/>
              <a:ext cx="9115891" cy="2806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464068" y="4678407"/>
            <a:ext cx="9840680" cy="369332"/>
            <a:chOff x="464068" y="4678407"/>
            <a:chExt cx="9840680" cy="369332"/>
          </a:xfrm>
        </p:grpSpPr>
        <p:sp>
          <p:nvSpPr>
            <p:cNvPr id="14" name="TextBox 13"/>
            <p:cNvSpPr txBox="1"/>
            <p:nvPr/>
          </p:nvSpPr>
          <p:spPr>
            <a:xfrm>
              <a:off x="6409871" y="4678407"/>
              <a:ext cx="3894877" cy="369332"/>
            </a:xfrm>
            <a:prstGeom prst="rect">
              <a:avLst/>
            </a:prstGeom>
            <a:noFill/>
          </p:spPr>
          <p:txBody>
            <a:bodyPr wrap="square" rtlCol="0">
              <a:spAutoFit/>
            </a:bodyPr>
            <a:lstStyle/>
            <a:p>
              <a:r>
                <a:rPr lang="en-US" dirty="0" smtClean="0">
                  <a:solidFill>
                    <a:schemeClr val="tx2"/>
                  </a:solidFill>
                </a:rPr>
                <a:t>Hands on learning for end users</a:t>
              </a:r>
              <a:endParaRPr lang="en-US" dirty="0">
                <a:solidFill>
                  <a:schemeClr val="tx2"/>
                </a:solidFill>
              </a:endParaRPr>
            </a:p>
          </p:txBody>
        </p:sp>
        <p:sp>
          <p:nvSpPr>
            <p:cNvPr id="35" name="Rectangle 34"/>
            <p:cNvSpPr/>
            <p:nvPr/>
          </p:nvSpPr>
          <p:spPr>
            <a:xfrm>
              <a:off x="464068" y="4696413"/>
              <a:ext cx="9115891" cy="350347"/>
            </a:xfrm>
            <a:prstGeom prst="rect">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464068" y="5061956"/>
            <a:ext cx="10468725" cy="369332"/>
            <a:chOff x="464068" y="5061956"/>
            <a:chExt cx="10468725" cy="369332"/>
          </a:xfrm>
        </p:grpSpPr>
        <p:sp>
          <p:nvSpPr>
            <p:cNvPr id="16" name="TextBox 15"/>
            <p:cNvSpPr txBox="1"/>
            <p:nvPr/>
          </p:nvSpPr>
          <p:spPr>
            <a:xfrm>
              <a:off x="5279122" y="5061956"/>
              <a:ext cx="5653671" cy="369332"/>
            </a:xfrm>
            <a:prstGeom prst="rect">
              <a:avLst/>
            </a:prstGeom>
            <a:noFill/>
          </p:spPr>
          <p:txBody>
            <a:bodyPr wrap="square" rtlCol="0">
              <a:spAutoFit/>
            </a:bodyPr>
            <a:lstStyle/>
            <a:p>
              <a:r>
                <a:rPr lang="en-US" dirty="0" smtClean="0"/>
                <a:t>Hands on learning for system administrators</a:t>
              </a:r>
              <a:endParaRPr lang="en-US" dirty="0"/>
            </a:p>
          </p:txBody>
        </p:sp>
        <p:sp>
          <p:nvSpPr>
            <p:cNvPr id="37" name="Rectangle 36"/>
            <p:cNvSpPr/>
            <p:nvPr/>
          </p:nvSpPr>
          <p:spPr>
            <a:xfrm>
              <a:off x="464068" y="5077719"/>
              <a:ext cx="9115891" cy="3503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p:cNvGrpSpPr/>
          <p:nvPr/>
        </p:nvGrpSpPr>
        <p:grpSpPr>
          <a:xfrm>
            <a:off x="464067" y="5416698"/>
            <a:ext cx="10223702" cy="369332"/>
            <a:chOff x="464067" y="5416698"/>
            <a:chExt cx="10223702" cy="369332"/>
          </a:xfrm>
        </p:grpSpPr>
        <p:sp>
          <p:nvSpPr>
            <p:cNvPr id="38" name="Rectangle 37"/>
            <p:cNvSpPr/>
            <p:nvPr/>
          </p:nvSpPr>
          <p:spPr>
            <a:xfrm>
              <a:off x="464067" y="5448436"/>
              <a:ext cx="9115891" cy="2738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6409871" y="5416698"/>
              <a:ext cx="4277898" cy="369332"/>
            </a:xfrm>
            <a:prstGeom prst="rect">
              <a:avLst/>
            </a:prstGeom>
            <a:noFill/>
          </p:spPr>
          <p:txBody>
            <a:bodyPr wrap="square" rtlCol="0">
              <a:spAutoFit/>
            </a:bodyPr>
            <a:lstStyle/>
            <a:p>
              <a:r>
                <a:rPr lang="en-US" dirty="0" smtClean="0"/>
                <a:t>Ad hoc, incorporated as needed</a:t>
              </a:r>
              <a:endParaRPr lang="en-US" dirty="0"/>
            </a:p>
          </p:txBody>
        </p:sp>
      </p:grpSp>
    </p:spTree>
    <p:extLst>
      <p:ext uri="{BB962C8B-B14F-4D97-AF65-F5344CB8AC3E}">
        <p14:creationId xmlns:p14="http://schemas.microsoft.com/office/powerpoint/2010/main" val="1517926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2"/>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46"/>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4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26"/>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970263" y="2007818"/>
            <a:ext cx="6937774" cy="4574076"/>
          </a:xfrm>
          <a:prstGeom prst="rect">
            <a:avLst/>
          </a:prstGeom>
        </p:spPr>
      </p:pic>
      <p:sp>
        <p:nvSpPr>
          <p:cNvPr id="2" name="Title 1"/>
          <p:cNvSpPr>
            <a:spLocks noGrp="1"/>
          </p:cNvSpPr>
          <p:nvPr>
            <p:ph type="title"/>
          </p:nvPr>
        </p:nvSpPr>
        <p:spPr/>
        <p:txBody>
          <a:bodyPr/>
          <a:lstStyle/>
          <a:p>
            <a:r>
              <a:rPr lang="en-US" dirty="0" smtClean="0"/>
              <a:t>Training Landscape	</a:t>
            </a:r>
            <a:endParaRPr lang="en-US" dirty="0"/>
          </a:p>
        </p:txBody>
      </p:sp>
      <p:sp>
        <p:nvSpPr>
          <p:cNvPr id="3" name="Content Placeholder 2"/>
          <p:cNvSpPr>
            <a:spLocks noGrp="1"/>
          </p:cNvSpPr>
          <p:nvPr>
            <p:ph idx="1"/>
          </p:nvPr>
        </p:nvSpPr>
        <p:spPr>
          <a:xfrm>
            <a:off x="455140" y="1940667"/>
            <a:ext cx="11308491" cy="4475988"/>
          </a:xfrm>
        </p:spPr>
        <p:txBody>
          <a:bodyPr/>
          <a:lstStyle/>
          <a:p>
            <a:r>
              <a:rPr lang="en-US" dirty="0" smtClean="0"/>
              <a:t>Blended Learning – what is it?</a:t>
            </a:r>
          </a:p>
        </p:txBody>
      </p:sp>
      <p:sp>
        <p:nvSpPr>
          <p:cNvPr id="4" name="Text Placeholder 3"/>
          <p:cNvSpPr>
            <a:spLocks noGrp="1"/>
          </p:cNvSpPr>
          <p:nvPr>
            <p:ph type="body" sz="quarter" idx="13"/>
          </p:nvPr>
        </p:nvSpPr>
        <p:spPr/>
        <p:txBody>
          <a:bodyPr/>
          <a:lstStyle/>
          <a:p>
            <a:r>
              <a:rPr lang="en-US" dirty="0" smtClean="0"/>
              <a:t>How do you address all of these?</a:t>
            </a:r>
            <a:endParaRPr lang="en-US" dirty="0"/>
          </a:p>
        </p:txBody>
      </p:sp>
      <p:sp>
        <p:nvSpPr>
          <p:cNvPr id="5" name="Rectangle 4"/>
          <p:cNvSpPr/>
          <p:nvPr/>
        </p:nvSpPr>
        <p:spPr>
          <a:xfrm>
            <a:off x="455140" y="2338685"/>
            <a:ext cx="5580879" cy="1200329"/>
          </a:xfrm>
          <a:prstGeom prst="rect">
            <a:avLst/>
          </a:prstGeom>
        </p:spPr>
        <p:txBody>
          <a:bodyPr wrap="square">
            <a:spAutoFit/>
          </a:bodyPr>
          <a:lstStyle/>
          <a:p>
            <a:r>
              <a:rPr lang="en-US" dirty="0" smtClean="0">
                <a:solidFill>
                  <a:srgbClr val="222222"/>
                </a:solidFill>
                <a:latin typeface="Roboto"/>
              </a:rPr>
              <a:t>An approach to education that combines online educational materials and opportunities for interaction online with traditional place-based classroom methods.</a:t>
            </a:r>
            <a:endParaRPr lang="en-US" dirty="0"/>
          </a:p>
        </p:txBody>
      </p:sp>
    </p:spTree>
    <p:extLst>
      <p:ext uri="{BB962C8B-B14F-4D97-AF65-F5344CB8AC3E}">
        <p14:creationId xmlns:p14="http://schemas.microsoft.com/office/powerpoint/2010/main" val="8911552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Requirements Assessment</a:t>
            </a:r>
            <a:endParaRPr lang="en-US" dirty="0"/>
          </a:p>
        </p:txBody>
      </p:sp>
      <p:sp>
        <p:nvSpPr>
          <p:cNvPr id="3" name="Content Placeholder 2"/>
          <p:cNvSpPr>
            <a:spLocks noGrp="1"/>
          </p:cNvSpPr>
          <p:nvPr>
            <p:ph idx="1"/>
          </p:nvPr>
        </p:nvSpPr>
        <p:spPr/>
        <p:txBody>
          <a:bodyPr/>
          <a:lstStyle/>
          <a:p>
            <a:r>
              <a:rPr lang="en-US" dirty="0" smtClean="0"/>
              <a:t>Identifying Audiences</a:t>
            </a:r>
          </a:p>
          <a:p>
            <a:endParaRPr lang="en-US" dirty="0" smtClean="0">
              <a:solidFill>
                <a:schemeClr val="tx1"/>
              </a:solidFill>
            </a:endParaRPr>
          </a:p>
          <a:p>
            <a:endParaRPr lang="en-US" dirty="0" smtClean="0">
              <a:solidFill>
                <a:schemeClr val="tx1"/>
              </a:solidFill>
            </a:endParaRPr>
          </a:p>
        </p:txBody>
      </p:sp>
      <p:sp>
        <p:nvSpPr>
          <p:cNvPr id="4" name="Text Placeholder 3"/>
          <p:cNvSpPr>
            <a:spLocks noGrp="1"/>
          </p:cNvSpPr>
          <p:nvPr>
            <p:ph type="body" sz="quarter" idx="13"/>
          </p:nvPr>
        </p:nvSpPr>
        <p:spPr/>
        <p:txBody>
          <a:bodyPr/>
          <a:lstStyle/>
          <a:p>
            <a:r>
              <a:rPr lang="en-US" dirty="0" smtClean="0"/>
              <a:t>Who do you need to train?</a:t>
            </a:r>
            <a:endParaRPr lang="en-US" dirty="0"/>
          </a:p>
        </p:txBody>
      </p:sp>
      <p:graphicFrame>
        <p:nvGraphicFramePr>
          <p:cNvPr id="5" name="Diagram 4"/>
          <p:cNvGraphicFramePr/>
          <p:nvPr>
            <p:extLst>
              <p:ext uri="{D42A27DB-BD31-4B8C-83A1-F6EECF244321}">
                <p14:modId xmlns:p14="http://schemas.microsoft.com/office/powerpoint/2010/main" val="1378107578"/>
              </p:ext>
            </p:extLst>
          </p:nvPr>
        </p:nvGraphicFramePr>
        <p:xfrm>
          <a:off x="2765168" y="1824373"/>
          <a:ext cx="6502400" cy="45278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Oval 6"/>
          <p:cNvSpPr/>
          <p:nvPr/>
        </p:nvSpPr>
        <p:spPr>
          <a:xfrm>
            <a:off x="9918357" y="1285948"/>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PIs</a:t>
            </a:r>
            <a:endParaRPr lang="en-US" dirty="0"/>
          </a:p>
        </p:txBody>
      </p:sp>
      <p:sp>
        <p:nvSpPr>
          <p:cNvPr id="8" name="Oval 7"/>
          <p:cNvSpPr/>
          <p:nvPr/>
        </p:nvSpPr>
        <p:spPr>
          <a:xfrm>
            <a:off x="9003957" y="3286765"/>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Chairs</a:t>
            </a:r>
            <a:endParaRPr lang="en-US" sz="1400" dirty="0"/>
          </a:p>
        </p:txBody>
      </p:sp>
      <p:sp>
        <p:nvSpPr>
          <p:cNvPr id="9" name="Oval 8"/>
          <p:cNvSpPr/>
          <p:nvPr/>
        </p:nvSpPr>
        <p:spPr>
          <a:xfrm>
            <a:off x="1029730" y="4088291"/>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MSOs/DBOs</a:t>
            </a:r>
            <a:endParaRPr lang="en-US" sz="1400" dirty="0"/>
          </a:p>
        </p:txBody>
      </p:sp>
      <p:sp>
        <p:nvSpPr>
          <p:cNvPr id="10" name="Oval 9"/>
          <p:cNvSpPr/>
          <p:nvPr/>
        </p:nvSpPr>
        <p:spPr>
          <a:xfrm>
            <a:off x="1742303" y="2642551"/>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Clinical Care </a:t>
            </a:r>
            <a:r>
              <a:rPr lang="en-US" sz="1050" dirty="0" err="1" smtClean="0"/>
              <a:t>Coord</a:t>
            </a:r>
            <a:r>
              <a:rPr lang="en-US" sz="1050" dirty="0" smtClean="0"/>
              <a:t>.</a:t>
            </a:r>
            <a:endParaRPr lang="en-US" sz="1050" dirty="0"/>
          </a:p>
        </p:txBody>
      </p:sp>
      <p:sp>
        <p:nvSpPr>
          <p:cNvPr id="11" name="Oval 10"/>
          <p:cNvSpPr/>
          <p:nvPr/>
        </p:nvSpPr>
        <p:spPr>
          <a:xfrm>
            <a:off x="6820930" y="1497598"/>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SRAs</a:t>
            </a:r>
            <a:endParaRPr lang="en-US" sz="1050" dirty="0"/>
          </a:p>
        </p:txBody>
      </p:sp>
      <p:sp>
        <p:nvSpPr>
          <p:cNvPr id="12" name="Oval 11"/>
          <p:cNvSpPr/>
          <p:nvPr/>
        </p:nvSpPr>
        <p:spPr>
          <a:xfrm>
            <a:off x="3699646" y="5663557"/>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SPOs</a:t>
            </a:r>
            <a:endParaRPr lang="en-US" sz="1050" dirty="0"/>
          </a:p>
        </p:txBody>
      </p:sp>
      <p:sp>
        <p:nvSpPr>
          <p:cNvPr id="13" name="Oval 12"/>
          <p:cNvSpPr/>
          <p:nvPr/>
        </p:nvSpPr>
        <p:spPr>
          <a:xfrm>
            <a:off x="7324295" y="5661515"/>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smtClean="0"/>
              <a:t>Trainers</a:t>
            </a:r>
            <a:endParaRPr lang="en-US" sz="1050" dirty="0"/>
          </a:p>
        </p:txBody>
      </p:sp>
      <p:sp>
        <p:nvSpPr>
          <p:cNvPr id="14" name="Oval 13"/>
          <p:cNvSpPr/>
          <p:nvPr/>
        </p:nvSpPr>
        <p:spPr>
          <a:xfrm>
            <a:off x="1285103" y="5705856"/>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Lab Mgs.</a:t>
            </a:r>
            <a:endParaRPr lang="en-US" sz="1400" dirty="0"/>
          </a:p>
        </p:txBody>
      </p:sp>
      <p:sp>
        <p:nvSpPr>
          <p:cNvPr id="15" name="Oval 14"/>
          <p:cNvSpPr/>
          <p:nvPr/>
        </p:nvSpPr>
        <p:spPr>
          <a:xfrm>
            <a:off x="8358829" y="848211"/>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t>Executive Asst.</a:t>
            </a:r>
            <a:endParaRPr lang="en-US" sz="900" dirty="0"/>
          </a:p>
        </p:txBody>
      </p:sp>
      <p:sp>
        <p:nvSpPr>
          <p:cNvPr id="16" name="Oval 15"/>
          <p:cNvSpPr/>
          <p:nvPr/>
        </p:nvSpPr>
        <p:spPr>
          <a:xfrm>
            <a:off x="10310511" y="5705856"/>
            <a:ext cx="914400" cy="914400"/>
          </a:xfrm>
          <a:prstGeom prst="ellipse">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People Mgs.</a:t>
            </a:r>
            <a:endParaRPr lang="en-US" sz="1200" dirty="0"/>
          </a:p>
        </p:txBody>
      </p:sp>
    </p:spTree>
    <p:extLst>
      <p:ext uri="{BB962C8B-B14F-4D97-AF65-F5344CB8AC3E}">
        <p14:creationId xmlns:p14="http://schemas.microsoft.com/office/powerpoint/2010/main" val="122101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22190"/>
            <a:ext cx="9859720" cy="6832874"/>
          </a:xfrm>
          <a:prstGeom prst="rect">
            <a:avLst/>
          </a:prstGeom>
        </p:spPr>
      </p:pic>
      <p:sp>
        <p:nvSpPr>
          <p:cNvPr id="9" name="TextBox 8"/>
          <p:cNvSpPr txBox="1"/>
          <p:nvPr/>
        </p:nvSpPr>
        <p:spPr>
          <a:xfrm>
            <a:off x="999067" y="6553200"/>
            <a:ext cx="770466"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5BFD5"/>
              </a:solidFill>
              <a:effectLst/>
              <a:uLnTx/>
              <a:uFillTx/>
              <a:latin typeface="Calibri" panose="020F0502020204030204"/>
              <a:ea typeface="+mn-ea"/>
              <a:cs typeface="+mn-cs"/>
            </a:endParaRPr>
          </a:p>
        </p:txBody>
      </p:sp>
      <p:sp>
        <p:nvSpPr>
          <p:cNvPr id="16" name="TextBox 15"/>
          <p:cNvSpPr txBox="1"/>
          <p:nvPr/>
        </p:nvSpPr>
        <p:spPr>
          <a:xfrm>
            <a:off x="8999555" y="6614755"/>
            <a:ext cx="1251222"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FFFFFF">
                    <a:lumMod val="50000"/>
                  </a:srgbClr>
                </a:solidFill>
                <a:effectLst/>
                <a:uLnTx/>
                <a:uFillTx/>
                <a:latin typeface="Calibri" panose="020F0502020204030204"/>
                <a:ea typeface="+mn-ea"/>
                <a:cs typeface="+mn-cs"/>
              </a:rPr>
              <a:t>Rev </a:t>
            </a:r>
            <a:r>
              <a:rPr kumimoji="0" lang="en-US" sz="1000" b="0" i="0" u="none" strike="noStrike" kern="1200" cap="none" spc="0" normalizeH="0" baseline="0" noProof="0" dirty="0" smtClean="0">
                <a:ln>
                  <a:noFill/>
                </a:ln>
                <a:solidFill>
                  <a:srgbClr val="FFFFFF">
                    <a:lumMod val="50000"/>
                  </a:srgbClr>
                </a:solidFill>
                <a:effectLst/>
                <a:uLnTx/>
                <a:uFillTx/>
                <a:latin typeface="Calibri" panose="020F0502020204030204"/>
                <a:ea typeface="+mn-ea"/>
                <a:cs typeface="+mn-cs"/>
              </a:rPr>
              <a:t>1.28.2018</a:t>
            </a:r>
            <a:endParaRPr kumimoji="0" lang="en-US" sz="1000" b="0" i="0" u="none" strike="noStrike" kern="1200" cap="none" spc="0" normalizeH="0" baseline="0" noProof="0" dirty="0">
              <a:ln>
                <a:noFill/>
              </a:ln>
              <a:solidFill>
                <a:srgbClr val="FFFFFF">
                  <a:lumMod val="50000"/>
                </a:srgbClr>
              </a:solidFill>
              <a:effectLst/>
              <a:uLnTx/>
              <a:uFillTx/>
              <a:latin typeface="Calibri" panose="020F0502020204030204"/>
              <a:ea typeface="+mn-ea"/>
              <a:cs typeface="+mn-cs"/>
            </a:endParaRPr>
          </a:p>
        </p:txBody>
      </p:sp>
      <p:sp>
        <p:nvSpPr>
          <p:cNvPr id="15" name="Title 1"/>
          <p:cNvSpPr>
            <a:spLocks noGrp="1"/>
          </p:cNvSpPr>
          <p:nvPr>
            <p:ph type="title"/>
          </p:nvPr>
        </p:nvSpPr>
        <p:spPr>
          <a:xfrm>
            <a:off x="6009894" y="338823"/>
            <a:ext cx="4177472" cy="753763"/>
          </a:xfrm>
        </p:spPr>
        <p:txBody>
          <a:bodyPr>
            <a:normAutofit/>
          </a:bodyPr>
          <a:lstStyle/>
          <a:p>
            <a:pPr algn="ctr"/>
            <a:r>
              <a:rPr lang="en-US" sz="2400" b="1" dirty="0" smtClean="0"/>
              <a:t>Training Roadmap Draft</a:t>
            </a:r>
            <a:endParaRPr lang="en-US" sz="2400" b="1" dirty="0"/>
          </a:p>
        </p:txBody>
      </p:sp>
      <p:sp>
        <p:nvSpPr>
          <p:cNvPr id="2" name="TextBox 1"/>
          <p:cNvSpPr txBox="1"/>
          <p:nvPr/>
        </p:nvSpPr>
        <p:spPr>
          <a:xfrm>
            <a:off x="10641834" y="2486693"/>
            <a:ext cx="1388802" cy="1323439"/>
          </a:xfrm>
          <a:prstGeom prst="rect">
            <a:avLst/>
          </a:prstGeom>
          <a:solidFill>
            <a:schemeClr val="bg1">
              <a:lumMod val="95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smtClean="0">
                <a:ln>
                  <a:noFill/>
                </a:ln>
                <a:solidFill>
                  <a:srgbClr val="FFFFFF">
                    <a:lumMod val="65000"/>
                  </a:srgbClr>
                </a:solidFill>
                <a:effectLst/>
                <a:uLnTx/>
                <a:uFillTx/>
                <a:latin typeface="Calibri" panose="020F0502020204030204"/>
                <a:ea typeface="+mn-ea"/>
                <a:cs typeface="+mn-cs"/>
              </a:rPr>
              <a:t>This outlines the high level strategy and is subject to change</a:t>
            </a:r>
            <a:endParaRPr kumimoji="0" lang="en-US" sz="1600" b="0" i="0" u="none" strike="noStrike" kern="1200" cap="none" spc="0" normalizeH="0" baseline="0" noProof="0" dirty="0">
              <a:ln>
                <a:noFill/>
              </a:ln>
              <a:solidFill>
                <a:srgbClr val="FFFFFF">
                  <a:lumMod val="65000"/>
                </a:srgb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114942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Dependencies &amp; Things to Consider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Will we leverage internal expert sourcing or external resources?</a:t>
            </a:r>
          </a:p>
          <a:p>
            <a:pPr marL="514350" indent="-514350">
              <a:buFont typeface="+mj-lt"/>
              <a:buAutoNum type="arabicPeriod"/>
            </a:pPr>
            <a:r>
              <a:rPr lang="en-US" dirty="0" smtClean="0"/>
              <a:t>When will the system be “stable” enough to start designing the training content?</a:t>
            </a:r>
          </a:p>
          <a:p>
            <a:pPr marL="514350" indent="-514350">
              <a:buFont typeface="+mj-lt"/>
              <a:buAutoNum type="arabicPeriod"/>
            </a:pPr>
            <a:r>
              <a:rPr lang="en-US" dirty="0" smtClean="0"/>
              <a:t>When will the final business process decisions be complete?</a:t>
            </a:r>
          </a:p>
          <a:p>
            <a:pPr marL="514350" indent="-514350">
              <a:buFont typeface="+mj-lt"/>
              <a:buAutoNum type="arabicPeriod"/>
            </a:pPr>
            <a:r>
              <a:rPr lang="en-US" dirty="0" smtClean="0"/>
              <a:t>Do we know who we are training and to what degree? Does everyone have to be an expert?</a:t>
            </a:r>
          </a:p>
          <a:p>
            <a:pPr marL="514350" indent="-514350">
              <a:buFont typeface="+mj-lt"/>
              <a:buAutoNum type="arabicPeriod"/>
            </a:pPr>
            <a:r>
              <a:rPr lang="en-US" dirty="0" smtClean="0"/>
              <a:t>Will trainers also be expected to provide some level of client support?</a:t>
            </a:r>
          </a:p>
          <a:p>
            <a:r>
              <a:rPr lang="en-US" dirty="0" smtClean="0"/>
              <a:t> </a:t>
            </a:r>
            <a:endParaRPr lang="en-US" dirty="0"/>
          </a:p>
        </p:txBody>
      </p:sp>
      <p:sp>
        <p:nvSpPr>
          <p:cNvPr id="4" name="Text Placeholder 3"/>
          <p:cNvSpPr>
            <a:spLocks noGrp="1"/>
          </p:cNvSpPr>
          <p:nvPr>
            <p:ph type="body" sz="quarter" idx="13"/>
          </p:nvPr>
        </p:nvSpPr>
        <p:spPr/>
        <p:txBody>
          <a:bodyPr/>
          <a:lstStyle/>
          <a:p>
            <a:r>
              <a:rPr lang="en-US" dirty="0" smtClean="0"/>
              <a:t>Impacts on Training Strategy</a:t>
            </a:r>
            <a:endParaRPr lang="en-US" dirty="0"/>
          </a:p>
        </p:txBody>
      </p:sp>
    </p:spTree>
    <p:extLst>
      <p:ext uri="{BB962C8B-B14F-4D97-AF65-F5344CB8AC3E}">
        <p14:creationId xmlns:p14="http://schemas.microsoft.com/office/powerpoint/2010/main" val="4056892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ESR Theme">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R Theme" id="{75AEB2B2-71ED-4D41-BCE3-400E6FEEE5BC}" vid="{4D6E260F-031E-3D48-B148-479FDF7CB3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5600</TotalTime>
  <Words>880</Words>
  <Application>Microsoft Office PowerPoint</Application>
  <PresentationFormat>Widescreen</PresentationFormat>
  <Paragraphs>129</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vt:lpstr>
      <vt:lpstr>Calibri Light</vt:lpstr>
      <vt:lpstr>Roboto</vt:lpstr>
      <vt:lpstr>Times New Roman</vt:lpstr>
      <vt:lpstr>ESR Theme</vt:lpstr>
      <vt:lpstr>KR Training Strategy</vt:lpstr>
      <vt:lpstr>Defining Change</vt:lpstr>
      <vt:lpstr>Training Landscape </vt:lpstr>
      <vt:lpstr>PowerPoint Presentation</vt:lpstr>
      <vt:lpstr>Training Requirements</vt:lpstr>
      <vt:lpstr>Training Landscape </vt:lpstr>
      <vt:lpstr>Training Requirements Assessment</vt:lpstr>
      <vt:lpstr>Training Roadmap Draft</vt:lpstr>
      <vt:lpstr>Critical Dependencies &amp; Things to Consider</vt:lpstr>
      <vt:lpstr>Next Steps</vt:lpstr>
      <vt:lpstr>PowerPoint Presentation</vt:lpstr>
    </vt:vector>
  </TitlesOfParts>
  <Company>University of California,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Nicole</dc:creator>
  <cp:lastModifiedBy>Joyce, Nicole</cp:lastModifiedBy>
  <cp:revision>61</cp:revision>
  <dcterms:created xsi:type="dcterms:W3CDTF">2018-11-29T21:32:30Z</dcterms:created>
  <dcterms:modified xsi:type="dcterms:W3CDTF">2019-01-28T23:35:00Z</dcterms:modified>
</cp:coreProperties>
</file>