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60" r:id="rId4"/>
    <p:sldId id="261" r:id="rId5"/>
    <p:sldId id="263" r:id="rId6"/>
    <p:sldId id="279" r:id="rId7"/>
    <p:sldId id="280" r:id="rId8"/>
    <p:sldId id="264" r:id="rId9"/>
    <p:sldId id="268" r:id="rId10"/>
    <p:sldId id="267" r:id="rId11"/>
    <p:sldId id="269" r:id="rId12"/>
    <p:sldId id="271" r:id="rId13"/>
    <p:sldId id="272" r:id="rId14"/>
    <p:sldId id="273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8"/>
    <a:srgbClr val="FF5050"/>
    <a:srgbClr val="F2F2F2"/>
    <a:srgbClr val="DBDBDB"/>
    <a:srgbClr val="2E377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54"/>
  </p:normalViewPr>
  <p:slideViewPr>
    <p:cSldViewPr snapToGrid="0" snapToObjects="1">
      <p:cViewPr varScale="1">
        <p:scale>
          <a:sx n="73" d="100"/>
          <a:sy n="73" d="100"/>
        </p:scale>
        <p:origin x="3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09" d="100"/>
          <a:sy n="109" d="100"/>
        </p:scale>
        <p:origin x="317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14035-4376-41F7-B98E-7A3EC98567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C140BA5-61A2-4C44-8F2C-83C38D316D75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b="0" dirty="0">
              <a:solidFill>
                <a:schemeClr val="bg1"/>
              </a:solidFill>
            </a:rPr>
            <a:t>Initiate</a:t>
          </a:r>
          <a:endParaRPr lang="en-US" sz="1300" dirty="0">
            <a:solidFill>
              <a:schemeClr val="bg1"/>
            </a:solidFill>
          </a:endParaRPr>
        </a:p>
      </dgm:t>
    </dgm:pt>
    <dgm:pt modelId="{4EE0527B-6153-42D3-936E-E34B9CCE2E5B}" type="parTrans" cxnId="{1F625BA7-6CA7-4D79-AC51-7E8A0747591C}">
      <dgm:prSet/>
      <dgm:spPr/>
      <dgm:t>
        <a:bodyPr/>
        <a:lstStyle/>
        <a:p>
          <a:endParaRPr lang="en-US"/>
        </a:p>
      </dgm:t>
    </dgm:pt>
    <dgm:pt modelId="{A177E4EC-37A7-4086-B9CE-1C22AFC73885}" type="sibTrans" cxnId="{1F625BA7-6CA7-4D79-AC51-7E8A0747591C}">
      <dgm:prSet/>
      <dgm:spPr/>
      <dgm:t>
        <a:bodyPr/>
        <a:lstStyle/>
        <a:p>
          <a:endParaRPr lang="en-US"/>
        </a:p>
      </dgm:t>
    </dgm:pt>
    <dgm:pt modelId="{152C0CFE-894B-4DCD-9C91-F961733C6C8A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Design</a:t>
          </a:r>
        </a:p>
      </dgm:t>
    </dgm:pt>
    <dgm:pt modelId="{1F637CD6-718F-42E8-BF1F-09380C90001C}" type="parTrans" cxnId="{913DACF1-E0FB-46A7-9F7F-8D4279633409}">
      <dgm:prSet/>
      <dgm:spPr/>
      <dgm:t>
        <a:bodyPr/>
        <a:lstStyle/>
        <a:p>
          <a:endParaRPr lang="en-US"/>
        </a:p>
      </dgm:t>
    </dgm:pt>
    <dgm:pt modelId="{DBF94304-B246-4969-8A3A-684D85AC9738}" type="sibTrans" cxnId="{913DACF1-E0FB-46A7-9F7F-8D4279633409}">
      <dgm:prSet/>
      <dgm:spPr/>
      <dgm:t>
        <a:bodyPr/>
        <a:lstStyle/>
        <a:p>
          <a:endParaRPr lang="en-US"/>
        </a:p>
      </dgm:t>
    </dgm:pt>
    <dgm:pt modelId="{A394F2A2-CD30-43D3-B564-20AF0C1BCDE0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Plan                      </a:t>
          </a:r>
          <a:endParaRPr lang="en-US" sz="1300" dirty="0">
            <a:solidFill>
              <a:schemeClr val="bg1"/>
            </a:solidFill>
          </a:endParaRPr>
        </a:p>
      </dgm:t>
    </dgm:pt>
    <dgm:pt modelId="{16D8ED17-1A99-4BF0-A32E-AA5F0F0258C0}" type="parTrans" cxnId="{EDA2CDD0-A7E2-4ABF-A8D5-73FBDE810226}">
      <dgm:prSet/>
      <dgm:spPr/>
      <dgm:t>
        <a:bodyPr/>
        <a:lstStyle/>
        <a:p>
          <a:endParaRPr lang="en-US"/>
        </a:p>
      </dgm:t>
    </dgm:pt>
    <dgm:pt modelId="{997060CD-BA39-4C3E-89BA-BE814DB0413A}" type="sibTrans" cxnId="{EDA2CDD0-A7E2-4ABF-A8D5-73FBDE810226}">
      <dgm:prSet/>
      <dgm:spPr/>
      <dgm:t>
        <a:bodyPr/>
        <a:lstStyle/>
        <a:p>
          <a:endParaRPr lang="en-US"/>
        </a:p>
      </dgm:t>
    </dgm:pt>
    <dgm:pt modelId="{626C66CD-664C-4CA9-9020-B8D6763AE2FD}">
      <dgm:prSet phldrT="[Text]" custT="1"/>
      <dgm:spPr>
        <a:gradFill rotWithShape="0">
          <a:gsLst>
            <a:gs pos="41000">
              <a:srgbClr val="2E75B6"/>
            </a:gs>
            <a:gs pos="83000">
              <a:srgbClr val="BFBFBF">
                <a:shade val="67500"/>
                <a:satMod val="115000"/>
              </a:srgbClr>
            </a:gs>
            <a:gs pos="100000">
              <a:srgbClr val="BFBFBF">
                <a:shade val="100000"/>
                <a:satMod val="115000"/>
              </a:srgbClr>
            </a:gs>
          </a:gsLst>
          <a:lin ang="0" scaled="1"/>
        </a:gra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Validate</a:t>
          </a:r>
        </a:p>
      </dgm:t>
    </dgm:pt>
    <dgm:pt modelId="{F3EF0168-EB64-49AD-A5B4-271B13C93812}" type="parTrans" cxnId="{41D9E418-E3E0-424A-BF33-9059A48A6B3F}">
      <dgm:prSet/>
      <dgm:spPr/>
      <dgm:t>
        <a:bodyPr/>
        <a:lstStyle/>
        <a:p>
          <a:endParaRPr lang="en-US"/>
        </a:p>
      </dgm:t>
    </dgm:pt>
    <dgm:pt modelId="{DBF977C8-5E0E-4980-BF6A-C155149577D8}" type="sibTrans" cxnId="{41D9E418-E3E0-424A-BF33-9059A48A6B3F}">
      <dgm:prSet/>
      <dgm:spPr/>
      <dgm:t>
        <a:bodyPr/>
        <a:lstStyle/>
        <a:p>
          <a:endParaRPr lang="en-US"/>
        </a:p>
      </dgm:t>
    </dgm:pt>
    <dgm:pt modelId="{B2D8824F-FCA3-40D3-ADF0-216360405402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Transition</a:t>
          </a:r>
        </a:p>
      </dgm:t>
    </dgm:pt>
    <dgm:pt modelId="{ABEF4102-6A7F-4ADF-A92B-6D65F516C652}" type="parTrans" cxnId="{2D1233A8-7D70-4885-B273-4F9D8AB88BFF}">
      <dgm:prSet/>
      <dgm:spPr/>
      <dgm:t>
        <a:bodyPr/>
        <a:lstStyle/>
        <a:p>
          <a:endParaRPr lang="en-US"/>
        </a:p>
      </dgm:t>
    </dgm:pt>
    <dgm:pt modelId="{FFEC8B86-5E08-4CC5-B080-5EC8CD9FA928}" type="sibTrans" cxnId="{2D1233A8-7D70-4885-B273-4F9D8AB88BFF}">
      <dgm:prSet/>
      <dgm:spPr/>
      <dgm:t>
        <a:bodyPr/>
        <a:lstStyle/>
        <a:p>
          <a:endParaRPr lang="en-US"/>
        </a:p>
      </dgm:t>
    </dgm:pt>
    <dgm:pt modelId="{4F4BE03B-5823-4BC9-90E7-5574EACE09E5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b="1" dirty="0">
              <a:solidFill>
                <a:schemeClr val="accent2"/>
              </a:solidFill>
            </a:rPr>
            <a:t>Go Live</a:t>
          </a:r>
        </a:p>
      </dgm:t>
    </dgm:pt>
    <dgm:pt modelId="{57101327-A90A-4314-9C57-9B0F6D4A44BE}" type="parTrans" cxnId="{F066787A-304C-45AB-9B3E-9C7AA86963A7}">
      <dgm:prSet/>
      <dgm:spPr/>
      <dgm:t>
        <a:bodyPr/>
        <a:lstStyle/>
        <a:p>
          <a:endParaRPr lang="en-US"/>
        </a:p>
      </dgm:t>
    </dgm:pt>
    <dgm:pt modelId="{19B64806-4E4D-46C7-B2F2-1A035F149F3D}" type="sibTrans" cxnId="{F066787A-304C-45AB-9B3E-9C7AA86963A7}">
      <dgm:prSet/>
      <dgm:spPr/>
      <dgm:t>
        <a:bodyPr/>
        <a:lstStyle/>
        <a:p>
          <a:endParaRPr lang="en-US"/>
        </a:p>
      </dgm:t>
    </dgm:pt>
    <dgm:pt modelId="{291C0FC7-AB24-426F-95D5-FCAF7D733561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Realization</a:t>
          </a:r>
        </a:p>
      </dgm:t>
    </dgm:pt>
    <dgm:pt modelId="{1E282A40-F833-49C9-A458-AA5157B0BAF1}" type="parTrans" cxnId="{DE139CC0-2C9C-44D9-B317-A90FB0B1F035}">
      <dgm:prSet/>
      <dgm:spPr/>
      <dgm:t>
        <a:bodyPr/>
        <a:lstStyle/>
        <a:p>
          <a:endParaRPr lang="en-US"/>
        </a:p>
      </dgm:t>
    </dgm:pt>
    <dgm:pt modelId="{B9C13972-0B87-44F7-B846-85C5D7C228B9}" type="sibTrans" cxnId="{DE139CC0-2C9C-44D9-B317-A90FB0B1F035}">
      <dgm:prSet/>
      <dgm:spPr/>
      <dgm:t>
        <a:bodyPr/>
        <a:lstStyle/>
        <a:p>
          <a:endParaRPr lang="en-US"/>
        </a:p>
      </dgm:t>
    </dgm:pt>
    <dgm:pt modelId="{D37ECD37-5D27-4F00-BE43-EE2CBC34B805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Stabilization</a:t>
          </a:r>
        </a:p>
      </dgm:t>
    </dgm:pt>
    <dgm:pt modelId="{8C247E1F-B775-42D2-8047-C1EC7BD6A5A2}" type="parTrans" cxnId="{5D5EFE9E-AE1D-43D4-94F7-69EC778908C6}">
      <dgm:prSet/>
      <dgm:spPr/>
      <dgm:t>
        <a:bodyPr/>
        <a:lstStyle/>
        <a:p>
          <a:endParaRPr lang="en-US"/>
        </a:p>
      </dgm:t>
    </dgm:pt>
    <dgm:pt modelId="{4839513B-2C98-4187-8C8C-5B155C922DD3}" type="sibTrans" cxnId="{5D5EFE9E-AE1D-43D4-94F7-69EC778908C6}">
      <dgm:prSet/>
      <dgm:spPr/>
      <dgm:t>
        <a:bodyPr/>
        <a:lstStyle/>
        <a:p>
          <a:endParaRPr lang="en-US"/>
        </a:p>
      </dgm:t>
    </dgm:pt>
    <dgm:pt modelId="{D3E32C3F-8B1E-4470-AE4B-AF7542F719A6}">
      <dgm:prSet phldrT="[Text]" custT="1"/>
      <dgm:spPr>
        <a:solidFill>
          <a:srgbClr val="BFBFBF"/>
        </a:solidFill>
      </dgm:spPr>
      <dgm:t>
        <a:bodyPr/>
        <a:lstStyle/>
        <a:p>
          <a:r>
            <a:rPr lang="en-GB" sz="1300" dirty="0">
              <a:solidFill>
                <a:schemeClr val="bg1"/>
              </a:solidFill>
            </a:rPr>
            <a:t>Configure</a:t>
          </a:r>
        </a:p>
      </dgm:t>
    </dgm:pt>
    <dgm:pt modelId="{5A5E73D8-D06A-4ADC-A276-A2D3B27F2355}" type="parTrans" cxnId="{EBEE5137-4AAC-43FB-B593-B0DCB6FD7B65}">
      <dgm:prSet/>
      <dgm:spPr/>
      <dgm:t>
        <a:bodyPr/>
        <a:lstStyle/>
        <a:p>
          <a:endParaRPr lang="en-US"/>
        </a:p>
      </dgm:t>
    </dgm:pt>
    <dgm:pt modelId="{A6641514-4AB7-44FE-9E9F-F50761438592}" type="sibTrans" cxnId="{EBEE5137-4AAC-43FB-B593-B0DCB6FD7B65}">
      <dgm:prSet/>
      <dgm:spPr/>
      <dgm:t>
        <a:bodyPr/>
        <a:lstStyle/>
        <a:p>
          <a:endParaRPr lang="en-US"/>
        </a:p>
      </dgm:t>
    </dgm:pt>
    <dgm:pt modelId="{E59A3AA1-4456-482F-A514-10BC3E030511}" type="pres">
      <dgm:prSet presAssocID="{85014035-4376-41F7-B98E-7A3EC9856736}" presName="Name0" presStyleCnt="0">
        <dgm:presLayoutVars>
          <dgm:dir/>
          <dgm:animLvl val="lvl"/>
          <dgm:resizeHandles val="exact"/>
        </dgm:presLayoutVars>
      </dgm:prSet>
      <dgm:spPr/>
    </dgm:pt>
    <dgm:pt modelId="{66CDB625-3567-480B-96DE-D9D9D01967F2}" type="pres">
      <dgm:prSet presAssocID="{7C140BA5-61A2-4C44-8F2C-83C38D316D75}" presName="parTxOnly" presStyleLbl="node1" presStyleIdx="0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D944D-B787-42EF-A817-E7A1749D8736}" type="pres">
      <dgm:prSet presAssocID="{A177E4EC-37A7-4086-B9CE-1C22AFC73885}" presName="parTxOnlySpace" presStyleCnt="0"/>
      <dgm:spPr/>
    </dgm:pt>
    <dgm:pt modelId="{4DB2B4C5-616C-405E-B54B-EC90D8032080}" type="pres">
      <dgm:prSet presAssocID="{A394F2A2-CD30-43D3-B564-20AF0C1BCDE0}" presName="parTxOnly" presStyleLbl="node1" presStyleIdx="1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42B1B-26D5-4E6A-878A-49EBD2B2C1FF}" type="pres">
      <dgm:prSet presAssocID="{997060CD-BA39-4C3E-89BA-BE814DB0413A}" presName="parTxOnlySpace" presStyleCnt="0"/>
      <dgm:spPr/>
    </dgm:pt>
    <dgm:pt modelId="{8A2BE7DB-4C89-4154-B8EA-CABB8FBA3A4D}" type="pres">
      <dgm:prSet presAssocID="{152C0CFE-894B-4DCD-9C91-F961733C6C8A}" presName="parTxOnly" presStyleLbl="node1" presStyleIdx="2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0C3C1-B3A4-4406-AA3E-E68647A3DA67}" type="pres">
      <dgm:prSet presAssocID="{DBF94304-B246-4969-8A3A-684D85AC9738}" presName="parTxOnlySpace" presStyleCnt="0"/>
      <dgm:spPr/>
    </dgm:pt>
    <dgm:pt modelId="{9101A43E-9FA8-44D0-8B4B-B43A17F0B301}" type="pres">
      <dgm:prSet presAssocID="{D3E32C3F-8B1E-4470-AE4B-AF7542F719A6}" presName="parTxOnly" presStyleLbl="node1" presStyleIdx="3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F1FFC-718C-41AA-B1B4-399BF34A0C85}" type="pres">
      <dgm:prSet presAssocID="{A6641514-4AB7-44FE-9E9F-F50761438592}" presName="parTxOnlySpace" presStyleCnt="0"/>
      <dgm:spPr/>
    </dgm:pt>
    <dgm:pt modelId="{D79C9E3A-AD33-4FF1-AFAE-6CA861113F40}" type="pres">
      <dgm:prSet presAssocID="{626C66CD-664C-4CA9-9020-B8D6763AE2FD}" presName="parTxOnly" presStyleLbl="node1" presStyleIdx="4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1B037-C717-4289-AE40-B313064DA6EB}" type="pres">
      <dgm:prSet presAssocID="{DBF977C8-5E0E-4980-BF6A-C155149577D8}" presName="parTxOnlySpace" presStyleCnt="0"/>
      <dgm:spPr/>
    </dgm:pt>
    <dgm:pt modelId="{48DB6C72-9476-46A8-A7B1-362834A04659}" type="pres">
      <dgm:prSet presAssocID="{B2D8824F-FCA3-40D3-ADF0-216360405402}" presName="parTxOnly" presStyleLbl="node1" presStyleIdx="5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3018A-3BCF-4F84-94F0-C1E38A294445}" type="pres">
      <dgm:prSet presAssocID="{FFEC8B86-5E08-4CC5-B080-5EC8CD9FA928}" presName="parTxOnlySpace" presStyleCnt="0"/>
      <dgm:spPr/>
    </dgm:pt>
    <dgm:pt modelId="{B1F183C7-4128-441B-9040-CEC245AAA671}" type="pres">
      <dgm:prSet presAssocID="{4F4BE03B-5823-4BC9-90E7-5574EACE09E5}" presName="parTxOnly" presStyleLbl="node1" presStyleIdx="6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66912-F62C-4DB4-9741-03C78CA48121}" type="pres">
      <dgm:prSet presAssocID="{19B64806-4E4D-46C7-B2F2-1A035F149F3D}" presName="parTxOnlySpace" presStyleCnt="0"/>
      <dgm:spPr/>
    </dgm:pt>
    <dgm:pt modelId="{5F3D77F7-2117-4310-82D6-CC46973B96CE}" type="pres">
      <dgm:prSet presAssocID="{291C0FC7-AB24-426F-95D5-FCAF7D733561}" presName="parTxOnly" presStyleLbl="node1" presStyleIdx="7" presStyleCnt="9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0359B-3FA6-4B4A-90B3-02DF2DDF0B4E}" type="pres">
      <dgm:prSet presAssocID="{B9C13972-0B87-44F7-B846-85C5D7C228B9}" presName="parTxOnlySpace" presStyleCnt="0"/>
      <dgm:spPr/>
    </dgm:pt>
    <dgm:pt modelId="{05E9B768-C4F6-4368-A29F-C29CFF7A9381}" type="pres">
      <dgm:prSet presAssocID="{D37ECD37-5D27-4F00-BE43-EE2CBC34B805}" presName="parTxOnly" presStyleLbl="node1" presStyleIdx="8" presStyleCnt="9" custScaleX="106845" custLinFactNeighborY="-25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25BA7-6CA7-4D79-AC51-7E8A0747591C}" srcId="{85014035-4376-41F7-B98E-7A3EC9856736}" destId="{7C140BA5-61A2-4C44-8F2C-83C38D316D75}" srcOrd="0" destOrd="0" parTransId="{4EE0527B-6153-42D3-936E-E34B9CCE2E5B}" sibTransId="{A177E4EC-37A7-4086-B9CE-1C22AFC73885}"/>
    <dgm:cxn modelId="{41D9E418-E3E0-424A-BF33-9059A48A6B3F}" srcId="{85014035-4376-41F7-B98E-7A3EC9856736}" destId="{626C66CD-664C-4CA9-9020-B8D6763AE2FD}" srcOrd="4" destOrd="0" parTransId="{F3EF0168-EB64-49AD-A5B4-271B13C93812}" sibTransId="{DBF977C8-5E0E-4980-BF6A-C155149577D8}"/>
    <dgm:cxn modelId="{747550EC-1602-441D-A416-164B602D685B}" type="presOf" srcId="{B2D8824F-FCA3-40D3-ADF0-216360405402}" destId="{48DB6C72-9476-46A8-A7B1-362834A04659}" srcOrd="0" destOrd="0" presId="urn:microsoft.com/office/officeart/2005/8/layout/chevron1"/>
    <dgm:cxn modelId="{1986D9BB-F5B9-4C90-851B-E05735EA2AAB}" type="presOf" srcId="{152C0CFE-894B-4DCD-9C91-F961733C6C8A}" destId="{8A2BE7DB-4C89-4154-B8EA-CABB8FBA3A4D}" srcOrd="0" destOrd="0" presId="urn:microsoft.com/office/officeart/2005/8/layout/chevron1"/>
    <dgm:cxn modelId="{F066787A-304C-45AB-9B3E-9C7AA86963A7}" srcId="{85014035-4376-41F7-B98E-7A3EC9856736}" destId="{4F4BE03B-5823-4BC9-90E7-5574EACE09E5}" srcOrd="6" destOrd="0" parTransId="{57101327-A90A-4314-9C57-9B0F6D4A44BE}" sibTransId="{19B64806-4E4D-46C7-B2F2-1A035F149F3D}"/>
    <dgm:cxn modelId="{1C88A05D-700C-4230-A463-1A5225F16943}" type="presOf" srcId="{D3E32C3F-8B1E-4470-AE4B-AF7542F719A6}" destId="{9101A43E-9FA8-44D0-8B4B-B43A17F0B301}" srcOrd="0" destOrd="0" presId="urn:microsoft.com/office/officeart/2005/8/layout/chevron1"/>
    <dgm:cxn modelId="{2FE19D0C-9DB3-4ABF-ABAE-71F242CE9AC8}" type="presOf" srcId="{4F4BE03B-5823-4BC9-90E7-5574EACE09E5}" destId="{B1F183C7-4128-441B-9040-CEC245AAA671}" srcOrd="0" destOrd="0" presId="urn:microsoft.com/office/officeart/2005/8/layout/chevron1"/>
    <dgm:cxn modelId="{88870FC6-A1BC-4E21-B5BD-C55DC951929A}" type="presOf" srcId="{7C140BA5-61A2-4C44-8F2C-83C38D316D75}" destId="{66CDB625-3567-480B-96DE-D9D9D01967F2}" srcOrd="0" destOrd="0" presId="urn:microsoft.com/office/officeart/2005/8/layout/chevron1"/>
    <dgm:cxn modelId="{ECD79F6F-5A80-4ED3-A25D-6AD26CFF14FF}" type="presOf" srcId="{85014035-4376-41F7-B98E-7A3EC9856736}" destId="{E59A3AA1-4456-482F-A514-10BC3E030511}" srcOrd="0" destOrd="0" presId="urn:microsoft.com/office/officeart/2005/8/layout/chevron1"/>
    <dgm:cxn modelId="{EDA2CDD0-A7E2-4ABF-A8D5-73FBDE810226}" srcId="{85014035-4376-41F7-B98E-7A3EC9856736}" destId="{A394F2A2-CD30-43D3-B564-20AF0C1BCDE0}" srcOrd="1" destOrd="0" parTransId="{16D8ED17-1A99-4BF0-A32E-AA5F0F0258C0}" sibTransId="{997060CD-BA39-4C3E-89BA-BE814DB0413A}"/>
    <dgm:cxn modelId="{913DACF1-E0FB-46A7-9F7F-8D4279633409}" srcId="{85014035-4376-41F7-B98E-7A3EC9856736}" destId="{152C0CFE-894B-4DCD-9C91-F961733C6C8A}" srcOrd="2" destOrd="0" parTransId="{1F637CD6-718F-42E8-BF1F-09380C90001C}" sibTransId="{DBF94304-B246-4969-8A3A-684D85AC9738}"/>
    <dgm:cxn modelId="{5D5EFE9E-AE1D-43D4-94F7-69EC778908C6}" srcId="{85014035-4376-41F7-B98E-7A3EC9856736}" destId="{D37ECD37-5D27-4F00-BE43-EE2CBC34B805}" srcOrd="8" destOrd="0" parTransId="{8C247E1F-B775-42D2-8047-C1EC7BD6A5A2}" sibTransId="{4839513B-2C98-4187-8C8C-5B155C922DD3}"/>
    <dgm:cxn modelId="{2FC9FB83-0113-4192-ADC6-63E82CCD86A4}" type="presOf" srcId="{291C0FC7-AB24-426F-95D5-FCAF7D733561}" destId="{5F3D77F7-2117-4310-82D6-CC46973B96CE}" srcOrd="0" destOrd="0" presId="urn:microsoft.com/office/officeart/2005/8/layout/chevron1"/>
    <dgm:cxn modelId="{F67E57F0-42E2-4BE3-AFCD-E8531C9A4F7C}" type="presOf" srcId="{D37ECD37-5D27-4F00-BE43-EE2CBC34B805}" destId="{05E9B768-C4F6-4368-A29F-C29CFF7A9381}" srcOrd="0" destOrd="0" presId="urn:microsoft.com/office/officeart/2005/8/layout/chevron1"/>
    <dgm:cxn modelId="{DE139CC0-2C9C-44D9-B317-A90FB0B1F035}" srcId="{85014035-4376-41F7-B98E-7A3EC9856736}" destId="{291C0FC7-AB24-426F-95D5-FCAF7D733561}" srcOrd="7" destOrd="0" parTransId="{1E282A40-F833-49C9-A458-AA5157B0BAF1}" sibTransId="{B9C13972-0B87-44F7-B846-85C5D7C228B9}"/>
    <dgm:cxn modelId="{75676D29-A108-4BDD-B1BB-3B58853CD824}" type="presOf" srcId="{A394F2A2-CD30-43D3-B564-20AF0C1BCDE0}" destId="{4DB2B4C5-616C-405E-B54B-EC90D8032080}" srcOrd="0" destOrd="0" presId="urn:microsoft.com/office/officeart/2005/8/layout/chevron1"/>
    <dgm:cxn modelId="{2D1233A8-7D70-4885-B273-4F9D8AB88BFF}" srcId="{85014035-4376-41F7-B98E-7A3EC9856736}" destId="{B2D8824F-FCA3-40D3-ADF0-216360405402}" srcOrd="5" destOrd="0" parTransId="{ABEF4102-6A7F-4ADF-A92B-6D65F516C652}" sibTransId="{FFEC8B86-5E08-4CC5-B080-5EC8CD9FA928}"/>
    <dgm:cxn modelId="{49C8C5AB-39E0-4104-959A-C484FF2685D1}" type="presOf" srcId="{626C66CD-664C-4CA9-9020-B8D6763AE2FD}" destId="{D79C9E3A-AD33-4FF1-AFAE-6CA861113F40}" srcOrd="0" destOrd="0" presId="urn:microsoft.com/office/officeart/2005/8/layout/chevron1"/>
    <dgm:cxn modelId="{EBEE5137-4AAC-43FB-B593-B0DCB6FD7B65}" srcId="{85014035-4376-41F7-B98E-7A3EC9856736}" destId="{D3E32C3F-8B1E-4470-AE4B-AF7542F719A6}" srcOrd="3" destOrd="0" parTransId="{5A5E73D8-D06A-4ADC-A276-A2D3B27F2355}" sibTransId="{A6641514-4AB7-44FE-9E9F-F50761438592}"/>
    <dgm:cxn modelId="{ABCC9295-F855-42CD-9127-3F47262B1343}" type="presParOf" srcId="{E59A3AA1-4456-482F-A514-10BC3E030511}" destId="{66CDB625-3567-480B-96DE-D9D9D01967F2}" srcOrd="0" destOrd="0" presId="urn:microsoft.com/office/officeart/2005/8/layout/chevron1"/>
    <dgm:cxn modelId="{B30490F1-3DC5-4FB5-BB43-E0EEF90F04FB}" type="presParOf" srcId="{E59A3AA1-4456-482F-A514-10BC3E030511}" destId="{E69D944D-B787-42EF-A817-E7A1749D8736}" srcOrd="1" destOrd="0" presId="urn:microsoft.com/office/officeart/2005/8/layout/chevron1"/>
    <dgm:cxn modelId="{97FF8BEB-F575-44B1-9ACB-21323DA9DA43}" type="presParOf" srcId="{E59A3AA1-4456-482F-A514-10BC3E030511}" destId="{4DB2B4C5-616C-405E-B54B-EC90D8032080}" srcOrd="2" destOrd="0" presId="urn:microsoft.com/office/officeart/2005/8/layout/chevron1"/>
    <dgm:cxn modelId="{0A9747B6-19EA-41DD-8AAD-CC510680267A}" type="presParOf" srcId="{E59A3AA1-4456-482F-A514-10BC3E030511}" destId="{7DA42B1B-26D5-4E6A-878A-49EBD2B2C1FF}" srcOrd="3" destOrd="0" presId="urn:microsoft.com/office/officeart/2005/8/layout/chevron1"/>
    <dgm:cxn modelId="{18113ACF-82A3-4C37-9D77-62C224A7CBC7}" type="presParOf" srcId="{E59A3AA1-4456-482F-A514-10BC3E030511}" destId="{8A2BE7DB-4C89-4154-B8EA-CABB8FBA3A4D}" srcOrd="4" destOrd="0" presId="urn:microsoft.com/office/officeart/2005/8/layout/chevron1"/>
    <dgm:cxn modelId="{97A4EC69-E5C2-4A46-9E9D-EDA5E6E6C259}" type="presParOf" srcId="{E59A3AA1-4456-482F-A514-10BC3E030511}" destId="{9FB0C3C1-B3A4-4406-AA3E-E68647A3DA67}" srcOrd="5" destOrd="0" presId="urn:microsoft.com/office/officeart/2005/8/layout/chevron1"/>
    <dgm:cxn modelId="{3D5C0BB2-56D1-4C95-B789-994B65A976F1}" type="presParOf" srcId="{E59A3AA1-4456-482F-A514-10BC3E030511}" destId="{9101A43E-9FA8-44D0-8B4B-B43A17F0B301}" srcOrd="6" destOrd="0" presId="urn:microsoft.com/office/officeart/2005/8/layout/chevron1"/>
    <dgm:cxn modelId="{9F6676C5-7F27-47C5-B5BA-EF8111C7EB2E}" type="presParOf" srcId="{E59A3AA1-4456-482F-A514-10BC3E030511}" destId="{C0DF1FFC-718C-41AA-B1B4-399BF34A0C85}" srcOrd="7" destOrd="0" presId="urn:microsoft.com/office/officeart/2005/8/layout/chevron1"/>
    <dgm:cxn modelId="{D2199184-95B8-4A0C-B577-A1128EEB22A2}" type="presParOf" srcId="{E59A3AA1-4456-482F-A514-10BC3E030511}" destId="{D79C9E3A-AD33-4FF1-AFAE-6CA861113F40}" srcOrd="8" destOrd="0" presId="urn:microsoft.com/office/officeart/2005/8/layout/chevron1"/>
    <dgm:cxn modelId="{1AEA12C9-B272-464A-BDDB-2BA78B94BD43}" type="presParOf" srcId="{E59A3AA1-4456-482F-A514-10BC3E030511}" destId="{DC91B037-C717-4289-AE40-B313064DA6EB}" srcOrd="9" destOrd="0" presId="urn:microsoft.com/office/officeart/2005/8/layout/chevron1"/>
    <dgm:cxn modelId="{EC24E71B-EE8F-4CFE-8D6E-110CF8A9A8CF}" type="presParOf" srcId="{E59A3AA1-4456-482F-A514-10BC3E030511}" destId="{48DB6C72-9476-46A8-A7B1-362834A04659}" srcOrd="10" destOrd="0" presId="urn:microsoft.com/office/officeart/2005/8/layout/chevron1"/>
    <dgm:cxn modelId="{FB8D6DC5-DEDF-4144-BDC7-94FC91032D5F}" type="presParOf" srcId="{E59A3AA1-4456-482F-A514-10BC3E030511}" destId="{73C3018A-3BCF-4F84-94F0-C1E38A294445}" srcOrd="11" destOrd="0" presId="urn:microsoft.com/office/officeart/2005/8/layout/chevron1"/>
    <dgm:cxn modelId="{D4627003-360F-4920-9FD6-B14532F70EE1}" type="presParOf" srcId="{E59A3AA1-4456-482F-A514-10BC3E030511}" destId="{B1F183C7-4128-441B-9040-CEC245AAA671}" srcOrd="12" destOrd="0" presId="urn:microsoft.com/office/officeart/2005/8/layout/chevron1"/>
    <dgm:cxn modelId="{89DD0FF6-D0D2-46FD-BA87-27BA238589A6}" type="presParOf" srcId="{E59A3AA1-4456-482F-A514-10BC3E030511}" destId="{8B966912-F62C-4DB4-9741-03C78CA48121}" srcOrd="13" destOrd="0" presId="urn:microsoft.com/office/officeart/2005/8/layout/chevron1"/>
    <dgm:cxn modelId="{E1F5A91D-B08B-4CF6-96CC-BD50F97BBCED}" type="presParOf" srcId="{E59A3AA1-4456-482F-A514-10BC3E030511}" destId="{5F3D77F7-2117-4310-82D6-CC46973B96CE}" srcOrd="14" destOrd="0" presId="urn:microsoft.com/office/officeart/2005/8/layout/chevron1"/>
    <dgm:cxn modelId="{F2717FE3-3A0D-4267-889A-C3D582B87BA0}" type="presParOf" srcId="{E59A3AA1-4456-482F-A514-10BC3E030511}" destId="{F6A0359B-3FA6-4B4A-90B3-02DF2DDF0B4E}" srcOrd="15" destOrd="0" presId="urn:microsoft.com/office/officeart/2005/8/layout/chevron1"/>
    <dgm:cxn modelId="{2D08102C-8DB3-45A8-B394-4DC681DAC3B2}" type="presParOf" srcId="{E59A3AA1-4456-482F-A514-10BC3E030511}" destId="{05E9B768-C4F6-4368-A29F-C29CFF7A9381}" srcOrd="16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DB625-3567-480B-96DE-D9D9D01967F2}">
      <dsp:nvSpPr>
        <dsp:cNvPr id="0" name=""/>
        <dsp:cNvSpPr/>
      </dsp:nvSpPr>
      <dsp:spPr>
        <a:xfrm>
          <a:off x="4373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0" kern="1200" dirty="0">
              <a:solidFill>
                <a:schemeClr val="bg1"/>
              </a:solidFill>
            </a:rPr>
            <a:t>Initiate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282156" y="2290881"/>
        <a:ext cx="833349" cy="555565"/>
      </dsp:txXfrm>
    </dsp:sp>
    <dsp:sp modelId="{4DB2B4C5-616C-405E-B54B-EC90D8032080}">
      <dsp:nvSpPr>
        <dsp:cNvPr id="0" name=""/>
        <dsp:cNvSpPr/>
      </dsp:nvSpPr>
      <dsp:spPr>
        <a:xfrm>
          <a:off x="1254396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Plan                      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1532179" y="2290881"/>
        <a:ext cx="833349" cy="555565"/>
      </dsp:txXfrm>
    </dsp:sp>
    <dsp:sp modelId="{8A2BE7DB-4C89-4154-B8EA-CABB8FBA3A4D}">
      <dsp:nvSpPr>
        <dsp:cNvPr id="0" name=""/>
        <dsp:cNvSpPr/>
      </dsp:nvSpPr>
      <dsp:spPr>
        <a:xfrm>
          <a:off x="2504419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Design</a:t>
          </a:r>
        </a:p>
      </dsp:txBody>
      <dsp:txXfrm>
        <a:off x="2782202" y="2290881"/>
        <a:ext cx="833349" cy="555565"/>
      </dsp:txXfrm>
    </dsp:sp>
    <dsp:sp modelId="{9101A43E-9FA8-44D0-8B4B-B43A17F0B301}">
      <dsp:nvSpPr>
        <dsp:cNvPr id="0" name=""/>
        <dsp:cNvSpPr/>
      </dsp:nvSpPr>
      <dsp:spPr>
        <a:xfrm>
          <a:off x="3754442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Configure</a:t>
          </a:r>
        </a:p>
      </dsp:txBody>
      <dsp:txXfrm>
        <a:off x="4032225" y="2290881"/>
        <a:ext cx="833349" cy="555565"/>
      </dsp:txXfrm>
    </dsp:sp>
    <dsp:sp modelId="{D79C9E3A-AD33-4FF1-AFAE-6CA861113F40}">
      <dsp:nvSpPr>
        <dsp:cNvPr id="0" name=""/>
        <dsp:cNvSpPr/>
      </dsp:nvSpPr>
      <dsp:spPr>
        <a:xfrm>
          <a:off x="5004465" y="2290881"/>
          <a:ext cx="1388914" cy="555565"/>
        </a:xfrm>
        <a:prstGeom prst="chevron">
          <a:avLst/>
        </a:prstGeom>
        <a:gradFill rotWithShape="0">
          <a:gsLst>
            <a:gs pos="41000">
              <a:srgbClr val="2E75B6"/>
            </a:gs>
            <a:gs pos="83000">
              <a:srgbClr val="BFBFBF">
                <a:shade val="67500"/>
                <a:satMod val="115000"/>
              </a:srgbClr>
            </a:gs>
            <a:gs pos="100000">
              <a:srgbClr val="BFBFBF">
                <a:shade val="100000"/>
                <a:satMod val="115000"/>
              </a:srgbClr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Validate</a:t>
          </a:r>
        </a:p>
      </dsp:txBody>
      <dsp:txXfrm>
        <a:off x="5282248" y="2290881"/>
        <a:ext cx="833349" cy="555565"/>
      </dsp:txXfrm>
    </dsp:sp>
    <dsp:sp modelId="{48DB6C72-9476-46A8-A7B1-362834A04659}">
      <dsp:nvSpPr>
        <dsp:cNvPr id="0" name=""/>
        <dsp:cNvSpPr/>
      </dsp:nvSpPr>
      <dsp:spPr>
        <a:xfrm>
          <a:off x="6254488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Transition</a:t>
          </a:r>
        </a:p>
      </dsp:txBody>
      <dsp:txXfrm>
        <a:off x="6532271" y="2290881"/>
        <a:ext cx="833349" cy="555565"/>
      </dsp:txXfrm>
    </dsp:sp>
    <dsp:sp modelId="{B1F183C7-4128-441B-9040-CEC245AAA671}">
      <dsp:nvSpPr>
        <dsp:cNvPr id="0" name=""/>
        <dsp:cNvSpPr/>
      </dsp:nvSpPr>
      <dsp:spPr>
        <a:xfrm>
          <a:off x="7504511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chemeClr val="accent2"/>
              </a:solidFill>
            </a:rPr>
            <a:t>Go Live</a:t>
          </a:r>
        </a:p>
      </dsp:txBody>
      <dsp:txXfrm>
        <a:off x="7782294" y="2290881"/>
        <a:ext cx="833349" cy="555565"/>
      </dsp:txXfrm>
    </dsp:sp>
    <dsp:sp modelId="{5F3D77F7-2117-4310-82D6-CC46973B96CE}">
      <dsp:nvSpPr>
        <dsp:cNvPr id="0" name=""/>
        <dsp:cNvSpPr/>
      </dsp:nvSpPr>
      <dsp:spPr>
        <a:xfrm>
          <a:off x="8754534" y="2290881"/>
          <a:ext cx="1388914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Realization</a:t>
          </a:r>
        </a:p>
      </dsp:txBody>
      <dsp:txXfrm>
        <a:off x="9032317" y="2290881"/>
        <a:ext cx="833349" cy="555565"/>
      </dsp:txXfrm>
    </dsp:sp>
    <dsp:sp modelId="{05E9B768-C4F6-4368-A29F-C29CFF7A9381}">
      <dsp:nvSpPr>
        <dsp:cNvPr id="0" name=""/>
        <dsp:cNvSpPr/>
      </dsp:nvSpPr>
      <dsp:spPr>
        <a:xfrm>
          <a:off x="10004557" y="2290881"/>
          <a:ext cx="1483985" cy="555565"/>
        </a:xfrm>
        <a:prstGeom prst="chevron">
          <a:avLst/>
        </a:prstGeom>
        <a:solidFill>
          <a:srgbClr val="BFBFB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bg1"/>
              </a:solidFill>
            </a:rPr>
            <a:t>Stabilization</a:t>
          </a:r>
        </a:p>
      </dsp:txBody>
      <dsp:txXfrm>
        <a:off x="10282340" y="2290881"/>
        <a:ext cx="928420" cy="55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67AB6-61F7-E749-ABBC-9D8DE83F37B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AB629-806D-4142-ACC6-FA4EEC1D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6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7D4BD-CD72-9942-BD7D-EE14B65EC9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F0A00-B775-CF4D-84AF-24C7CD9C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3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F0A00-B775-CF4D-84AF-24C7CD9CC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4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F0A00-B775-CF4D-84AF-24C7CD9CC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F0A00-B775-CF4D-84AF-24C7CD9CC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6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</a:t>
            </a:r>
            <a:r>
              <a:rPr lang="en-US" baseline="0" smtClean="0"/>
              <a:t> comments to notes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3B139-EC28-4CF9-A639-F6600EBB34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0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9363C-E87C-48F0-834E-DDA76601FB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11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3B139-EC28-4CF9-A639-F6600EBB34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C02A-637B-4E2A-8A53-E22BF9F62C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7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doing the following for KR (may differ from COI depending on strategy changes per system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development)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Instructor-led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Classroom (ILT)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Low-level Interaction eLearning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Medium-level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Interaction eLearning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High-level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Interaction eLearning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Tutorial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Videos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C02A-637B-4E2A-8A53-E22BF9F62C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5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esentation Titl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60775" y="2894525"/>
            <a:ext cx="11431019" cy="199545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6000" b="0" cap="none" baseline="0">
                <a:solidFill>
                  <a:schemeClr val="accent1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60776" y="4904216"/>
            <a:ext cx="11431019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-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96" y="1687068"/>
            <a:ext cx="11308491" cy="447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7496" y="1070610"/>
            <a:ext cx="8293100" cy="630238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pPr lvl="0"/>
            <a:r>
              <a:rPr lang="en-US" dirty="0" smtClean="0"/>
              <a:t>Click to edit Master Subhead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496" y="1687068"/>
            <a:ext cx="11308491" cy="447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7496" y="1070610"/>
            <a:ext cx="8293100" cy="630238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pPr lvl="0"/>
            <a:r>
              <a:rPr lang="en-US" dirty="0" smtClean="0"/>
              <a:t>Click to edit Master Subhead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5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 -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5899"/>
            <a:ext cx="5181600" cy="45689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485899"/>
            <a:ext cx="5181600" cy="45689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 -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5899"/>
            <a:ext cx="5181600" cy="45689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485899"/>
            <a:ext cx="5181600" cy="45689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6278" y="6437830"/>
            <a:ext cx="27432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1269076-0E24-6A49-9E99-48290E2F7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5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0776" y="4154408"/>
            <a:ext cx="11253272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contact information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875520" y="2834640"/>
            <a:ext cx="200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esr.ucsd.edu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497" y="1183074"/>
            <a:ext cx="11308492" cy="502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65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7FAD77-28B8-3A4C-BC88-37C6E2B2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86" r:id="rId4"/>
    <p:sldLayoutId id="2147483676" r:id="rId5"/>
    <p:sldLayoutId id="2147483687" r:id="rId6"/>
    <p:sldLayoutId id="214748368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4" userDrawn="1">
          <p15:clr>
            <a:srgbClr val="F26B43"/>
          </p15:clr>
        </p15:guide>
        <p15:guide id="2" orient="horz" pos="936" userDrawn="1">
          <p15:clr>
            <a:srgbClr val="F26B43"/>
          </p15:clr>
        </p15:guide>
        <p15:guide id="3" pos="360" userDrawn="1">
          <p15:clr>
            <a:srgbClr val="F26B43"/>
          </p15:clr>
        </p15:guide>
        <p15:guide id="4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r.ucsd.edu/projects/kuali-research/opportunities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sr.ucsd.edu/contact/subscribe.html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s://esr.ucsd.edu/projects/kuali-research/index.html" TargetMode="External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hyperlink" Target="mailto:njoyce@ucsd.edu" TargetMode="External"/><Relationship Id="rId5" Type="http://schemas.openxmlformats.org/officeDocument/2006/relationships/image" Target="../media/image10.png"/><Relationship Id="rId10" Type="http://schemas.openxmlformats.org/officeDocument/2006/relationships/hyperlink" Target="https://esr.ucsd.edu/projects/kuali-research/network/index.html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ucsd.zoom.us/s/89743052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jford@ucsd.edu" TargetMode="External"/><Relationship Id="rId2" Type="http://schemas.openxmlformats.org/officeDocument/2006/relationships/hyperlink" Target="mailto:njoyce@ucsd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kantelo@ucsd.ed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ink.ucsd.edu/finance/accounting/chart/index.html" TargetMode="External"/><Relationship Id="rId2" Type="http://schemas.openxmlformats.org/officeDocument/2006/relationships/hyperlink" Target="https://blink.ucsd.edu/finance/accounting/chart/chart-stabilization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N6d63tYaJW8QxFER6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Network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4778" y="3200750"/>
            <a:ext cx="11431019" cy="199545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kern="1200" cap="none" baseline="0">
                <a:solidFill>
                  <a:schemeClr val="accent1"/>
                </a:solidFill>
                <a:latin typeface="calibri" charset="0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chemeClr val="tx2"/>
                </a:solidFill>
              </a:rPr>
              <a:t>November 2019</a:t>
            </a:r>
            <a:endParaRPr lang="en-US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369104" y="-397972"/>
          <a:ext cx="1149291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 Project Timeline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Upcoming Milestones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9104" y="2563462"/>
            <a:ext cx="11767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Oct – Dec 2017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25427" y="2563462"/>
            <a:ext cx="11767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Jan – Mar 2018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0964" y="2567506"/>
            <a:ext cx="1335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Apr 2018 – Apr 2019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7287" y="2567506"/>
            <a:ext cx="1335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Aug 2018 – Apr 2019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4396" y="2567506"/>
            <a:ext cx="11767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2"/>
                </a:solidFill>
              </a:rPr>
              <a:t>May </a:t>
            </a:r>
            <a:r>
              <a:rPr lang="en-US" sz="1050" dirty="0">
                <a:solidFill>
                  <a:schemeClr val="accent2"/>
                </a:solidFill>
              </a:rPr>
              <a:t>– </a:t>
            </a:r>
            <a:r>
              <a:rPr lang="en-US" sz="1050" dirty="0" smtClean="0">
                <a:solidFill>
                  <a:schemeClr val="accent2"/>
                </a:solidFill>
              </a:rPr>
              <a:t>Dec </a:t>
            </a:r>
            <a:r>
              <a:rPr lang="en-US" sz="1050" dirty="0">
                <a:solidFill>
                  <a:schemeClr val="accent2"/>
                </a:solidFill>
              </a:rPr>
              <a:t>2019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72860" y="2560390"/>
            <a:ext cx="1354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Dec 2019 – Jan 2020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27465" y="2567505"/>
            <a:ext cx="125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2"/>
                </a:solidFill>
              </a:rPr>
              <a:t> Jan 21, </a:t>
            </a:r>
            <a:r>
              <a:rPr lang="en-US" sz="1050" b="1" dirty="0">
                <a:solidFill>
                  <a:schemeClr val="accent2"/>
                </a:solidFill>
              </a:rPr>
              <a:t>2020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63365" y="2567506"/>
            <a:ext cx="11767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Jan – Mar 2020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19688" y="2560390"/>
            <a:ext cx="11767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Apr – Jun 2020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7141529" y="-1306591"/>
            <a:ext cx="319777" cy="8590033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2364" y="4262504"/>
            <a:ext cx="6109505" cy="1044245"/>
            <a:chOff x="542364" y="4443076"/>
            <a:chExt cx="6109505" cy="1044245"/>
          </a:xfrm>
        </p:grpSpPr>
        <p:sp>
          <p:nvSpPr>
            <p:cNvPr id="28" name="Right Arrow 27"/>
            <p:cNvSpPr/>
            <p:nvPr/>
          </p:nvSpPr>
          <p:spPr>
            <a:xfrm>
              <a:off x="3832747" y="4443076"/>
              <a:ext cx="2819122" cy="69692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Testing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2364" y="4471658"/>
              <a:ext cx="3290383" cy="101566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Functional Testing – Complete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Data Migration Testing – In Progress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System Integration Testing – In Progress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Business Process Testing – </a:t>
              </a:r>
              <a:r>
                <a:rPr lang="en-US" sz="1200" dirty="0" smtClean="0">
                  <a:solidFill>
                    <a:srgbClr val="006390"/>
                  </a:solidFill>
                </a:rPr>
                <a:t>In Progress</a:t>
              </a:r>
              <a:endParaRPr lang="en-US" sz="1200" dirty="0">
                <a:solidFill>
                  <a:srgbClr val="006390"/>
                </a:solidFill>
              </a:endParaRP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User Acceptance Testing – Scheduled (Dec)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2364" y="5337076"/>
            <a:ext cx="11319655" cy="1015663"/>
            <a:chOff x="1338683" y="5249031"/>
            <a:chExt cx="10523338" cy="1015663"/>
          </a:xfrm>
        </p:grpSpPr>
        <p:sp>
          <p:nvSpPr>
            <p:cNvPr id="29" name="Right Arrow 28"/>
            <p:cNvSpPr/>
            <p:nvPr/>
          </p:nvSpPr>
          <p:spPr>
            <a:xfrm>
              <a:off x="4725195" y="5280212"/>
              <a:ext cx="7136826" cy="69692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Change Management: Communications and Training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38683" y="5249031"/>
              <a:ext cx="3386512" cy="101566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Chancellor Cabinet and Deans </a:t>
              </a:r>
              <a:r>
                <a:rPr lang="en-US" sz="1200" dirty="0" smtClean="0">
                  <a:solidFill>
                    <a:schemeClr val="tx2"/>
                  </a:solidFill>
                </a:rPr>
                <a:t>Update - Complete</a:t>
              </a:r>
              <a:endParaRPr lang="en-US" sz="1200" dirty="0">
                <a:solidFill>
                  <a:schemeClr val="tx2"/>
                </a:solidFill>
              </a:endParaRP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SME Train-the-Trainer – Complete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Learning Labs – Scheduled (Nov – Jan)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Webinars – To be scheduled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rgbClr val="006390"/>
                  </a:solidFill>
                </a:rPr>
                <a:t>WalkMe</a:t>
              </a:r>
              <a:r>
                <a:rPr lang="en-US" sz="1200" dirty="0">
                  <a:solidFill>
                    <a:srgbClr val="006390"/>
                  </a:solidFill>
                </a:rPr>
                <a:t> Builds – In Progress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2365" y="6254842"/>
            <a:ext cx="11319655" cy="696922"/>
            <a:chOff x="1338683" y="6098822"/>
            <a:chExt cx="10599142" cy="696922"/>
          </a:xfrm>
        </p:grpSpPr>
        <p:sp>
          <p:nvSpPr>
            <p:cNvPr id="30" name="Right Arrow 29"/>
            <p:cNvSpPr/>
            <p:nvPr/>
          </p:nvSpPr>
          <p:spPr>
            <a:xfrm>
              <a:off x="6229751" y="6098822"/>
              <a:ext cx="5708074" cy="69692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Transition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38683" y="6221012"/>
              <a:ext cx="489106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6390"/>
                  </a:solidFill>
                </a:rPr>
                <a:t>Service Transition (project to operational model) – In progress</a:t>
              </a:r>
            </a:p>
            <a:p>
              <a:pPr marL="214313" indent="-214313" defTabSz="68580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rgbClr val="006390"/>
                  </a:solidFill>
                </a:rPr>
                <a:t>Hypercare</a:t>
              </a:r>
              <a:r>
                <a:rPr lang="en-US" sz="1200" dirty="0">
                  <a:solidFill>
                    <a:srgbClr val="006390"/>
                  </a:solidFill>
                </a:rPr>
                <a:t> User Support Planning – In progress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80568" y="2939725"/>
            <a:ext cx="400140" cy="388556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Milestones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424" y="3795442"/>
            <a:ext cx="2848746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Final configurations - Complete</a:t>
            </a:r>
          </a:p>
          <a:p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2366" y="2939725"/>
            <a:ext cx="3955769" cy="830997"/>
            <a:chOff x="542366" y="2939725"/>
            <a:chExt cx="3955769" cy="830997"/>
          </a:xfrm>
        </p:grpSpPr>
        <p:grpSp>
          <p:nvGrpSpPr>
            <p:cNvPr id="6" name="Group 5"/>
            <p:cNvGrpSpPr/>
            <p:nvPr/>
          </p:nvGrpSpPr>
          <p:grpSpPr>
            <a:xfrm>
              <a:off x="542366" y="2939725"/>
              <a:ext cx="3468258" cy="830997"/>
              <a:chOff x="542366" y="2939725"/>
              <a:chExt cx="3468258" cy="830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42366" y="2939725"/>
                <a:ext cx="1371082" cy="83099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2"/>
                    </a:solidFill>
                  </a:rPr>
                  <a:t>80+ SMEs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2"/>
                    </a:solidFill>
                  </a:rPr>
                  <a:t>200+ hours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2"/>
                    </a:solidFill>
                  </a:rPr>
                  <a:t>25 Processes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2"/>
                    </a:solidFill>
                  </a:rPr>
                  <a:t>Over 1 year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913448" y="3159722"/>
                <a:ext cx="2097176" cy="351107"/>
              </a:xfrm>
              <a:prstGeom prst="rect">
                <a:avLst/>
              </a:prstGeom>
              <a:solidFill>
                <a:srgbClr val="BFBFBF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Business Process Design</a:t>
                </a:r>
                <a:endParaRPr lang="en-US" sz="1400" dirty="0"/>
              </a:p>
            </p:txBody>
          </p:sp>
        </p:grpSp>
        <p:pic>
          <p:nvPicPr>
            <p:cNvPr id="9" name="Picture 8" descr="Celebrating Writers and Teachers | TWO WRITING TEACHERS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25945" y="3074066"/>
              <a:ext cx="472190" cy="58115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37" name="TextBox 36"/>
          <p:cNvSpPr txBox="1"/>
          <p:nvPr/>
        </p:nvSpPr>
        <p:spPr>
          <a:xfrm>
            <a:off x="6376828" y="1302158"/>
            <a:ext cx="1384184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here</a:t>
            </a:r>
            <a:endParaRPr lang="en-US" dirty="0"/>
          </a:p>
        </p:txBody>
      </p:sp>
      <p:cxnSp>
        <p:nvCxnSpPr>
          <p:cNvPr id="38" name="Elbow Connector 37"/>
          <p:cNvCxnSpPr>
            <a:stCxn id="37" idx="1"/>
          </p:cNvCxnSpPr>
          <p:nvPr/>
        </p:nvCxnSpPr>
        <p:spPr>
          <a:xfrm rot="10800000" flipV="1">
            <a:off x="6095798" y="1486824"/>
            <a:ext cx="281030" cy="3871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3" name="Picture 42" descr="Celebrating Writers and Teachers | TWO WRITING TEACHER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10579" y="3722376"/>
            <a:ext cx="472190" cy="58115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3397170" y="3842006"/>
            <a:ext cx="2097176" cy="3730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System Configuration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77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Kuali Research Training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Kuali Research Proposal Development Learning Labs (Nov – Jan):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to build a System-to-System Proposal, Non System-to-System Proposal, a Detailed Budget, and other features of </a:t>
            </a:r>
            <a:r>
              <a:rPr lang="en-US" dirty="0" smtClean="0"/>
              <a:t>the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to associate </a:t>
            </a:r>
            <a:r>
              <a:rPr lang="en-US" dirty="0"/>
              <a:t>new business processes for proposal </a:t>
            </a:r>
            <a:r>
              <a:rPr lang="en-US" dirty="0" smtClean="0"/>
              <a:t>submission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Offerings will have General Campus, Health Sciences or Marine Sciences Focus</a:t>
            </a:r>
          </a:p>
          <a:p>
            <a:endParaRPr lang="en-US" dirty="0"/>
          </a:p>
          <a:p>
            <a:r>
              <a:rPr lang="en-US" dirty="0" smtClean="0"/>
              <a:t>Topic specific trainings will also be offered as needed</a:t>
            </a:r>
          </a:p>
          <a:p>
            <a:endParaRPr lang="en-US" dirty="0" smtClean="0"/>
          </a:p>
          <a:p>
            <a:r>
              <a:rPr lang="en-US" dirty="0" smtClean="0"/>
              <a:t>To register go to </a:t>
            </a:r>
            <a:r>
              <a:rPr lang="en-US" dirty="0" smtClean="0">
                <a:hlinkClick r:id="rId3"/>
              </a:rPr>
              <a:t>Kuali Research Training Opportunities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Registration is now open!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Upcoming Unit and Faculty Engagements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 Leaders are the process of scheduling meetings with submitting unit heads across, AA, HS and MS to communicate notable changes regarding business processes related to Kuali Research</a:t>
            </a:r>
          </a:p>
          <a:p>
            <a:endParaRPr lang="en-US" dirty="0"/>
          </a:p>
          <a:p>
            <a:r>
              <a:rPr lang="en-US" dirty="0" smtClean="0"/>
              <a:t>Units heads be expected to work within their areas to develop and submit an implementation plan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SPO Leadership Outreach to Submitting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54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1953" y="0"/>
          <a:ext cx="12088092" cy="69190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4271">
                  <a:extLst>
                    <a:ext uri="{9D8B030D-6E8A-4147-A177-3AD203B41FA5}">
                      <a16:colId xmlns:a16="http://schemas.microsoft.com/office/drawing/2014/main" val="2942288591"/>
                    </a:ext>
                  </a:extLst>
                </a:gridCol>
                <a:gridCol w="4892785">
                  <a:extLst>
                    <a:ext uri="{9D8B030D-6E8A-4147-A177-3AD203B41FA5}">
                      <a16:colId xmlns:a16="http://schemas.microsoft.com/office/drawing/2014/main" val="471695522"/>
                    </a:ext>
                  </a:extLst>
                </a:gridCol>
                <a:gridCol w="1509452">
                  <a:extLst>
                    <a:ext uri="{9D8B030D-6E8A-4147-A177-3AD203B41FA5}">
                      <a16:colId xmlns:a16="http://schemas.microsoft.com/office/drawing/2014/main" val="1790330063"/>
                    </a:ext>
                  </a:extLst>
                </a:gridCol>
                <a:gridCol w="4011584">
                  <a:extLst>
                    <a:ext uri="{9D8B030D-6E8A-4147-A177-3AD203B41FA5}">
                      <a16:colId xmlns:a16="http://schemas.microsoft.com/office/drawing/2014/main" val="359319377"/>
                    </a:ext>
                  </a:extLst>
                </a:gridCol>
              </a:tblGrid>
              <a:tr h="36304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Communication  Activity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Kuali</a:t>
                      </a:r>
                      <a:r>
                        <a:rPr lang="en-US" sz="1000" baseline="0" dirty="0" smtClean="0"/>
                        <a:t> Research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Sender(s)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Message(s)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62641"/>
                  </a:ext>
                </a:extLst>
              </a:tr>
              <a:tr h="353932">
                <a:tc rowSpan="9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Faculty</a:t>
                      </a:r>
                      <a:r>
                        <a:rPr lang="en-US" sz="1000" b="1" baseline="0" dirty="0" smtClean="0">
                          <a:solidFill>
                            <a:schemeClr val="tx2"/>
                          </a:solidFill>
                        </a:rPr>
                        <a:t> Communications</a:t>
                      </a:r>
                      <a:endParaRPr lang="en-US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Chancellor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’s Cabinet &amp; Deans Meeting 9/23 - Complete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VCR and CIO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changes and impacts on campus related to KR rollout (14, 5 and 2 business days); action items for Deans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795"/>
                  </a:ext>
                </a:extLst>
              </a:tr>
              <a:tr h="642799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ORU Directors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Meeting 10/29 – Complete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ORUBA ORU Business Officers 12/6 – Scheduled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SDSC and Q1 Director and MSO – To be scheduled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AVC C&amp;G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About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KR, importance of changes (14, 5 and 2 business days); action items for Directors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039874"/>
                  </a:ext>
                </a:extLst>
              </a:tr>
              <a:tr h="985838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AA Deans/Chairs/DBO-MSO: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Physical Sciences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Department Heads – Scheduling in progress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Biological Sciences Department Heads – Complete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Social Sciences Department Heads – Scheduled 11/21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Arts and Humanities – Scheduled 11/20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Graduate Division - Scheduling in progress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Global Policy and Strategy - Scheduling in progress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JSOE – Scheduled 11/15 or 12/16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err="1" smtClean="0">
                          <a:solidFill>
                            <a:schemeClr val="tx2"/>
                          </a:solidFill>
                        </a:rPr>
                        <a:t>CaliT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, SDSC, Design Lab, HDSI – Scheduling in progress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err="1" smtClean="0">
                          <a:solidFill>
                            <a:schemeClr val="tx2"/>
                          </a:solidFill>
                        </a:rPr>
                        <a:t>Rady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School of Management -Scheduling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AVC C&amp;G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changes and impacts on campus related to KR rollout (14, 5 and 2 business days); lots of change for administrators, be mindful when planning timelines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91171"/>
                  </a:ext>
                </a:extLst>
              </a:tr>
              <a:tr h="606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SIO Division/Department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Head Meetings for Implementation Plans: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SIO 9 meetings for Division Directors and Section Heads – Scheduling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SPO Leaders (SIO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Director C&amp;G and SIO Chief Administrative Officer)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changes and impacts on campus related to KR rollout (14, 5 and 2 business days) and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(Back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up to Back up) ; action items for Chairs, DBOs, Faculty 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26643"/>
                  </a:ext>
                </a:extLst>
              </a:tr>
              <a:tr h="673469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Health Sciences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Council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of HS Chairs – Target 11/12 Agenda - Scheduling In Progress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22 Meetings with Department Chairs and DBOs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Bioinformatics – 10/23 - Complete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All Scheduled for November:  Anesthesiology, CMM, CTRI, Dermatology, Emergency Medicine, </a:t>
                      </a:r>
                      <a:r>
                        <a:rPr lang="en-US" sz="1000" baseline="0" dirty="0" err="1" smtClean="0">
                          <a:solidFill>
                            <a:schemeClr val="tx2"/>
                          </a:solidFill>
                        </a:rPr>
                        <a:t>Fmaily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Medicine, Medicine, MCC, Neurosciences, Ophiology, Orthopedic Surgery, Pathology, Pediatrics, Pharmacology, Psychiatry, Radiation Medicine, Radiology, </a:t>
                      </a:r>
                      <a:r>
                        <a:rPr lang="en-US" sz="1000" baseline="0" dirty="0" err="1" smtClean="0">
                          <a:solidFill>
                            <a:schemeClr val="tx2"/>
                          </a:solidFill>
                        </a:rPr>
                        <a:t>ReproMed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, Skaggs School of Pharmacy , Surgery, Urology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Health Sciences Contacts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AVC C&amp;G and HS Senior Director Research Service Core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changes and impacts on campus related to KR rollout (14, 5 and 2 business days); lots of change for administrators, be mindful when planning timelines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870851"/>
                  </a:ext>
                </a:extLst>
              </a:tr>
              <a:tr h="363041">
                <a:tc vMerge="1">
                  <a:txBody>
                    <a:bodyPr/>
                    <a:lstStyle/>
                    <a:p>
                      <a:endParaRPr lang="en-US" sz="14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Academic Senate – Representative Assembly 12/10 - Scheduled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VCR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changes and impacts on campus related to KR rollout (14, 5 and 2 business days); ); lots of change for administrators, be mindful when planning timelines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58393"/>
                  </a:ext>
                </a:extLst>
              </a:tr>
              <a:tr h="222487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EVC – GC/AA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Assistant Deans Meeting - 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AVC C&amp;G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70388"/>
                  </a:ext>
                </a:extLst>
              </a:tr>
              <a:tr h="243909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EVC – GC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and SIO Quarterly Chair Meeting - 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AVC C&amp;G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304348"/>
                  </a:ext>
                </a:extLst>
              </a:tr>
              <a:tr h="363041"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Faculty Advisory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Committee – 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VCR and AVC C&amp;G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Looking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for 5-7 representatives to serve on as an academic advisory group to review proposal submittal timeline and provide feedback, offer engagement and support for process changes.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38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1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44485" y="1140607"/>
            <a:ext cx="4631865" cy="11509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Available to Stay Up to Date!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" y="2437386"/>
            <a:ext cx="855406" cy="855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8" y="3497742"/>
            <a:ext cx="787562" cy="787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84" y="3529815"/>
            <a:ext cx="780010" cy="780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84" y="1149884"/>
            <a:ext cx="798751" cy="7987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84" y="2346161"/>
            <a:ext cx="863704" cy="863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65970" y="2500626"/>
            <a:ext cx="424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WEBSITE</a:t>
            </a:r>
          </a:p>
          <a:p>
            <a:r>
              <a:rPr lang="en-US" dirty="0" smtClean="0">
                <a:solidFill>
                  <a:schemeClr val="tx2"/>
                </a:solidFill>
                <a:hlinkClick r:id="rId7"/>
              </a:rPr>
              <a:t>esr.ucsd.edu/projects/</a:t>
            </a:r>
            <a:r>
              <a:rPr lang="en-US" dirty="0" err="1" smtClean="0">
                <a:solidFill>
                  <a:schemeClr val="tx2"/>
                </a:solidFill>
                <a:hlinkClick r:id="rId7"/>
              </a:rPr>
              <a:t>kuali</a:t>
            </a:r>
            <a:r>
              <a:rPr lang="en-US" dirty="0" smtClean="0">
                <a:solidFill>
                  <a:schemeClr val="tx2"/>
                </a:solidFill>
                <a:hlinkClick r:id="rId7"/>
              </a:rPr>
              <a:t>-research</a:t>
            </a:r>
            <a:r>
              <a:rPr lang="en-US" dirty="0">
                <a:solidFill>
                  <a:schemeClr val="tx2"/>
                </a:solidFill>
                <a:hlinkClick r:id="rId7"/>
              </a:rPr>
              <a:t>/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65970" y="3568357"/>
            <a:ext cx="438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NEWSLETTER</a:t>
            </a:r>
          </a:p>
          <a:p>
            <a:pPr lvl="0">
              <a:defRPr/>
            </a:pPr>
            <a:r>
              <a:rPr lang="en-US" dirty="0" smtClean="0">
                <a:hlinkClick r:id="rId8"/>
              </a:rPr>
              <a:t>esr.ucsd.edu/contact/subscribe.html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78090" y="3568357"/>
            <a:ext cx="47856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dirty="0"/>
              <a:t>DIGITAL FORUM</a:t>
            </a:r>
          </a:p>
          <a:p>
            <a:pPr lvl="0">
              <a:defRPr/>
            </a:pPr>
            <a:r>
              <a:rPr lang="en-US" dirty="0" smtClean="0">
                <a:solidFill>
                  <a:schemeClr val="tx2"/>
                </a:solidFill>
              </a:rPr>
              <a:t>Last </a:t>
            </a:r>
            <a:r>
              <a:rPr lang="en-US" dirty="0">
                <a:solidFill>
                  <a:schemeClr val="tx2"/>
                </a:solidFill>
              </a:rPr>
              <a:t>Wednesday of every month 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defRPr/>
            </a:pPr>
            <a:r>
              <a:rPr lang="en-US" i="1" dirty="0" smtClean="0">
                <a:solidFill>
                  <a:schemeClr val="tx2"/>
                </a:solidFill>
              </a:rPr>
              <a:t>(note holiday schedule will change dates see newsletter and website for updates)</a:t>
            </a:r>
            <a:endParaRPr lang="en-US" i="1" dirty="0">
              <a:solidFill>
                <a:schemeClr val="tx2"/>
              </a:solidFill>
            </a:endParaRPr>
          </a:p>
          <a:p>
            <a:pPr lvl="0">
              <a:defRPr/>
            </a:pPr>
            <a:r>
              <a:rPr lang="en-US" dirty="0">
                <a:solidFill>
                  <a:schemeClr val="tx2"/>
                </a:solidFill>
              </a:rPr>
              <a:t>12:00PM – 1:00PM</a:t>
            </a:r>
          </a:p>
          <a:p>
            <a:pPr lvl="0">
              <a:defRPr/>
            </a:pPr>
            <a:r>
              <a:rPr lang="en-US" dirty="0">
                <a:solidFill>
                  <a:schemeClr val="tx2"/>
                </a:solidFill>
                <a:hlinkClick r:id="rId9"/>
              </a:rPr>
              <a:t>https://ucsd.zoom.us/s/897430526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1588" y="1213123"/>
            <a:ext cx="573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 NETWORK</a:t>
            </a:r>
          </a:p>
          <a:p>
            <a:r>
              <a:rPr lang="en-US" dirty="0" smtClean="0">
                <a:hlinkClick r:id="rId10"/>
              </a:rPr>
              <a:t>esr.ucsd.edu/projects/</a:t>
            </a:r>
            <a:r>
              <a:rPr lang="en-US" dirty="0" err="1" smtClean="0">
                <a:hlinkClick r:id="rId10"/>
              </a:rPr>
              <a:t>kuali</a:t>
            </a:r>
            <a:r>
              <a:rPr lang="en-US" dirty="0" smtClean="0">
                <a:hlinkClick r:id="rId10"/>
              </a:rPr>
              <a:t>-research/network/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171588" y="2346161"/>
            <a:ext cx="424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INVITE US TO YOUR MEETING!</a:t>
            </a:r>
          </a:p>
          <a:p>
            <a:r>
              <a:rPr lang="en-US" dirty="0" smtClean="0">
                <a:solidFill>
                  <a:schemeClr val="tx2"/>
                </a:solidFill>
                <a:hlinkClick r:id="rId11"/>
              </a:rPr>
              <a:t>njoyce@ucsd.edu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858-534-9112</a:t>
            </a: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5" y="1179149"/>
            <a:ext cx="875666" cy="8756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0150" y="1179149"/>
            <a:ext cx="4580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REGISTER FOR LEARNING LABS</a:t>
            </a:r>
          </a:p>
          <a:p>
            <a:r>
              <a:rPr lang="en-US" dirty="0">
                <a:hlinkClick r:id="rId7"/>
              </a:rPr>
              <a:t>https://esr.ucsd.edu/projects/kuali-research/index.html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64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9295" y="3863789"/>
            <a:ext cx="11905129" cy="2755392"/>
          </a:xfrm>
        </p:spPr>
        <p:txBody>
          <a:bodyPr/>
          <a:lstStyle/>
          <a:p>
            <a:r>
              <a:rPr lang="en-US" sz="2400" dirty="0"/>
              <a:t>For questions about </a:t>
            </a:r>
            <a:r>
              <a:rPr lang="en-US" sz="2400" b="1" dirty="0"/>
              <a:t>Kuali Research </a:t>
            </a:r>
            <a:r>
              <a:rPr lang="en-US" sz="2400" dirty="0"/>
              <a:t>contact </a:t>
            </a:r>
            <a:r>
              <a:rPr lang="en-US" sz="2400" b="1" dirty="0"/>
              <a:t>Nicole Joyce </a:t>
            </a:r>
            <a:r>
              <a:rPr lang="en-US" sz="2400" dirty="0"/>
              <a:t>at </a:t>
            </a:r>
            <a:r>
              <a:rPr lang="en-US" sz="2400" dirty="0">
                <a:hlinkClick r:id="rId2"/>
              </a:rPr>
              <a:t>njoyce@ucsd.edu</a:t>
            </a:r>
            <a:r>
              <a:rPr lang="en-US" sz="2400" dirty="0"/>
              <a:t> or 858-534-9112</a:t>
            </a:r>
          </a:p>
          <a:p>
            <a:endParaRPr lang="en-US" sz="2400" dirty="0"/>
          </a:p>
          <a:p>
            <a:pPr algn="just"/>
            <a:r>
              <a:rPr lang="en-US" sz="2400" dirty="0"/>
              <a:t>For questions about </a:t>
            </a:r>
            <a:r>
              <a:rPr lang="en-US" sz="2400" b="1" dirty="0"/>
              <a:t>Kuali COI </a:t>
            </a:r>
            <a:r>
              <a:rPr lang="en-US" sz="2400" dirty="0"/>
              <a:t>contact </a:t>
            </a:r>
            <a:r>
              <a:rPr lang="en-US" sz="2400" b="1" dirty="0"/>
              <a:t>Jennifer </a:t>
            </a:r>
            <a:r>
              <a:rPr lang="en-US" sz="2400" b="1" dirty="0" smtClean="0"/>
              <a:t>J. Ford </a:t>
            </a:r>
            <a:r>
              <a:rPr lang="en-US" sz="2400" dirty="0"/>
              <a:t>at </a:t>
            </a:r>
            <a:r>
              <a:rPr lang="en-US" sz="2400" dirty="0">
                <a:hlinkClick r:id="rId3"/>
              </a:rPr>
              <a:t>jjford@ucsd.edu</a:t>
            </a:r>
            <a:r>
              <a:rPr lang="en-US" sz="2400" dirty="0"/>
              <a:t> or </a:t>
            </a:r>
            <a:r>
              <a:rPr lang="en-US" sz="2400" dirty="0" smtClean="0"/>
              <a:t>858-534-3335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questions about </a:t>
            </a:r>
            <a:r>
              <a:rPr lang="en-US" sz="2400" b="1" dirty="0"/>
              <a:t>Kuali IRB </a:t>
            </a:r>
            <a:r>
              <a:rPr lang="en-US" sz="2400" dirty="0"/>
              <a:t>contact </a:t>
            </a:r>
            <a:r>
              <a:rPr lang="en-US" sz="2400" b="1" dirty="0"/>
              <a:t>Kip Kantelo </a:t>
            </a:r>
            <a:r>
              <a:rPr lang="en-US" sz="2400" dirty="0"/>
              <a:t>at </a:t>
            </a:r>
            <a:r>
              <a:rPr lang="en-US" sz="2400" dirty="0">
                <a:hlinkClick r:id="rId4"/>
              </a:rPr>
              <a:t>kkantelo@ucsd.edu</a:t>
            </a:r>
            <a:r>
              <a:rPr lang="en-US" sz="2400" dirty="0"/>
              <a:t> or 858-822-1870</a:t>
            </a:r>
          </a:p>
        </p:txBody>
      </p:sp>
    </p:spTree>
    <p:extLst>
      <p:ext uri="{BB962C8B-B14F-4D97-AF65-F5344CB8AC3E}">
        <p14:creationId xmlns:p14="http://schemas.microsoft.com/office/powerpoint/2010/main" val="27342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5892" y="0"/>
          <a:ext cx="11989125" cy="6779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9861">
                  <a:extLst>
                    <a:ext uri="{9D8B030D-6E8A-4147-A177-3AD203B41FA5}">
                      <a16:colId xmlns:a16="http://schemas.microsoft.com/office/drawing/2014/main" val="2942288591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471695522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2547077513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1790330063"/>
                    </a:ext>
                  </a:extLst>
                </a:gridCol>
                <a:gridCol w="3640973">
                  <a:extLst>
                    <a:ext uri="{9D8B030D-6E8A-4147-A177-3AD203B41FA5}">
                      <a16:colId xmlns:a16="http://schemas.microsoft.com/office/drawing/2014/main" val="359319377"/>
                    </a:ext>
                  </a:extLst>
                </a:gridCol>
              </a:tblGrid>
              <a:tr h="309881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Communication  Activity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Kuali</a:t>
                      </a:r>
                      <a:r>
                        <a:rPr lang="en-US" sz="1050" baseline="0" dirty="0" smtClean="0"/>
                        <a:t> Research Channel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Frequency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Sender(s)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Message(s)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Enterprise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Systems Renewal (ESR) Program Governance Updates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Enterprise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Information Services Committee (EISC) Program Meeting 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- Last presentation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10/24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update,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completed milestone, up coming initiatives (topic tailored as needed)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25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Project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Sponsor Updates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To Sandy Brown via ORA Leadership Meeting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Monthly - Since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Sept 2018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</a:p>
                    <a:p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update,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completed milestone, up coming initiatives (topic tailored as needed)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Project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Governance Updates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Research Information Services (RIS) Advisory Group Meeting In Person and Executive Summary Email 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Bi-Weekly In Person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Monthly Email – Since Oct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 Team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status, updates, issues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and/or risks, asks of governance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07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Escalation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Committee Updates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Executive Summary Email to Escalation Committee Members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Monthly Email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– Since Feb 2019 -  on hold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</a:p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on behalf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of Project Team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status, updates, issues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and/or risks, asks of committee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42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Roadshows to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Units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Various Unit Meetings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- Round 1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presented to 11 groups Jan – May 2019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</a:p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– Round 1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About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Research, business case, why UCSD is changing, project structure, governance and timeline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0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 Newsletter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2"/>
                          </a:solidFill>
                        </a:rPr>
                        <a:t>Mailchimp</a:t>
                      </a: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 Email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Monthly  - Since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Jan 2019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Team (managed by Change Practitioner)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Messages related to topics based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project activity and upcoming initiatives 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949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ESR Newsletter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ESR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2"/>
                          </a:solidFill>
                        </a:rPr>
                        <a:t>Mailchimp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Email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– Since Jul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Team (managed by Change Practitioner)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Messages related to topics based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project activity and upcoming initiatives 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Digital Forum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Live Webinar via Zoom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Monthly – Since Mar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2019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Messages related to topics based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project activity and upcoming initiatives – transitioning into system demos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96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Town Halls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In Person Event 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–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Last hosted Apr 2019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Sponsor, ESR Program and </a:t>
                      </a: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Team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About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Research, business case, why UCSD is changing, project structure, governance and timeline and system demo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4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Business Process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/ Change Messaging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Business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Process Follow Up Meetings w/ SMEs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Hoc from Jan – Aug 2019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Sponsor, Governance, Project Team and Various Business Leaders (Executive and Managers)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business process changes, reason for change, risk of not changing, critical behaviors and key success factors; Reinforcement 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8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Faculty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Communications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Various Faculty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and Unit Meetings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- </a:t>
                      </a: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(see next slide)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Sponsor and Various Business Leaders (Executive and Managers)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Notable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business process changes, reason for change, risk of not changing, critical behaviors and key success factors; Reinforcement 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Direct Communications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2"/>
                          </a:solidFill>
                        </a:rPr>
                        <a:t>Recorded</a:t>
                      </a:r>
                      <a:r>
                        <a:rPr lang="en-US" sz="1050" b="0" baseline="0" dirty="0" smtClean="0">
                          <a:solidFill>
                            <a:schemeClr val="tx2"/>
                          </a:solidFill>
                        </a:rPr>
                        <a:t> Videos, Change Network, Various </a:t>
                      </a:r>
                      <a:r>
                        <a:rPr lang="en-US" sz="1050" b="0" baseline="0" dirty="0" err="1" smtClean="0">
                          <a:solidFill>
                            <a:schemeClr val="tx2"/>
                          </a:solidFill>
                        </a:rPr>
                        <a:t>listservs</a:t>
                      </a:r>
                      <a:r>
                        <a:rPr lang="en-US" sz="1050" b="0" baseline="0" dirty="0" smtClean="0">
                          <a:solidFill>
                            <a:schemeClr val="tx2"/>
                          </a:solidFill>
                        </a:rPr>
                        <a:t>, All Campus Communication</a:t>
                      </a:r>
                      <a:endParaRPr lang="en-US" sz="1050" b="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 - Since Feb 2018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Sponsor, Project Team, Change Network and Various Business Leaders (Executive and Managers)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Messages related to topics based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project activity and upcoming initiatives 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31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2"/>
                          </a:solidFill>
                        </a:rPr>
                        <a:t>Milestone</a:t>
                      </a:r>
                      <a:r>
                        <a:rPr lang="en-US" sz="1050" b="1" baseline="0" dirty="0" smtClean="0">
                          <a:solidFill>
                            <a:schemeClr val="tx2"/>
                          </a:solidFill>
                        </a:rPr>
                        <a:t> Celebrations</a:t>
                      </a:r>
                      <a:endParaRPr lang="en-US" sz="105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Ad hoc – Hosted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for Business Process SMEs in Apr 2019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Hosted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on for Business Process SMEs in Apr 2019</a:t>
                      </a:r>
                      <a:endParaRPr lang="en-US" sz="105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KR Project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Sponsor, ESR Program and </a:t>
                      </a:r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Project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2"/>
                          </a:solidFill>
                        </a:rPr>
                        <a:t>Appreciation</a:t>
                      </a:r>
                      <a:r>
                        <a:rPr lang="en-US" sz="1050" baseline="0" dirty="0" smtClean="0">
                          <a:solidFill>
                            <a:schemeClr val="tx2"/>
                          </a:solidFill>
                        </a:rPr>
                        <a:t> to campus subject matter experts and those contributing to the project, business process improvement efforts and engaged in support of change</a:t>
                      </a:r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85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5892" y="0"/>
          <a:ext cx="11989125" cy="67610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399">
                  <a:extLst>
                    <a:ext uri="{9D8B030D-6E8A-4147-A177-3AD203B41FA5}">
                      <a16:colId xmlns:a16="http://schemas.microsoft.com/office/drawing/2014/main" val="2942288591"/>
                    </a:ext>
                  </a:extLst>
                </a:gridCol>
                <a:gridCol w="3283527">
                  <a:extLst>
                    <a:ext uri="{9D8B030D-6E8A-4147-A177-3AD203B41FA5}">
                      <a16:colId xmlns:a16="http://schemas.microsoft.com/office/drawing/2014/main" val="471695522"/>
                    </a:ext>
                  </a:extLst>
                </a:gridCol>
                <a:gridCol w="2462646">
                  <a:extLst>
                    <a:ext uri="{9D8B030D-6E8A-4147-A177-3AD203B41FA5}">
                      <a16:colId xmlns:a16="http://schemas.microsoft.com/office/drawing/2014/main" val="2547077513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1790330063"/>
                    </a:ext>
                  </a:extLst>
                </a:gridCol>
                <a:gridCol w="3688772">
                  <a:extLst>
                    <a:ext uri="{9D8B030D-6E8A-4147-A177-3AD203B41FA5}">
                      <a16:colId xmlns:a16="http://schemas.microsoft.com/office/drawing/2014/main" val="359319377"/>
                    </a:ext>
                  </a:extLst>
                </a:gridCol>
              </a:tblGrid>
              <a:tr h="30988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Training</a:t>
                      </a:r>
                      <a:r>
                        <a:rPr lang="en-US" sz="1000" baseline="0" dirty="0" smtClean="0"/>
                        <a:t> Delivery Method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Kuali</a:t>
                      </a:r>
                      <a:r>
                        <a:rPr lang="en-US" sz="1000" baseline="0" dirty="0" smtClean="0"/>
                        <a:t> Research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Target</a:t>
                      </a:r>
                      <a:r>
                        <a:rPr lang="en-US" sz="1000" baseline="0" dirty="0" smtClean="0"/>
                        <a:t> Audience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Instructor/</a:t>
                      </a:r>
                    </a:p>
                    <a:p>
                      <a:r>
                        <a:rPr lang="en-US" sz="1000" dirty="0" smtClean="0"/>
                        <a:t>Facilitator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Content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6264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000" b="1" baseline="0" dirty="0" smtClean="0">
                          <a:solidFill>
                            <a:schemeClr val="tx2"/>
                          </a:solidFill>
                        </a:rPr>
                        <a:t>Train-the-Trainer (T3 or TTT) – Complete (Dates…)</a:t>
                      </a:r>
                      <a:endParaRPr lang="en-US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Trained 83 SMEs (Dept.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and SPO)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Select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Subject Matter Experts (SMEs) from across campus Dept. Units and Central Offices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Vendor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en-US" sz="1000" baseline="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Research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86784"/>
                  </a:ext>
                </a:extLst>
              </a:tr>
              <a:tr h="253538">
                <a:tc v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Trainer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Kickoff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 Trainers (Dept. and SPO)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KR Change Lead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Expectations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and training plan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376737"/>
                  </a:ext>
                </a:extLst>
              </a:tr>
              <a:tr h="249382">
                <a:tc v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Training Exercise and Content Review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 Trainers (Dept. and SPO)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KR Training Team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Modifying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content for UC San Diego Units and Offices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300769"/>
                  </a:ext>
                </a:extLst>
              </a:tr>
              <a:tr h="253538">
                <a:tc v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Training Environment System Access Granted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 Trainers (Dept. and SPO)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KR Training Team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Access use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agreement and environment expectations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7762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Learning Labs/Office Hours – In Progress (Dates…)</a:t>
                      </a:r>
                      <a:endParaRPr lang="en-US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Scheduled on site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Central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Offices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 Trainers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Build a proposal and detailed budget and submit for review using;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Review a proposal hierarchy;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Print and render proposal and budget forms using;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Review and return a proposal;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Approve and Submit a proposal;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Edit and Finalize an Institutional Proposal;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Build a Negotiation Record; Create and develop an Award (if applicable);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Associate how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Research Proposal Development supports business process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061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Scheduled across campus from Nov 2019 – Feb 2020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Department Research Administrators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 Trainers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Build a proposal using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Research Proposal Development;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Build a detailed budget for a proposal;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Create a proposal hierarchy by building and linking parent and children proposals;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Copy a proposal;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Print and render proposal and budget forms;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Submit a proposal for review;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Associate how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Research Proposal Development supports business process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19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Digital Adoption Planform (DAP) –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60+ Walk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Thru Build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Smart Tips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User Interface Configurations - TBD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Users of KR per Audience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Segmentation (Proposal Creators and Mangers, Viewers, Approvers, Proposal and Award Analysts)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KR Training Team w/ SMEs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Various content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74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>
                          <a:solidFill>
                            <a:schemeClr val="tx2"/>
                          </a:solidFill>
                        </a:rPr>
                        <a:t>Microlearning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 Library – In 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Utilizing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WalkMe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to incorporate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Blink, HS website, SIO website and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Kuali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Zendesk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and SNOW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Users of KR per Audience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Segmentation (Proposal Creators and Mangers, Viewers, Approvers, Proposal and Award Analysts)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KR Training Team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Various content </a:t>
                      </a:r>
                    </a:p>
                    <a:p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08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Virtual</a:t>
                      </a:r>
                      <a:r>
                        <a:rPr lang="en-US" sz="1000" b="1" baseline="0" dirty="0" smtClean="0">
                          <a:solidFill>
                            <a:schemeClr val="tx2"/>
                          </a:solidFill>
                        </a:rPr>
                        <a:t> Instructor-let Training (VILT) or Webinar – To be scheduled</a:t>
                      </a:r>
                      <a:endParaRPr lang="en-US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Ad Hoc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Users of KR per Audience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Segmentation (Proposal Creators and Mangers, Viewers, Approvers, Proposal and Award Analysts)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Trainers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Various content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700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On-the-job Coaching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Per UC San Diego’s model of 70-20-10 will establish a community of practice to support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on the job coaching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Employees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in both Department and Central office Research Administration 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Trainers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On demand learning as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needed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</a:rPr>
                        <a:t>Recorded Presentation</a:t>
                      </a:r>
                    </a:p>
                    <a:p>
                      <a:endParaRPr lang="en-US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Using existing recorded presentations related to RA, will add these into the onboarding section of </a:t>
                      </a:r>
                      <a:r>
                        <a:rPr lang="en-US" sz="1000" dirty="0" err="1" smtClean="0">
                          <a:solidFill>
                            <a:schemeClr val="tx2"/>
                          </a:solidFill>
                        </a:rPr>
                        <a:t>WalkMe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 as it pertains to the KR modules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Users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new to Research Administration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per Audience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Segmentation (Proposal Creators and Mangers, Viewers, Approvers, Proposal and Award Analysts)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SME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Trainers</a:t>
                      </a:r>
                      <a:endParaRPr lang="en-US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Informational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</a:rPr>
                        <a:t> and knowledge based topics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34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2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 Mapping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 much work was this?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615460" y="1315994"/>
            <a:ext cx="19694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200" dirty="0" smtClean="0">
                <a:solidFill>
                  <a:schemeClr val="tx2"/>
                </a:solidFill>
              </a:rPr>
              <a:t>18 </a:t>
            </a:r>
          </a:p>
          <a:p>
            <a:pPr algn="r"/>
            <a:r>
              <a:rPr lang="en-US" sz="4200" dirty="0" smtClean="0">
                <a:solidFill>
                  <a:schemeClr val="tx2"/>
                </a:solidFill>
              </a:rPr>
              <a:t>204</a:t>
            </a:r>
          </a:p>
          <a:p>
            <a:pPr algn="r"/>
            <a:r>
              <a:rPr lang="en-US" sz="4200" dirty="0" smtClean="0">
                <a:solidFill>
                  <a:schemeClr val="tx2"/>
                </a:solidFill>
              </a:rPr>
              <a:t>62,300</a:t>
            </a:r>
            <a:endParaRPr lang="en-US" sz="4200" dirty="0">
              <a:solidFill>
                <a:schemeClr val="tx2"/>
              </a:solidFill>
            </a:endParaRPr>
          </a:p>
          <a:p>
            <a:pPr algn="r"/>
            <a:endParaRPr lang="en-US" sz="4200" dirty="0" smtClean="0">
              <a:solidFill>
                <a:schemeClr val="tx2"/>
              </a:solidFill>
            </a:endParaRPr>
          </a:p>
          <a:p>
            <a:pPr algn="r"/>
            <a:r>
              <a:rPr lang="en-US" sz="4200" dirty="0" smtClean="0">
                <a:solidFill>
                  <a:schemeClr val="tx2"/>
                </a:solidFill>
              </a:rPr>
              <a:t>20</a:t>
            </a:r>
          </a:p>
          <a:p>
            <a:pPr algn="r"/>
            <a:r>
              <a:rPr lang="en-US" sz="4200" dirty="0" smtClean="0">
                <a:solidFill>
                  <a:schemeClr val="tx2"/>
                </a:solidFill>
              </a:rPr>
              <a:t>0</a:t>
            </a:r>
          </a:p>
          <a:p>
            <a:endParaRPr lang="en-US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84937" y="1315994"/>
            <a:ext cx="61591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smtClean="0">
                <a:solidFill>
                  <a:schemeClr val="tx2"/>
                </a:solidFill>
              </a:rPr>
              <a:t>Spreadsheets</a:t>
            </a:r>
          </a:p>
          <a:p>
            <a:r>
              <a:rPr lang="en-US" sz="4200" dirty="0" smtClean="0">
                <a:solidFill>
                  <a:schemeClr val="tx2"/>
                </a:solidFill>
              </a:rPr>
              <a:t>Tabs</a:t>
            </a:r>
          </a:p>
          <a:p>
            <a:r>
              <a:rPr lang="en-US" sz="4200" dirty="0" smtClean="0">
                <a:solidFill>
                  <a:schemeClr val="tx2"/>
                </a:solidFill>
              </a:rPr>
              <a:t>Active Index Numbers</a:t>
            </a:r>
          </a:p>
          <a:p>
            <a:endParaRPr lang="en-US" sz="4200" dirty="0">
              <a:solidFill>
                <a:schemeClr val="tx2"/>
              </a:solidFill>
            </a:endParaRPr>
          </a:p>
          <a:p>
            <a:r>
              <a:rPr lang="en-US" sz="4200" dirty="0" smtClean="0">
                <a:solidFill>
                  <a:schemeClr val="tx2"/>
                </a:solidFill>
              </a:rPr>
              <a:t>Working Days</a:t>
            </a:r>
          </a:p>
          <a:p>
            <a:r>
              <a:rPr lang="en-US" sz="4200" dirty="0" smtClean="0">
                <a:solidFill>
                  <a:schemeClr val="tx2"/>
                </a:solidFill>
              </a:rPr>
              <a:t>Extensions</a:t>
            </a:r>
          </a:p>
          <a:p>
            <a:endParaRPr lang="en-US" dirty="0">
              <a:solidFill>
                <a:schemeClr val="bg2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>
            <a:noAutofit/>
          </a:bodyPr>
          <a:lstStyle/>
          <a:p>
            <a:r>
              <a:rPr lang="en-US" sz="5400" b="1" dirty="0"/>
              <a:t>How did we get this done?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46186" y="1458339"/>
            <a:ext cx="2044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300" dirty="0">
                <a:solidFill>
                  <a:schemeClr val="tx2"/>
                </a:solidFill>
              </a:rPr>
              <a:t>25+ </a:t>
            </a:r>
            <a:endParaRPr lang="en-US" sz="3300" dirty="0" smtClean="0">
              <a:solidFill>
                <a:schemeClr val="tx2"/>
              </a:solidFill>
            </a:endParaRPr>
          </a:p>
          <a:p>
            <a:pPr algn="r"/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1,175</a:t>
            </a:r>
          </a:p>
          <a:p>
            <a:pPr algn="r"/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1</a:t>
            </a:r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10,125</a:t>
            </a:r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258</a:t>
            </a:r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Countless</a:t>
            </a:r>
            <a:endParaRPr lang="en-US" sz="33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0435" y="1438839"/>
            <a:ext cx="841859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>
                <a:solidFill>
                  <a:schemeClr val="tx2"/>
                </a:solidFill>
              </a:rPr>
              <a:t>Newsletters</a:t>
            </a:r>
            <a:r>
              <a:rPr lang="en-US" sz="3300" dirty="0">
                <a:solidFill>
                  <a:schemeClr val="tx2"/>
                </a:solidFill>
              </a:rPr>
              <a:t>, Web Pages, Webinar, Office Hours, Guideline Documents, Presentations</a:t>
            </a:r>
          </a:p>
          <a:p>
            <a:r>
              <a:rPr lang="en-US" sz="3300" dirty="0" smtClean="0">
                <a:solidFill>
                  <a:schemeClr val="tx2"/>
                </a:solidFill>
              </a:rPr>
              <a:t>Video </a:t>
            </a:r>
            <a:r>
              <a:rPr lang="en-US" sz="3300" dirty="0">
                <a:solidFill>
                  <a:schemeClr val="tx2"/>
                </a:solidFill>
              </a:rPr>
              <a:t>views</a:t>
            </a:r>
          </a:p>
          <a:p>
            <a:endParaRPr lang="en-US" sz="3300" dirty="0">
              <a:solidFill>
                <a:schemeClr val="tx2"/>
              </a:solidFill>
            </a:endParaRPr>
          </a:p>
          <a:p>
            <a:r>
              <a:rPr lang="en-US" sz="3300" dirty="0" smtClean="0">
                <a:solidFill>
                  <a:schemeClr val="tx2"/>
                </a:solidFill>
              </a:rPr>
              <a:t>Magical </a:t>
            </a:r>
            <a:r>
              <a:rPr lang="en-US" sz="3300" dirty="0">
                <a:solidFill>
                  <a:schemeClr val="tx2"/>
                </a:solidFill>
              </a:rPr>
              <a:t>Spreadsheet Template</a:t>
            </a:r>
          </a:p>
          <a:p>
            <a:r>
              <a:rPr lang="en-US" sz="3300" dirty="0" smtClean="0">
                <a:solidFill>
                  <a:schemeClr val="tx2"/>
                </a:solidFill>
              </a:rPr>
              <a:t>Unique Spreadsheet </a:t>
            </a:r>
            <a:r>
              <a:rPr lang="en-US" sz="3300" dirty="0">
                <a:solidFill>
                  <a:schemeClr val="tx2"/>
                </a:solidFill>
              </a:rPr>
              <a:t>Sessions</a:t>
            </a:r>
          </a:p>
          <a:p>
            <a:r>
              <a:rPr lang="en-US" sz="3300" dirty="0" smtClean="0">
                <a:solidFill>
                  <a:schemeClr val="tx2"/>
                </a:solidFill>
              </a:rPr>
              <a:t>In-spreadsheet </a:t>
            </a:r>
            <a:r>
              <a:rPr lang="en-US" sz="3300" dirty="0">
                <a:solidFill>
                  <a:schemeClr val="tx2"/>
                </a:solidFill>
              </a:rPr>
              <a:t>Comments</a:t>
            </a:r>
          </a:p>
          <a:p>
            <a:r>
              <a:rPr lang="en-US" sz="3300" dirty="0">
                <a:solidFill>
                  <a:schemeClr val="tx2"/>
                </a:solidFill>
              </a:rPr>
              <a:t>Change Network Hours </a:t>
            </a:r>
            <a:endParaRPr lang="en-US" sz="3300" dirty="0" smtClean="0">
              <a:solidFill>
                <a:schemeClr val="tx2"/>
              </a:solidFill>
            </a:endParaRPr>
          </a:p>
          <a:p>
            <a:r>
              <a:rPr lang="en-US" sz="3300" dirty="0" smtClean="0">
                <a:solidFill>
                  <a:schemeClr val="tx2"/>
                </a:solidFill>
              </a:rPr>
              <a:t>Coordinating </a:t>
            </a:r>
            <a:r>
              <a:rPr lang="en-US" sz="3300" dirty="0">
                <a:solidFill>
                  <a:schemeClr val="tx2"/>
                </a:solidFill>
              </a:rPr>
              <a:t>with Colleagues</a:t>
            </a:r>
          </a:p>
        </p:txBody>
      </p:sp>
    </p:spTree>
    <p:extLst>
      <p:ext uri="{BB962C8B-B14F-4D97-AF65-F5344CB8AC3E}">
        <p14:creationId xmlns:p14="http://schemas.microsoft.com/office/powerpoint/2010/main" val="41266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>
            <a:noAutofit/>
          </a:bodyPr>
          <a:lstStyle/>
          <a:p>
            <a:r>
              <a:rPr lang="en-US" sz="5400" b="1" dirty="0"/>
              <a:t>Results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496" y="1228071"/>
            <a:ext cx="16074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13,500</a:t>
            </a: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48,800</a:t>
            </a: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5,300</a:t>
            </a:r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43,500</a:t>
            </a:r>
            <a:endParaRPr lang="en-US" sz="3300" dirty="0">
              <a:solidFill>
                <a:schemeClr val="tx2"/>
              </a:solidFill>
            </a:endParaRPr>
          </a:p>
          <a:p>
            <a:pPr algn="r"/>
            <a:r>
              <a:rPr lang="en-US" sz="3300" dirty="0" smtClean="0">
                <a:solidFill>
                  <a:schemeClr val="tx2"/>
                </a:solidFill>
              </a:rPr>
              <a:t>23,200</a:t>
            </a:r>
          </a:p>
          <a:p>
            <a:pPr algn="r"/>
            <a:endParaRPr lang="en-US" sz="3300" dirty="0">
              <a:solidFill>
                <a:schemeClr val="tx2"/>
              </a:solidFill>
            </a:endParaRPr>
          </a:p>
          <a:p>
            <a:pPr algn="r"/>
            <a:endParaRPr lang="en-US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4985" y="1228071"/>
            <a:ext cx="6583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>
                <a:solidFill>
                  <a:schemeClr val="tx2"/>
                </a:solidFill>
              </a:rPr>
              <a:t>Consolidated Index Numbers</a:t>
            </a:r>
          </a:p>
          <a:p>
            <a:r>
              <a:rPr lang="en-US" sz="3300" dirty="0" smtClean="0">
                <a:solidFill>
                  <a:schemeClr val="tx2"/>
                </a:solidFill>
              </a:rPr>
              <a:t>Unique Chart Strings</a:t>
            </a:r>
          </a:p>
          <a:p>
            <a:r>
              <a:rPr lang="en-US" sz="3300" dirty="0">
                <a:solidFill>
                  <a:schemeClr val="tx2"/>
                </a:solidFill>
              </a:rPr>
              <a:t>Non-Project </a:t>
            </a:r>
            <a:r>
              <a:rPr lang="en-US" sz="3300" dirty="0" smtClean="0">
                <a:solidFill>
                  <a:schemeClr val="tx2"/>
                </a:solidFill>
              </a:rPr>
              <a:t>GL Strings</a:t>
            </a:r>
            <a:endParaRPr lang="en-US" sz="3300" dirty="0">
              <a:solidFill>
                <a:schemeClr val="tx2"/>
              </a:solidFill>
            </a:endParaRPr>
          </a:p>
          <a:p>
            <a:r>
              <a:rPr lang="en-US" sz="3300" dirty="0">
                <a:solidFill>
                  <a:schemeClr val="tx2"/>
                </a:solidFill>
              </a:rPr>
              <a:t>Tasks</a:t>
            </a:r>
          </a:p>
          <a:p>
            <a:r>
              <a:rPr lang="en-US" sz="3300" dirty="0" smtClean="0">
                <a:solidFill>
                  <a:schemeClr val="tx2"/>
                </a:solidFill>
              </a:rPr>
              <a:t>Projects</a:t>
            </a:r>
          </a:p>
          <a:p>
            <a:endParaRPr lang="en-US" sz="33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89488" y="4716201"/>
            <a:ext cx="11296135" cy="7537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tx1"/>
                </a:solidFill>
              </a:rPr>
              <a:t>Thank you!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3- Chart Stabilization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67" y="1569502"/>
            <a:ext cx="3817122" cy="447598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Legacy Chart Stabilization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://blink.ucsd.edu/finance/accounting/chart/chart-stabilization.html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Chart of Accounts Request Instructions</a:t>
            </a:r>
            <a:br>
              <a:rPr lang="en-US" dirty="0" smtClean="0"/>
            </a:br>
            <a:r>
              <a:rPr lang="en-US" sz="2200" u="sng" dirty="0" smtClean="0">
                <a:hlinkClick r:id="rId3"/>
              </a:rPr>
              <a:t>https</a:t>
            </a:r>
            <a:r>
              <a:rPr lang="en-US" sz="2200" u="sng" dirty="0">
                <a:hlinkClick r:id="rId3"/>
              </a:rPr>
              <a:t>://</a:t>
            </a:r>
            <a:r>
              <a:rPr lang="en-US" sz="2200" u="sng" dirty="0" smtClean="0">
                <a:hlinkClick r:id="rId3"/>
              </a:rPr>
              <a:t>blink.ucsd.edu/finance/accounting/chart/index.html</a:t>
            </a:r>
            <a:endParaRPr lang="en-US" sz="2200" u="sng" dirty="0" smtClean="0"/>
          </a:p>
          <a:p>
            <a:endParaRPr lang="en-US" sz="2200" u="sng" dirty="0"/>
          </a:p>
          <a:p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25927"/>
          <a:stretch/>
        </p:blipFill>
        <p:spPr>
          <a:xfrm>
            <a:off x="4436201" y="1453154"/>
            <a:ext cx="7464061" cy="4484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009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 Recruitment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34465" y="6318850"/>
            <a:ext cx="2357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SME Recruitment Form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92" y="1087395"/>
            <a:ext cx="6664523" cy="5104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40406" y="1308636"/>
            <a:ext cx="4222070" cy="471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recruitment period runs from October 28th to November 30th, 2019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need University-wide participation; this is your area’s opportunity to build competency in Oracle and Concur systems before go-live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nominate staff and encourage supervisors to allow for participation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300 hours is the baseline commitment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9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Kuali Project Updates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| Kuali Research Project Update</a:t>
            </a:r>
          </a:p>
          <a:p>
            <a:r>
              <a:rPr lang="en-US" dirty="0"/>
              <a:t>2 | Upcoming Trainings</a:t>
            </a:r>
          </a:p>
          <a:p>
            <a:r>
              <a:rPr lang="en-US" dirty="0" smtClean="0"/>
              <a:t>3 | Upcoming Unit and Faculty Engagements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SR ">
      <a:dk1>
        <a:srgbClr val="05BFD5"/>
      </a:dk1>
      <a:lt1>
        <a:srgbClr val="FFFFFF"/>
      </a:lt1>
      <a:dk2>
        <a:srgbClr val="585958"/>
      </a:dk2>
      <a:lt2>
        <a:srgbClr val="FFFFFF"/>
      </a:lt2>
      <a:accent1>
        <a:srgbClr val="05BFD5"/>
      </a:accent1>
      <a:accent2>
        <a:srgbClr val="006390"/>
      </a:accent2>
      <a:accent3>
        <a:srgbClr val="A5A5A5"/>
      </a:accent3>
      <a:accent4>
        <a:srgbClr val="2E3772"/>
      </a:accent4>
      <a:accent5>
        <a:srgbClr val="FDFFFC"/>
      </a:accent5>
      <a:accent6>
        <a:srgbClr val="F5F6FF"/>
      </a:accent6>
      <a:hlink>
        <a:srgbClr val="2E3772"/>
      </a:hlink>
      <a:folHlink>
        <a:srgbClr val="D3751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TEMPLATE" id="{78CD295F-64B9-D447-AFE3-9DCE59637CD6}" vid="{551AD14F-9F29-A146-B811-EE934B7C4A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ESR Presentation-Master Template (2)</Template>
  <TotalTime>7816</TotalTime>
  <Words>2112</Words>
  <Application>Microsoft Office PowerPoint</Application>
  <PresentationFormat>Widescreen</PresentationFormat>
  <Paragraphs>342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</vt:lpstr>
      <vt:lpstr>Calibri Light</vt:lpstr>
      <vt:lpstr>Symbol</vt:lpstr>
      <vt:lpstr>Times New Roman</vt:lpstr>
      <vt:lpstr>Custom Design</vt:lpstr>
      <vt:lpstr>Change Network</vt:lpstr>
      <vt:lpstr>Index Mapping Results</vt:lpstr>
      <vt:lpstr>How much work was this?</vt:lpstr>
      <vt:lpstr>How did we get this done?</vt:lpstr>
      <vt:lpstr>Results</vt:lpstr>
      <vt:lpstr>Phase 3- Chart Stabilization</vt:lpstr>
      <vt:lpstr>SME Recruitment</vt:lpstr>
      <vt:lpstr>Kuali Project Updates</vt:lpstr>
      <vt:lpstr>Agenda</vt:lpstr>
      <vt:lpstr>KR Project Timeline</vt:lpstr>
      <vt:lpstr>Kuali Research Training</vt:lpstr>
      <vt:lpstr>Upcoming Unit and Faculty Engagements </vt:lpstr>
      <vt:lpstr>PowerPoint Presentation</vt:lpstr>
      <vt:lpstr>Resources Available to Stay Up to Date!</vt:lpstr>
      <vt:lpstr>PowerPoint Presentation</vt:lpstr>
      <vt:lpstr>PowerPoint Presentation</vt:lpstr>
      <vt:lpstr>PowerPoint Presentation</vt:lpstr>
    </vt:vector>
  </TitlesOfParts>
  <Manager/>
  <Company>UCSD-ACT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Blankenship, Laura</dc:creator>
  <cp:keywords/>
  <dc:description/>
  <cp:lastModifiedBy>Blankenship, Laura</cp:lastModifiedBy>
  <cp:revision>117</cp:revision>
  <dcterms:created xsi:type="dcterms:W3CDTF">2019-04-23T15:57:48Z</dcterms:created>
  <dcterms:modified xsi:type="dcterms:W3CDTF">2019-11-12T21:37:26Z</dcterms:modified>
  <cp:category/>
</cp:coreProperties>
</file>