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0" r:id="rId5"/>
    <p:sldId id="258" r:id="rId6"/>
    <p:sldId id="288" r:id="rId7"/>
    <p:sldId id="289" r:id="rId8"/>
    <p:sldId id="264" r:id="rId9"/>
    <p:sldId id="263" r:id="rId10"/>
    <p:sldId id="272" r:id="rId11"/>
    <p:sldId id="265" r:id="rId12"/>
    <p:sldId id="273" r:id="rId13"/>
    <p:sldId id="266" r:id="rId14"/>
    <p:sldId id="267" r:id="rId15"/>
    <p:sldId id="274" r:id="rId16"/>
    <p:sldId id="275" r:id="rId17"/>
    <p:sldId id="281" r:id="rId18"/>
    <p:sldId id="268" r:id="rId19"/>
    <p:sldId id="276" r:id="rId20"/>
    <p:sldId id="269" r:id="rId21"/>
    <p:sldId id="270" r:id="rId22"/>
    <p:sldId id="277" r:id="rId23"/>
    <p:sldId id="280" r:id="rId24"/>
    <p:sldId id="278" r:id="rId25"/>
    <p:sldId id="282" r:id="rId26"/>
    <p:sldId id="283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nkenship, Laura" initials="BL" lastIdx="11" clrIdx="0">
    <p:extLst>
      <p:ext uri="{19B8F6BF-5375-455C-9EA6-DF929625EA0E}">
        <p15:presenceInfo xmlns:p15="http://schemas.microsoft.com/office/powerpoint/2012/main" userId="S-1-5-21-503695880-695175589-3595387526-50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72"/>
    <a:srgbClr val="EEB500"/>
    <a:srgbClr val="6D98AB"/>
    <a:srgbClr val="7FA4B5"/>
    <a:srgbClr val="004A6C"/>
    <a:srgbClr val="05BFD5"/>
    <a:srgbClr val="FFFFFF"/>
    <a:srgbClr val="DAA6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2" autoAdjust="0"/>
    <p:restoredTop sz="83295" autoAdjust="0"/>
  </p:normalViewPr>
  <p:slideViewPr>
    <p:cSldViewPr snapToGrid="0" snapToObjects="1">
      <p:cViewPr varScale="1">
        <p:scale>
          <a:sx n="96" d="100"/>
          <a:sy n="96" d="100"/>
        </p:scale>
        <p:origin x="10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9" d="100"/>
          <a:sy n="109" d="100"/>
        </p:scale>
        <p:origin x="317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0DE18-FAC9-4F89-87D4-3A6CB29FA07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E820AB6-BD9A-4E06-961F-EA5A8DA5B0EE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 sz="4000" dirty="0" smtClean="0">
              <a:solidFill>
                <a:schemeClr val="bg1"/>
              </a:solidFill>
              <a:latin typeface="+mj-lt"/>
            </a:rPr>
            <a:t>WHAT</a:t>
          </a:r>
          <a:endParaRPr lang="en-US" sz="4000" dirty="0">
            <a:solidFill>
              <a:schemeClr val="bg1"/>
            </a:solidFill>
            <a:latin typeface="+mj-lt"/>
          </a:endParaRPr>
        </a:p>
      </dgm:t>
    </dgm:pt>
    <dgm:pt modelId="{7045D984-DBAA-4A61-9699-5E680DA6491A}" type="parTrans" cxnId="{5EEB0A7F-8B07-47CB-A733-A75D1BCE0549}">
      <dgm:prSet/>
      <dgm:spPr/>
      <dgm:t>
        <a:bodyPr/>
        <a:lstStyle/>
        <a:p>
          <a:endParaRPr lang="en-US"/>
        </a:p>
      </dgm:t>
    </dgm:pt>
    <dgm:pt modelId="{BCA6FAD6-EB0C-4DE9-B554-C672D0B2369C}" type="sibTrans" cxnId="{5EEB0A7F-8B07-47CB-A733-A75D1BCE0549}">
      <dgm:prSet/>
      <dgm:spPr/>
      <dgm:t>
        <a:bodyPr/>
        <a:lstStyle/>
        <a:p>
          <a:endParaRPr lang="en-US"/>
        </a:p>
      </dgm:t>
    </dgm:pt>
    <dgm:pt modelId="{2F627B3A-32DA-4755-9131-7D3E08606EA9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4000" dirty="0" smtClean="0">
              <a:solidFill>
                <a:schemeClr val="bg1"/>
              </a:solidFill>
              <a:latin typeface="+mj-lt"/>
            </a:rPr>
            <a:t>HOW</a:t>
          </a:r>
          <a:endParaRPr lang="en-US" sz="4000" dirty="0">
            <a:solidFill>
              <a:schemeClr val="bg1"/>
            </a:solidFill>
            <a:latin typeface="+mj-lt"/>
          </a:endParaRPr>
        </a:p>
      </dgm:t>
    </dgm:pt>
    <dgm:pt modelId="{ABC11AC4-A17E-4953-A4CD-36424EF8E72D}" type="parTrans" cxnId="{D5BF340B-52DA-4315-98B5-F44C7620EE7F}">
      <dgm:prSet/>
      <dgm:spPr/>
      <dgm:t>
        <a:bodyPr/>
        <a:lstStyle/>
        <a:p>
          <a:endParaRPr lang="en-US"/>
        </a:p>
      </dgm:t>
    </dgm:pt>
    <dgm:pt modelId="{5DA00D43-C407-4814-ADD0-6CBEAFFCA0BF}" type="sibTrans" cxnId="{D5BF340B-52DA-4315-98B5-F44C7620EE7F}">
      <dgm:prSet/>
      <dgm:spPr/>
      <dgm:t>
        <a:bodyPr/>
        <a:lstStyle/>
        <a:p>
          <a:endParaRPr lang="en-US"/>
        </a:p>
      </dgm:t>
    </dgm:pt>
    <dgm:pt modelId="{E1479EB5-745C-444C-B1C1-9E8D32E41C15}">
      <dgm:prSet phldrT="[Text]" custT="1"/>
      <dgm:spPr>
        <a:solidFill>
          <a:srgbClr val="05BFD5">
            <a:alpha val="60000"/>
          </a:srgbClr>
        </a:solidFill>
      </dgm:spPr>
      <dgm:t>
        <a:bodyPr/>
        <a:lstStyle/>
        <a:p>
          <a:r>
            <a:rPr lang="en-US" sz="4000" dirty="0" smtClean="0">
              <a:solidFill>
                <a:schemeClr val="bg1"/>
              </a:solidFill>
              <a:latin typeface="+mj-lt"/>
            </a:rPr>
            <a:t>WHY</a:t>
          </a:r>
          <a:endParaRPr lang="en-US" sz="4000" dirty="0">
            <a:solidFill>
              <a:schemeClr val="bg1"/>
            </a:solidFill>
            <a:latin typeface="+mj-lt"/>
          </a:endParaRPr>
        </a:p>
      </dgm:t>
    </dgm:pt>
    <dgm:pt modelId="{8AC7CD9A-E5E3-43D2-B94B-4D7186669F5F}" type="parTrans" cxnId="{3D8078FF-9EC4-4CB8-B3C0-145830F6BDF2}">
      <dgm:prSet/>
      <dgm:spPr/>
      <dgm:t>
        <a:bodyPr/>
        <a:lstStyle/>
        <a:p>
          <a:endParaRPr lang="en-US"/>
        </a:p>
      </dgm:t>
    </dgm:pt>
    <dgm:pt modelId="{B56BB0B0-91BF-497D-B09F-6ED34B26984B}" type="sibTrans" cxnId="{3D8078FF-9EC4-4CB8-B3C0-145830F6BDF2}">
      <dgm:prSet/>
      <dgm:spPr/>
      <dgm:t>
        <a:bodyPr/>
        <a:lstStyle/>
        <a:p>
          <a:endParaRPr lang="en-US"/>
        </a:p>
      </dgm:t>
    </dgm:pt>
    <dgm:pt modelId="{FAF8427E-A3EE-482F-8DC6-3FAFC931F2FA}" type="pres">
      <dgm:prSet presAssocID="{18A0DE18-FAC9-4F89-87D4-3A6CB29FA073}" presName="compositeShape" presStyleCnt="0">
        <dgm:presLayoutVars>
          <dgm:chMax val="7"/>
          <dgm:dir/>
          <dgm:resizeHandles val="exact"/>
        </dgm:presLayoutVars>
      </dgm:prSet>
      <dgm:spPr/>
    </dgm:pt>
    <dgm:pt modelId="{7103BE0A-6AEF-4EB6-B411-6C999ACA63B1}" type="pres">
      <dgm:prSet presAssocID="{FE820AB6-BD9A-4E06-961F-EA5A8DA5B0EE}" presName="circ1" presStyleLbl="vennNode1" presStyleIdx="0" presStyleCnt="3"/>
      <dgm:spPr/>
      <dgm:t>
        <a:bodyPr/>
        <a:lstStyle/>
        <a:p>
          <a:endParaRPr lang="en-US"/>
        </a:p>
      </dgm:t>
    </dgm:pt>
    <dgm:pt modelId="{FE00BB2A-10C9-44F8-9ED0-4E15ECE76442}" type="pres">
      <dgm:prSet presAssocID="{FE820AB6-BD9A-4E06-961F-EA5A8DA5B0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69A41-4678-47E9-8104-0FD23C0EEEBC}" type="pres">
      <dgm:prSet presAssocID="{2F627B3A-32DA-4755-9131-7D3E08606EA9}" presName="circ2" presStyleLbl="vennNode1" presStyleIdx="1" presStyleCnt="3"/>
      <dgm:spPr/>
      <dgm:t>
        <a:bodyPr/>
        <a:lstStyle/>
        <a:p>
          <a:endParaRPr lang="en-US"/>
        </a:p>
      </dgm:t>
    </dgm:pt>
    <dgm:pt modelId="{CD574DA5-3A1F-42F7-AAE3-F2EC0A244FD8}" type="pres">
      <dgm:prSet presAssocID="{2F627B3A-32DA-4755-9131-7D3E08606E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757A-F579-4048-8EEF-1EB53916DF52}" type="pres">
      <dgm:prSet presAssocID="{E1479EB5-745C-444C-B1C1-9E8D32E41C15}" presName="circ3" presStyleLbl="vennNode1" presStyleIdx="2" presStyleCnt="3"/>
      <dgm:spPr/>
      <dgm:t>
        <a:bodyPr/>
        <a:lstStyle/>
        <a:p>
          <a:endParaRPr lang="en-US"/>
        </a:p>
      </dgm:t>
    </dgm:pt>
    <dgm:pt modelId="{79BD28BA-2A70-4049-A7EB-8FFC4374DCA3}" type="pres">
      <dgm:prSet presAssocID="{E1479EB5-745C-444C-B1C1-9E8D32E41C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BF42E-FF93-41AF-B671-3A6E8CD84FD1}" type="presOf" srcId="{E1479EB5-745C-444C-B1C1-9E8D32E41C15}" destId="{5345757A-F579-4048-8EEF-1EB53916DF52}" srcOrd="0" destOrd="0" presId="urn:microsoft.com/office/officeart/2005/8/layout/venn1"/>
    <dgm:cxn modelId="{5EEB0A7F-8B07-47CB-A733-A75D1BCE0549}" srcId="{18A0DE18-FAC9-4F89-87D4-3A6CB29FA073}" destId="{FE820AB6-BD9A-4E06-961F-EA5A8DA5B0EE}" srcOrd="0" destOrd="0" parTransId="{7045D984-DBAA-4A61-9699-5E680DA6491A}" sibTransId="{BCA6FAD6-EB0C-4DE9-B554-C672D0B2369C}"/>
    <dgm:cxn modelId="{EF307D4B-B6A0-4AFB-9D85-B5F362C6E487}" type="presOf" srcId="{18A0DE18-FAC9-4F89-87D4-3A6CB29FA073}" destId="{FAF8427E-A3EE-482F-8DC6-3FAFC931F2FA}" srcOrd="0" destOrd="0" presId="urn:microsoft.com/office/officeart/2005/8/layout/venn1"/>
    <dgm:cxn modelId="{6E3CD771-4743-45F0-B687-0034E3058E5E}" type="presOf" srcId="{FE820AB6-BD9A-4E06-961F-EA5A8DA5B0EE}" destId="{7103BE0A-6AEF-4EB6-B411-6C999ACA63B1}" srcOrd="0" destOrd="0" presId="urn:microsoft.com/office/officeart/2005/8/layout/venn1"/>
    <dgm:cxn modelId="{3D8078FF-9EC4-4CB8-B3C0-145830F6BDF2}" srcId="{18A0DE18-FAC9-4F89-87D4-3A6CB29FA073}" destId="{E1479EB5-745C-444C-B1C1-9E8D32E41C15}" srcOrd="2" destOrd="0" parTransId="{8AC7CD9A-E5E3-43D2-B94B-4D7186669F5F}" sibTransId="{B56BB0B0-91BF-497D-B09F-6ED34B26984B}"/>
    <dgm:cxn modelId="{5A97C69D-B68A-46B9-8F53-EF087207047D}" type="presOf" srcId="{E1479EB5-745C-444C-B1C1-9E8D32E41C15}" destId="{79BD28BA-2A70-4049-A7EB-8FFC4374DCA3}" srcOrd="1" destOrd="0" presId="urn:microsoft.com/office/officeart/2005/8/layout/venn1"/>
    <dgm:cxn modelId="{77C1FDCA-805A-4552-A050-F466220962A4}" type="presOf" srcId="{FE820AB6-BD9A-4E06-961F-EA5A8DA5B0EE}" destId="{FE00BB2A-10C9-44F8-9ED0-4E15ECE76442}" srcOrd="1" destOrd="0" presId="urn:microsoft.com/office/officeart/2005/8/layout/venn1"/>
    <dgm:cxn modelId="{77304543-270A-4F24-8610-89E7E1D9B99E}" type="presOf" srcId="{2F627B3A-32DA-4755-9131-7D3E08606EA9}" destId="{3CB69A41-4678-47E9-8104-0FD23C0EEEBC}" srcOrd="0" destOrd="0" presId="urn:microsoft.com/office/officeart/2005/8/layout/venn1"/>
    <dgm:cxn modelId="{597815A5-CC2C-40B8-8283-B9C904C32910}" type="presOf" srcId="{2F627B3A-32DA-4755-9131-7D3E08606EA9}" destId="{CD574DA5-3A1F-42F7-AAE3-F2EC0A244FD8}" srcOrd="1" destOrd="0" presId="urn:microsoft.com/office/officeart/2005/8/layout/venn1"/>
    <dgm:cxn modelId="{D5BF340B-52DA-4315-98B5-F44C7620EE7F}" srcId="{18A0DE18-FAC9-4F89-87D4-3A6CB29FA073}" destId="{2F627B3A-32DA-4755-9131-7D3E08606EA9}" srcOrd="1" destOrd="0" parTransId="{ABC11AC4-A17E-4953-A4CD-36424EF8E72D}" sibTransId="{5DA00D43-C407-4814-ADD0-6CBEAFFCA0BF}"/>
    <dgm:cxn modelId="{F69B735F-B475-4B4C-B03C-68071208EAE0}" type="presParOf" srcId="{FAF8427E-A3EE-482F-8DC6-3FAFC931F2FA}" destId="{7103BE0A-6AEF-4EB6-B411-6C999ACA63B1}" srcOrd="0" destOrd="0" presId="urn:microsoft.com/office/officeart/2005/8/layout/venn1"/>
    <dgm:cxn modelId="{BE85AFB2-6C40-4EB2-BAA0-9D950D049719}" type="presParOf" srcId="{FAF8427E-A3EE-482F-8DC6-3FAFC931F2FA}" destId="{FE00BB2A-10C9-44F8-9ED0-4E15ECE76442}" srcOrd="1" destOrd="0" presId="urn:microsoft.com/office/officeart/2005/8/layout/venn1"/>
    <dgm:cxn modelId="{F3B3E2FC-7E99-4AB4-A697-9F1C00DF7E20}" type="presParOf" srcId="{FAF8427E-A3EE-482F-8DC6-3FAFC931F2FA}" destId="{3CB69A41-4678-47E9-8104-0FD23C0EEEBC}" srcOrd="2" destOrd="0" presId="urn:microsoft.com/office/officeart/2005/8/layout/venn1"/>
    <dgm:cxn modelId="{16775BC2-24F7-4E6B-9159-78A803D7B92B}" type="presParOf" srcId="{FAF8427E-A3EE-482F-8DC6-3FAFC931F2FA}" destId="{CD574DA5-3A1F-42F7-AAE3-F2EC0A244FD8}" srcOrd="3" destOrd="0" presId="urn:microsoft.com/office/officeart/2005/8/layout/venn1"/>
    <dgm:cxn modelId="{139861D6-CE00-4B77-A0D8-9E02B2A45431}" type="presParOf" srcId="{FAF8427E-A3EE-482F-8DC6-3FAFC931F2FA}" destId="{5345757A-F579-4048-8EEF-1EB53916DF52}" srcOrd="4" destOrd="0" presId="urn:microsoft.com/office/officeart/2005/8/layout/venn1"/>
    <dgm:cxn modelId="{63E5DA4F-4372-4181-B13E-A2F598F593BA}" type="presParOf" srcId="{FAF8427E-A3EE-482F-8DC6-3FAFC931F2FA}" destId="{79BD28BA-2A70-4049-A7EB-8FFC4374DCA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E5BAF4-2D95-4CD2-9E05-F923375BE26E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20E662-8B93-4931-AE7F-A58346AB7528}">
      <dgm:prSet phldrT="[Text]" custT="1"/>
      <dgm:spPr>
        <a:solidFill>
          <a:srgbClr val="004D72"/>
        </a:solidFill>
      </dgm:spPr>
      <dgm:t>
        <a:bodyPr/>
        <a:lstStyle/>
        <a:p>
          <a:r>
            <a:rPr lang="en-US" sz="3500" dirty="0" smtClean="0"/>
            <a:t>UC San Diego</a:t>
          </a:r>
          <a:endParaRPr lang="en-US" sz="3500" dirty="0"/>
        </a:p>
      </dgm:t>
    </dgm:pt>
    <dgm:pt modelId="{C35646BB-F6E5-431A-9083-DA4F865F8331}" type="parTrans" cxnId="{E07B7CEF-84BC-4C46-9FE6-32F3FE864EC5}">
      <dgm:prSet/>
      <dgm:spPr/>
      <dgm:t>
        <a:bodyPr/>
        <a:lstStyle/>
        <a:p>
          <a:endParaRPr lang="en-US"/>
        </a:p>
      </dgm:t>
    </dgm:pt>
    <dgm:pt modelId="{598D3217-9338-439F-8452-F3794F527E6E}" type="sibTrans" cxnId="{E07B7CEF-84BC-4C46-9FE6-32F3FE864EC5}">
      <dgm:prSet/>
      <dgm:spPr/>
      <dgm:t>
        <a:bodyPr/>
        <a:lstStyle/>
        <a:p>
          <a:endParaRPr lang="en-US"/>
        </a:p>
      </dgm:t>
    </dgm:pt>
    <dgm:pt modelId="{585A2963-41F2-4A91-8652-609EECDE8ABE}">
      <dgm:prSet phldrT="[Text]" custT="1"/>
      <dgm:spPr>
        <a:solidFill>
          <a:srgbClr val="6D98AB"/>
        </a:solidFill>
      </dgm:spPr>
      <dgm:t>
        <a:bodyPr/>
        <a:lstStyle/>
        <a:p>
          <a:r>
            <a:rPr lang="en-US" sz="2500" dirty="0" smtClean="0"/>
            <a:t>Campus</a:t>
          </a:r>
          <a:endParaRPr lang="en-US" sz="2500" dirty="0"/>
        </a:p>
      </dgm:t>
    </dgm:pt>
    <dgm:pt modelId="{1B6CA059-77C7-4811-AAD8-D0AEC36FB67E}" type="parTrans" cxnId="{E1E81FB7-D0E1-4696-AB0C-4C59F66B14D4}">
      <dgm:prSet/>
      <dgm:spPr/>
      <dgm:t>
        <a:bodyPr/>
        <a:lstStyle/>
        <a:p>
          <a:endParaRPr lang="en-US"/>
        </a:p>
      </dgm:t>
    </dgm:pt>
    <dgm:pt modelId="{01565291-476E-4B27-8A38-1114DBFC9C44}" type="sibTrans" cxnId="{E1E81FB7-D0E1-4696-AB0C-4C59F66B14D4}">
      <dgm:prSet/>
      <dgm:spPr/>
      <dgm:t>
        <a:bodyPr/>
        <a:lstStyle/>
        <a:p>
          <a:endParaRPr lang="en-US"/>
        </a:p>
      </dgm:t>
    </dgm:pt>
    <dgm:pt modelId="{FFEA47F0-E769-46D6-9BBA-D2AD793B998B}">
      <dgm:prSet phldrT="[Text]" custT="1"/>
      <dgm:spPr>
        <a:solidFill>
          <a:srgbClr val="6D98AB"/>
        </a:solidFill>
      </dgm:spPr>
      <dgm:t>
        <a:bodyPr/>
        <a:lstStyle/>
        <a:p>
          <a:r>
            <a:rPr lang="en-US" sz="2500" dirty="0" smtClean="0"/>
            <a:t>Medical </a:t>
          </a:r>
          <a:r>
            <a:rPr lang="en-US" sz="2500" dirty="0" smtClean="0"/>
            <a:t>Center</a:t>
          </a:r>
          <a:endParaRPr lang="en-US" sz="2500" dirty="0"/>
        </a:p>
      </dgm:t>
    </dgm:pt>
    <dgm:pt modelId="{0A39BFE0-AB3F-4C8E-9697-4FA260446A6F}" type="parTrans" cxnId="{9C8929A7-8E00-493B-BC9B-4BEE7EDE273A}">
      <dgm:prSet/>
      <dgm:spPr/>
      <dgm:t>
        <a:bodyPr/>
        <a:lstStyle/>
        <a:p>
          <a:endParaRPr lang="en-US"/>
        </a:p>
      </dgm:t>
    </dgm:pt>
    <dgm:pt modelId="{1F1E6D67-70CD-4E10-975D-0C5C0046B417}" type="sibTrans" cxnId="{9C8929A7-8E00-493B-BC9B-4BEE7EDE273A}">
      <dgm:prSet/>
      <dgm:spPr/>
      <dgm:t>
        <a:bodyPr/>
        <a:lstStyle/>
        <a:p>
          <a:endParaRPr lang="en-US"/>
        </a:p>
      </dgm:t>
    </dgm:pt>
    <dgm:pt modelId="{6CE32E0D-BDC9-46D2-BCE5-AAFDAA3643F4}">
      <dgm:prSet phldrT="[Text]" custT="1"/>
      <dgm:spPr>
        <a:solidFill>
          <a:srgbClr val="6D98AB"/>
        </a:solidFill>
      </dgm:spPr>
      <dgm:t>
        <a:bodyPr/>
        <a:lstStyle/>
        <a:p>
          <a:r>
            <a:rPr lang="en-US" sz="2500" dirty="0" smtClean="0"/>
            <a:t>UCSD-UCOP</a:t>
          </a:r>
          <a:endParaRPr lang="en-US" sz="2500" dirty="0"/>
        </a:p>
      </dgm:t>
    </dgm:pt>
    <dgm:pt modelId="{013DFDAC-45A2-4B4C-8B51-5805282DDE44}" type="parTrans" cxnId="{9A776F79-7E30-4B99-8A2F-DB4580B73F35}">
      <dgm:prSet/>
      <dgm:spPr/>
      <dgm:t>
        <a:bodyPr/>
        <a:lstStyle/>
        <a:p>
          <a:endParaRPr lang="en-US"/>
        </a:p>
      </dgm:t>
    </dgm:pt>
    <dgm:pt modelId="{5D89CE0F-AD97-4E3C-8856-85D14BCC850D}" type="sibTrans" cxnId="{9A776F79-7E30-4B99-8A2F-DB4580B73F35}">
      <dgm:prSet/>
      <dgm:spPr/>
      <dgm:t>
        <a:bodyPr/>
        <a:lstStyle/>
        <a:p>
          <a:endParaRPr lang="en-US"/>
        </a:p>
      </dgm:t>
    </dgm:pt>
    <dgm:pt modelId="{A4E71A7C-B5DE-4FAE-BF87-D76E8F787F50}">
      <dgm:prSet custT="1"/>
      <dgm:spPr>
        <a:solidFill>
          <a:srgbClr val="6D98AB"/>
        </a:solidFill>
      </dgm:spPr>
      <dgm:t>
        <a:bodyPr/>
        <a:lstStyle/>
        <a:p>
          <a:r>
            <a:rPr lang="en-US" sz="2500" dirty="0" smtClean="0"/>
            <a:t>Foundation</a:t>
          </a:r>
          <a:endParaRPr lang="en-US" sz="2500" dirty="0"/>
        </a:p>
      </dgm:t>
    </dgm:pt>
    <dgm:pt modelId="{713A2657-A600-416B-AEF3-14D78734AC64}" type="parTrans" cxnId="{275878B1-47D5-42FB-9E16-EAF7F146F15C}">
      <dgm:prSet/>
      <dgm:spPr/>
      <dgm:t>
        <a:bodyPr/>
        <a:lstStyle/>
        <a:p>
          <a:endParaRPr lang="en-US"/>
        </a:p>
      </dgm:t>
    </dgm:pt>
    <dgm:pt modelId="{E6593A97-CE8A-4CEC-B711-1AD2E33D8605}" type="sibTrans" cxnId="{275878B1-47D5-42FB-9E16-EAF7F146F15C}">
      <dgm:prSet/>
      <dgm:spPr/>
      <dgm:t>
        <a:bodyPr/>
        <a:lstStyle/>
        <a:p>
          <a:endParaRPr lang="en-US"/>
        </a:p>
      </dgm:t>
    </dgm:pt>
    <dgm:pt modelId="{545F7B25-3167-41E1-9AB6-5CDF2FA9C7AE}" type="pres">
      <dgm:prSet presAssocID="{2DE5BAF4-2D95-4CD2-9E05-F923375BE2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CB1AFC-9827-478A-AD87-48960B9FA491}" type="pres">
      <dgm:prSet presAssocID="{0320E662-8B93-4931-AE7F-A58346AB7528}" presName="hierRoot1" presStyleCnt="0">
        <dgm:presLayoutVars>
          <dgm:hierBranch val="init"/>
        </dgm:presLayoutVars>
      </dgm:prSet>
      <dgm:spPr/>
    </dgm:pt>
    <dgm:pt modelId="{382DCC97-8A04-44C4-A950-0167B3738589}" type="pres">
      <dgm:prSet presAssocID="{0320E662-8B93-4931-AE7F-A58346AB7528}" presName="rootComposite1" presStyleCnt="0"/>
      <dgm:spPr/>
    </dgm:pt>
    <dgm:pt modelId="{11E90080-51C8-4909-8903-4F4CD0E5B0CF}" type="pres">
      <dgm:prSet presAssocID="{0320E662-8B93-4931-AE7F-A58346AB7528}" presName="rootText1" presStyleLbl="node0" presStyleIdx="0" presStyleCnt="1" custScaleX="175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E8B02-0821-4F4E-ACE4-D0CFBDEE84BA}" type="pres">
      <dgm:prSet presAssocID="{0320E662-8B93-4931-AE7F-A58346AB752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986B96B-0353-458D-9532-2B08BCF1177C}" type="pres">
      <dgm:prSet presAssocID="{0320E662-8B93-4931-AE7F-A58346AB7528}" presName="hierChild2" presStyleCnt="0"/>
      <dgm:spPr/>
    </dgm:pt>
    <dgm:pt modelId="{7421977F-FF7F-49C8-B193-3449968B67B2}" type="pres">
      <dgm:prSet presAssocID="{1B6CA059-77C7-4811-AAD8-D0AEC36FB67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0E76A37-65B3-425A-8AED-6D1DEFFB90AB}" type="pres">
      <dgm:prSet presAssocID="{585A2963-41F2-4A91-8652-609EECDE8ABE}" presName="hierRoot2" presStyleCnt="0">
        <dgm:presLayoutVars>
          <dgm:hierBranch val="init"/>
        </dgm:presLayoutVars>
      </dgm:prSet>
      <dgm:spPr/>
    </dgm:pt>
    <dgm:pt modelId="{8886FD3B-0F86-4145-BF73-17F8E65764B6}" type="pres">
      <dgm:prSet presAssocID="{585A2963-41F2-4A91-8652-609EECDE8ABE}" presName="rootComposite" presStyleCnt="0"/>
      <dgm:spPr/>
    </dgm:pt>
    <dgm:pt modelId="{303D8893-691D-420F-AED3-6357A1651D74}" type="pres">
      <dgm:prSet presAssocID="{585A2963-41F2-4A91-8652-609EECDE8ABE}" presName="rootText" presStyleLbl="node2" presStyleIdx="0" presStyleCnt="4" custScaleX="1124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C2B425-6BB0-4681-9995-717E56E49CD8}" type="pres">
      <dgm:prSet presAssocID="{585A2963-41F2-4A91-8652-609EECDE8ABE}" presName="rootConnector" presStyleLbl="node2" presStyleIdx="0" presStyleCnt="4"/>
      <dgm:spPr/>
      <dgm:t>
        <a:bodyPr/>
        <a:lstStyle/>
        <a:p>
          <a:endParaRPr lang="en-US"/>
        </a:p>
      </dgm:t>
    </dgm:pt>
    <dgm:pt modelId="{A72F6424-A742-479E-B70E-1B1ACA6ADAB8}" type="pres">
      <dgm:prSet presAssocID="{585A2963-41F2-4A91-8652-609EECDE8ABE}" presName="hierChild4" presStyleCnt="0"/>
      <dgm:spPr/>
    </dgm:pt>
    <dgm:pt modelId="{60BBAB53-FD2D-4593-AC79-3ECCC3A780CE}" type="pres">
      <dgm:prSet presAssocID="{585A2963-41F2-4A91-8652-609EECDE8ABE}" presName="hierChild5" presStyleCnt="0"/>
      <dgm:spPr/>
    </dgm:pt>
    <dgm:pt modelId="{DF3A74AA-02D5-4C96-8C41-7E83FF02CC32}" type="pres">
      <dgm:prSet presAssocID="{0A39BFE0-AB3F-4C8E-9697-4FA260446A6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A7297CDA-F62F-4752-8BBA-0E9A19A097EC}" type="pres">
      <dgm:prSet presAssocID="{FFEA47F0-E769-46D6-9BBA-D2AD793B998B}" presName="hierRoot2" presStyleCnt="0">
        <dgm:presLayoutVars>
          <dgm:hierBranch val="init"/>
        </dgm:presLayoutVars>
      </dgm:prSet>
      <dgm:spPr/>
    </dgm:pt>
    <dgm:pt modelId="{D2D75D16-4DF0-4EBC-B553-2D71472C0B56}" type="pres">
      <dgm:prSet presAssocID="{FFEA47F0-E769-46D6-9BBA-D2AD793B998B}" presName="rootComposite" presStyleCnt="0"/>
      <dgm:spPr/>
    </dgm:pt>
    <dgm:pt modelId="{21FC8494-ACCD-4A3F-B843-602B3DFACEF1}" type="pres">
      <dgm:prSet presAssocID="{FFEA47F0-E769-46D6-9BBA-D2AD793B998B}" presName="rootText" presStyleLbl="node2" presStyleIdx="1" presStyleCnt="4" custScaleX="121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B4C3E3-4087-4243-A662-5D8CDB929040}" type="pres">
      <dgm:prSet presAssocID="{FFEA47F0-E769-46D6-9BBA-D2AD793B998B}" presName="rootConnector" presStyleLbl="node2" presStyleIdx="1" presStyleCnt="4"/>
      <dgm:spPr/>
      <dgm:t>
        <a:bodyPr/>
        <a:lstStyle/>
        <a:p>
          <a:endParaRPr lang="en-US"/>
        </a:p>
      </dgm:t>
    </dgm:pt>
    <dgm:pt modelId="{57F006D1-4947-4B7F-B6C8-9D9760274C48}" type="pres">
      <dgm:prSet presAssocID="{FFEA47F0-E769-46D6-9BBA-D2AD793B998B}" presName="hierChild4" presStyleCnt="0"/>
      <dgm:spPr/>
    </dgm:pt>
    <dgm:pt modelId="{B66E0379-FF2F-48EF-93A0-F2705FE74C3D}" type="pres">
      <dgm:prSet presAssocID="{FFEA47F0-E769-46D6-9BBA-D2AD793B998B}" presName="hierChild5" presStyleCnt="0"/>
      <dgm:spPr/>
    </dgm:pt>
    <dgm:pt modelId="{A61490E9-85DD-4B0F-AF71-1CE358A047B7}" type="pres">
      <dgm:prSet presAssocID="{013DFDAC-45A2-4B4C-8B51-5805282DDE4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26E99E30-B3DC-4B01-A94F-4948E2A96987}" type="pres">
      <dgm:prSet presAssocID="{6CE32E0D-BDC9-46D2-BCE5-AAFDAA3643F4}" presName="hierRoot2" presStyleCnt="0">
        <dgm:presLayoutVars>
          <dgm:hierBranch val="init"/>
        </dgm:presLayoutVars>
      </dgm:prSet>
      <dgm:spPr/>
    </dgm:pt>
    <dgm:pt modelId="{CF88ED46-57EE-406A-A784-3B84B72B5766}" type="pres">
      <dgm:prSet presAssocID="{6CE32E0D-BDC9-46D2-BCE5-AAFDAA3643F4}" presName="rootComposite" presStyleCnt="0"/>
      <dgm:spPr/>
    </dgm:pt>
    <dgm:pt modelId="{0B9443B4-1977-486D-87C6-43CACCD79601}" type="pres">
      <dgm:prSet presAssocID="{6CE32E0D-BDC9-46D2-BCE5-AAFDAA3643F4}" presName="rootText" presStyleLbl="node2" presStyleIdx="2" presStyleCnt="4" custScaleX="118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547463-6882-481D-8B95-E5D60C5D7C10}" type="pres">
      <dgm:prSet presAssocID="{6CE32E0D-BDC9-46D2-BCE5-AAFDAA3643F4}" presName="rootConnector" presStyleLbl="node2" presStyleIdx="2" presStyleCnt="4"/>
      <dgm:spPr/>
      <dgm:t>
        <a:bodyPr/>
        <a:lstStyle/>
        <a:p>
          <a:endParaRPr lang="en-US"/>
        </a:p>
      </dgm:t>
    </dgm:pt>
    <dgm:pt modelId="{25312D61-7167-4E70-B5A5-6D6A8EAB57B3}" type="pres">
      <dgm:prSet presAssocID="{6CE32E0D-BDC9-46D2-BCE5-AAFDAA3643F4}" presName="hierChild4" presStyleCnt="0"/>
      <dgm:spPr/>
    </dgm:pt>
    <dgm:pt modelId="{B96FF5BE-3B38-42DB-A80E-DB1FF2B1B7B4}" type="pres">
      <dgm:prSet presAssocID="{6CE32E0D-BDC9-46D2-BCE5-AAFDAA3643F4}" presName="hierChild5" presStyleCnt="0"/>
      <dgm:spPr/>
    </dgm:pt>
    <dgm:pt modelId="{D33F14B8-C72A-43B7-80D1-1A6252D87EBC}" type="pres">
      <dgm:prSet presAssocID="{713A2657-A600-416B-AEF3-14D78734AC64}" presName="Name37" presStyleLbl="parChTrans1D2" presStyleIdx="3" presStyleCnt="4"/>
      <dgm:spPr/>
      <dgm:t>
        <a:bodyPr/>
        <a:lstStyle/>
        <a:p>
          <a:endParaRPr lang="en-US"/>
        </a:p>
      </dgm:t>
    </dgm:pt>
    <dgm:pt modelId="{3C2FF81A-EF45-42D7-AEA0-23D69E96698E}" type="pres">
      <dgm:prSet presAssocID="{A4E71A7C-B5DE-4FAE-BF87-D76E8F787F50}" presName="hierRoot2" presStyleCnt="0">
        <dgm:presLayoutVars>
          <dgm:hierBranch val="init"/>
        </dgm:presLayoutVars>
      </dgm:prSet>
      <dgm:spPr/>
    </dgm:pt>
    <dgm:pt modelId="{9EF3C5E2-0786-4C9D-9841-5AE4B017C6F9}" type="pres">
      <dgm:prSet presAssocID="{A4E71A7C-B5DE-4FAE-BF87-D76E8F787F50}" presName="rootComposite" presStyleCnt="0"/>
      <dgm:spPr/>
    </dgm:pt>
    <dgm:pt modelId="{9B3B3DA0-3669-4817-A170-7DB0A79C20A9}" type="pres">
      <dgm:prSet presAssocID="{A4E71A7C-B5DE-4FAE-BF87-D76E8F787F50}" presName="rootText" presStyleLbl="node2" presStyleIdx="3" presStyleCnt="4" custScaleX="117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58F52B-7F57-4BAD-8144-555D7846B783}" type="pres">
      <dgm:prSet presAssocID="{A4E71A7C-B5DE-4FAE-BF87-D76E8F787F50}" presName="rootConnector" presStyleLbl="node2" presStyleIdx="3" presStyleCnt="4"/>
      <dgm:spPr/>
      <dgm:t>
        <a:bodyPr/>
        <a:lstStyle/>
        <a:p>
          <a:endParaRPr lang="en-US"/>
        </a:p>
      </dgm:t>
    </dgm:pt>
    <dgm:pt modelId="{88663E34-A1BF-48BA-BCF3-D034656C6ABF}" type="pres">
      <dgm:prSet presAssocID="{A4E71A7C-B5DE-4FAE-BF87-D76E8F787F50}" presName="hierChild4" presStyleCnt="0"/>
      <dgm:spPr/>
    </dgm:pt>
    <dgm:pt modelId="{786B3392-0A2F-49D3-8642-ECEC713465C5}" type="pres">
      <dgm:prSet presAssocID="{A4E71A7C-B5DE-4FAE-BF87-D76E8F787F50}" presName="hierChild5" presStyleCnt="0"/>
      <dgm:spPr/>
    </dgm:pt>
    <dgm:pt modelId="{FDE86892-7E5A-4C1F-846C-8984E7F06729}" type="pres">
      <dgm:prSet presAssocID="{0320E662-8B93-4931-AE7F-A58346AB7528}" presName="hierChild3" presStyleCnt="0"/>
      <dgm:spPr/>
    </dgm:pt>
  </dgm:ptLst>
  <dgm:cxnLst>
    <dgm:cxn modelId="{E1E81FB7-D0E1-4696-AB0C-4C59F66B14D4}" srcId="{0320E662-8B93-4931-AE7F-A58346AB7528}" destId="{585A2963-41F2-4A91-8652-609EECDE8ABE}" srcOrd="0" destOrd="0" parTransId="{1B6CA059-77C7-4811-AAD8-D0AEC36FB67E}" sibTransId="{01565291-476E-4B27-8A38-1114DBFC9C44}"/>
    <dgm:cxn modelId="{4AEF356C-05AC-45DE-82AE-F4CCA4E526AD}" type="presOf" srcId="{A4E71A7C-B5DE-4FAE-BF87-D76E8F787F50}" destId="{7258F52B-7F57-4BAD-8144-555D7846B783}" srcOrd="1" destOrd="0" presId="urn:microsoft.com/office/officeart/2005/8/layout/orgChart1"/>
    <dgm:cxn modelId="{FA7A7A32-9205-4700-BFDD-C6433530586A}" type="presOf" srcId="{FFEA47F0-E769-46D6-9BBA-D2AD793B998B}" destId="{F2B4C3E3-4087-4243-A662-5D8CDB929040}" srcOrd="1" destOrd="0" presId="urn:microsoft.com/office/officeart/2005/8/layout/orgChart1"/>
    <dgm:cxn modelId="{315FB2EA-9851-483F-BD3A-479C3FA7130C}" type="presOf" srcId="{2DE5BAF4-2D95-4CD2-9E05-F923375BE26E}" destId="{545F7B25-3167-41E1-9AB6-5CDF2FA9C7AE}" srcOrd="0" destOrd="0" presId="urn:microsoft.com/office/officeart/2005/8/layout/orgChart1"/>
    <dgm:cxn modelId="{FDC2A22D-AFAA-4ACD-B567-F9CB18ECE3CD}" type="presOf" srcId="{1B6CA059-77C7-4811-AAD8-D0AEC36FB67E}" destId="{7421977F-FF7F-49C8-B193-3449968B67B2}" srcOrd="0" destOrd="0" presId="urn:microsoft.com/office/officeart/2005/8/layout/orgChart1"/>
    <dgm:cxn modelId="{E07B7CEF-84BC-4C46-9FE6-32F3FE864EC5}" srcId="{2DE5BAF4-2D95-4CD2-9E05-F923375BE26E}" destId="{0320E662-8B93-4931-AE7F-A58346AB7528}" srcOrd="0" destOrd="0" parTransId="{C35646BB-F6E5-431A-9083-DA4F865F8331}" sibTransId="{598D3217-9338-439F-8452-F3794F527E6E}"/>
    <dgm:cxn modelId="{275878B1-47D5-42FB-9E16-EAF7F146F15C}" srcId="{0320E662-8B93-4931-AE7F-A58346AB7528}" destId="{A4E71A7C-B5DE-4FAE-BF87-D76E8F787F50}" srcOrd="3" destOrd="0" parTransId="{713A2657-A600-416B-AEF3-14D78734AC64}" sibTransId="{E6593A97-CE8A-4CEC-B711-1AD2E33D8605}"/>
    <dgm:cxn modelId="{9C8929A7-8E00-493B-BC9B-4BEE7EDE273A}" srcId="{0320E662-8B93-4931-AE7F-A58346AB7528}" destId="{FFEA47F0-E769-46D6-9BBA-D2AD793B998B}" srcOrd="1" destOrd="0" parTransId="{0A39BFE0-AB3F-4C8E-9697-4FA260446A6F}" sibTransId="{1F1E6D67-70CD-4E10-975D-0C5C0046B417}"/>
    <dgm:cxn modelId="{E3CA510A-FBD1-4B00-957C-02E7DF08B364}" type="presOf" srcId="{6CE32E0D-BDC9-46D2-BCE5-AAFDAA3643F4}" destId="{23547463-6882-481D-8B95-E5D60C5D7C10}" srcOrd="1" destOrd="0" presId="urn:microsoft.com/office/officeart/2005/8/layout/orgChart1"/>
    <dgm:cxn modelId="{BCA4E166-597F-4119-B87B-79DA0A0454F5}" type="presOf" srcId="{585A2963-41F2-4A91-8652-609EECDE8ABE}" destId="{D4C2B425-6BB0-4681-9995-717E56E49CD8}" srcOrd="1" destOrd="0" presId="urn:microsoft.com/office/officeart/2005/8/layout/orgChart1"/>
    <dgm:cxn modelId="{A98C972A-95C1-4366-85D3-D6BD29D78557}" type="presOf" srcId="{A4E71A7C-B5DE-4FAE-BF87-D76E8F787F50}" destId="{9B3B3DA0-3669-4817-A170-7DB0A79C20A9}" srcOrd="0" destOrd="0" presId="urn:microsoft.com/office/officeart/2005/8/layout/orgChart1"/>
    <dgm:cxn modelId="{43B9FBDF-FAAA-4403-9F8D-1090E95F2397}" type="presOf" srcId="{0320E662-8B93-4931-AE7F-A58346AB7528}" destId="{C87E8B02-0821-4F4E-ACE4-D0CFBDEE84BA}" srcOrd="1" destOrd="0" presId="urn:microsoft.com/office/officeart/2005/8/layout/orgChart1"/>
    <dgm:cxn modelId="{9A776F79-7E30-4B99-8A2F-DB4580B73F35}" srcId="{0320E662-8B93-4931-AE7F-A58346AB7528}" destId="{6CE32E0D-BDC9-46D2-BCE5-AAFDAA3643F4}" srcOrd="2" destOrd="0" parTransId="{013DFDAC-45A2-4B4C-8B51-5805282DDE44}" sibTransId="{5D89CE0F-AD97-4E3C-8856-85D14BCC850D}"/>
    <dgm:cxn modelId="{4FF4538C-A129-4098-A94D-99100F52406E}" type="presOf" srcId="{713A2657-A600-416B-AEF3-14D78734AC64}" destId="{D33F14B8-C72A-43B7-80D1-1A6252D87EBC}" srcOrd="0" destOrd="0" presId="urn:microsoft.com/office/officeart/2005/8/layout/orgChart1"/>
    <dgm:cxn modelId="{CD62EAE9-EAD7-456C-8BA3-E17385E08913}" type="presOf" srcId="{585A2963-41F2-4A91-8652-609EECDE8ABE}" destId="{303D8893-691D-420F-AED3-6357A1651D74}" srcOrd="0" destOrd="0" presId="urn:microsoft.com/office/officeart/2005/8/layout/orgChart1"/>
    <dgm:cxn modelId="{61294E41-A9D3-4A96-A58A-8A039778653B}" type="presOf" srcId="{FFEA47F0-E769-46D6-9BBA-D2AD793B998B}" destId="{21FC8494-ACCD-4A3F-B843-602B3DFACEF1}" srcOrd="0" destOrd="0" presId="urn:microsoft.com/office/officeart/2005/8/layout/orgChart1"/>
    <dgm:cxn modelId="{CF55F7D4-4A2D-49BE-A69A-B0FD7DA14469}" type="presOf" srcId="{0320E662-8B93-4931-AE7F-A58346AB7528}" destId="{11E90080-51C8-4909-8903-4F4CD0E5B0CF}" srcOrd="0" destOrd="0" presId="urn:microsoft.com/office/officeart/2005/8/layout/orgChart1"/>
    <dgm:cxn modelId="{A3B856B2-40B2-44F1-B85A-D7E8DEA80343}" type="presOf" srcId="{6CE32E0D-BDC9-46D2-BCE5-AAFDAA3643F4}" destId="{0B9443B4-1977-486D-87C6-43CACCD79601}" srcOrd="0" destOrd="0" presId="urn:microsoft.com/office/officeart/2005/8/layout/orgChart1"/>
    <dgm:cxn modelId="{946F7188-3DCD-4D4A-ABE5-EADC6766A202}" type="presOf" srcId="{013DFDAC-45A2-4B4C-8B51-5805282DDE44}" destId="{A61490E9-85DD-4B0F-AF71-1CE358A047B7}" srcOrd="0" destOrd="0" presId="urn:microsoft.com/office/officeart/2005/8/layout/orgChart1"/>
    <dgm:cxn modelId="{D2CA4BEF-1C70-43BC-BD76-713F879F4EC3}" type="presOf" srcId="{0A39BFE0-AB3F-4C8E-9697-4FA260446A6F}" destId="{DF3A74AA-02D5-4C96-8C41-7E83FF02CC32}" srcOrd="0" destOrd="0" presId="urn:microsoft.com/office/officeart/2005/8/layout/orgChart1"/>
    <dgm:cxn modelId="{5A3ED99C-148E-4D0A-9F5A-AA964297EDAC}" type="presParOf" srcId="{545F7B25-3167-41E1-9AB6-5CDF2FA9C7AE}" destId="{F1CB1AFC-9827-478A-AD87-48960B9FA491}" srcOrd="0" destOrd="0" presId="urn:microsoft.com/office/officeart/2005/8/layout/orgChart1"/>
    <dgm:cxn modelId="{0895D313-0436-467E-B90A-FC0CA33CB8FC}" type="presParOf" srcId="{F1CB1AFC-9827-478A-AD87-48960B9FA491}" destId="{382DCC97-8A04-44C4-A950-0167B3738589}" srcOrd="0" destOrd="0" presId="urn:microsoft.com/office/officeart/2005/8/layout/orgChart1"/>
    <dgm:cxn modelId="{72EA8C38-B5E6-4771-9B68-2ED32E78D633}" type="presParOf" srcId="{382DCC97-8A04-44C4-A950-0167B3738589}" destId="{11E90080-51C8-4909-8903-4F4CD0E5B0CF}" srcOrd="0" destOrd="0" presId="urn:microsoft.com/office/officeart/2005/8/layout/orgChart1"/>
    <dgm:cxn modelId="{F493F3F7-6C60-48BA-98DB-B6237ADBE7BB}" type="presParOf" srcId="{382DCC97-8A04-44C4-A950-0167B3738589}" destId="{C87E8B02-0821-4F4E-ACE4-D0CFBDEE84BA}" srcOrd="1" destOrd="0" presId="urn:microsoft.com/office/officeart/2005/8/layout/orgChart1"/>
    <dgm:cxn modelId="{9B75CAFB-F794-49F2-A90B-4D5B1EBC1127}" type="presParOf" srcId="{F1CB1AFC-9827-478A-AD87-48960B9FA491}" destId="{F986B96B-0353-458D-9532-2B08BCF1177C}" srcOrd="1" destOrd="0" presId="urn:microsoft.com/office/officeart/2005/8/layout/orgChart1"/>
    <dgm:cxn modelId="{025006E6-3EE6-4D57-B36C-BE3C6C928A94}" type="presParOf" srcId="{F986B96B-0353-458D-9532-2B08BCF1177C}" destId="{7421977F-FF7F-49C8-B193-3449968B67B2}" srcOrd="0" destOrd="0" presId="urn:microsoft.com/office/officeart/2005/8/layout/orgChart1"/>
    <dgm:cxn modelId="{F70CC5AE-77B4-47ED-B243-A8DEB8369CFE}" type="presParOf" srcId="{F986B96B-0353-458D-9532-2B08BCF1177C}" destId="{90E76A37-65B3-425A-8AED-6D1DEFFB90AB}" srcOrd="1" destOrd="0" presId="urn:microsoft.com/office/officeart/2005/8/layout/orgChart1"/>
    <dgm:cxn modelId="{483485C7-6A42-4B31-84C0-7AA1C22517FB}" type="presParOf" srcId="{90E76A37-65B3-425A-8AED-6D1DEFFB90AB}" destId="{8886FD3B-0F86-4145-BF73-17F8E65764B6}" srcOrd="0" destOrd="0" presId="urn:microsoft.com/office/officeart/2005/8/layout/orgChart1"/>
    <dgm:cxn modelId="{D5FEBAC3-4EBB-46B4-BEA1-C5D294C8DBAA}" type="presParOf" srcId="{8886FD3B-0F86-4145-BF73-17F8E65764B6}" destId="{303D8893-691D-420F-AED3-6357A1651D74}" srcOrd="0" destOrd="0" presId="urn:microsoft.com/office/officeart/2005/8/layout/orgChart1"/>
    <dgm:cxn modelId="{F0CD4AC0-101F-42A4-A620-C74136E9EBF4}" type="presParOf" srcId="{8886FD3B-0F86-4145-BF73-17F8E65764B6}" destId="{D4C2B425-6BB0-4681-9995-717E56E49CD8}" srcOrd="1" destOrd="0" presId="urn:microsoft.com/office/officeart/2005/8/layout/orgChart1"/>
    <dgm:cxn modelId="{FA235E6B-D9D8-44C0-9270-EDB1462AC12A}" type="presParOf" srcId="{90E76A37-65B3-425A-8AED-6D1DEFFB90AB}" destId="{A72F6424-A742-479E-B70E-1B1ACA6ADAB8}" srcOrd="1" destOrd="0" presId="urn:microsoft.com/office/officeart/2005/8/layout/orgChart1"/>
    <dgm:cxn modelId="{5D84577B-362B-48AE-9AA3-B7C08E3A71D9}" type="presParOf" srcId="{90E76A37-65B3-425A-8AED-6D1DEFFB90AB}" destId="{60BBAB53-FD2D-4593-AC79-3ECCC3A780CE}" srcOrd="2" destOrd="0" presId="urn:microsoft.com/office/officeart/2005/8/layout/orgChart1"/>
    <dgm:cxn modelId="{2FD4F20E-756A-4FF1-8D72-DDC85ED6035C}" type="presParOf" srcId="{F986B96B-0353-458D-9532-2B08BCF1177C}" destId="{DF3A74AA-02D5-4C96-8C41-7E83FF02CC32}" srcOrd="2" destOrd="0" presId="urn:microsoft.com/office/officeart/2005/8/layout/orgChart1"/>
    <dgm:cxn modelId="{78B74A13-16EA-4389-BB9B-5426520F1D80}" type="presParOf" srcId="{F986B96B-0353-458D-9532-2B08BCF1177C}" destId="{A7297CDA-F62F-4752-8BBA-0E9A19A097EC}" srcOrd="3" destOrd="0" presId="urn:microsoft.com/office/officeart/2005/8/layout/orgChart1"/>
    <dgm:cxn modelId="{6AC4913C-C5C1-4020-94A9-5591CE16C0D4}" type="presParOf" srcId="{A7297CDA-F62F-4752-8BBA-0E9A19A097EC}" destId="{D2D75D16-4DF0-4EBC-B553-2D71472C0B56}" srcOrd="0" destOrd="0" presId="urn:microsoft.com/office/officeart/2005/8/layout/orgChart1"/>
    <dgm:cxn modelId="{47CC2DA5-A108-4A9B-B4A2-175903863DDC}" type="presParOf" srcId="{D2D75D16-4DF0-4EBC-B553-2D71472C0B56}" destId="{21FC8494-ACCD-4A3F-B843-602B3DFACEF1}" srcOrd="0" destOrd="0" presId="urn:microsoft.com/office/officeart/2005/8/layout/orgChart1"/>
    <dgm:cxn modelId="{F3BD44FB-DCAD-4306-BB44-22547A3F0599}" type="presParOf" srcId="{D2D75D16-4DF0-4EBC-B553-2D71472C0B56}" destId="{F2B4C3E3-4087-4243-A662-5D8CDB929040}" srcOrd="1" destOrd="0" presId="urn:microsoft.com/office/officeart/2005/8/layout/orgChart1"/>
    <dgm:cxn modelId="{1A7DE167-1E9B-4542-8ADF-5E8A49E3F3E8}" type="presParOf" srcId="{A7297CDA-F62F-4752-8BBA-0E9A19A097EC}" destId="{57F006D1-4947-4B7F-B6C8-9D9760274C48}" srcOrd="1" destOrd="0" presId="urn:microsoft.com/office/officeart/2005/8/layout/orgChart1"/>
    <dgm:cxn modelId="{ABD0B90F-34B3-4CA9-8BBC-6419F24691EC}" type="presParOf" srcId="{A7297CDA-F62F-4752-8BBA-0E9A19A097EC}" destId="{B66E0379-FF2F-48EF-93A0-F2705FE74C3D}" srcOrd="2" destOrd="0" presId="urn:microsoft.com/office/officeart/2005/8/layout/orgChart1"/>
    <dgm:cxn modelId="{81F54B18-CAC9-4794-B4B7-39231D3A0C5A}" type="presParOf" srcId="{F986B96B-0353-458D-9532-2B08BCF1177C}" destId="{A61490E9-85DD-4B0F-AF71-1CE358A047B7}" srcOrd="4" destOrd="0" presId="urn:microsoft.com/office/officeart/2005/8/layout/orgChart1"/>
    <dgm:cxn modelId="{D67FBA11-FC6B-49F8-AA56-C6ED334B4F66}" type="presParOf" srcId="{F986B96B-0353-458D-9532-2B08BCF1177C}" destId="{26E99E30-B3DC-4B01-A94F-4948E2A96987}" srcOrd="5" destOrd="0" presId="urn:microsoft.com/office/officeart/2005/8/layout/orgChart1"/>
    <dgm:cxn modelId="{351509DF-6468-4EF7-B73E-5E7CB12B0391}" type="presParOf" srcId="{26E99E30-B3DC-4B01-A94F-4948E2A96987}" destId="{CF88ED46-57EE-406A-A784-3B84B72B5766}" srcOrd="0" destOrd="0" presId="urn:microsoft.com/office/officeart/2005/8/layout/orgChart1"/>
    <dgm:cxn modelId="{740E9B75-1CA9-48D4-9EBC-4144C4D771D3}" type="presParOf" srcId="{CF88ED46-57EE-406A-A784-3B84B72B5766}" destId="{0B9443B4-1977-486D-87C6-43CACCD79601}" srcOrd="0" destOrd="0" presId="urn:microsoft.com/office/officeart/2005/8/layout/orgChart1"/>
    <dgm:cxn modelId="{C4AEAAD4-7280-4D13-8529-C0FDDA347466}" type="presParOf" srcId="{CF88ED46-57EE-406A-A784-3B84B72B5766}" destId="{23547463-6882-481D-8B95-E5D60C5D7C10}" srcOrd="1" destOrd="0" presId="urn:microsoft.com/office/officeart/2005/8/layout/orgChart1"/>
    <dgm:cxn modelId="{C5D242D3-2BC2-4D1D-94DE-A8728AEC167F}" type="presParOf" srcId="{26E99E30-B3DC-4B01-A94F-4948E2A96987}" destId="{25312D61-7167-4E70-B5A5-6D6A8EAB57B3}" srcOrd="1" destOrd="0" presId="urn:microsoft.com/office/officeart/2005/8/layout/orgChart1"/>
    <dgm:cxn modelId="{1C1B00E8-3219-4474-BB79-A5D8F2A762E6}" type="presParOf" srcId="{26E99E30-B3DC-4B01-A94F-4948E2A96987}" destId="{B96FF5BE-3B38-42DB-A80E-DB1FF2B1B7B4}" srcOrd="2" destOrd="0" presId="urn:microsoft.com/office/officeart/2005/8/layout/orgChart1"/>
    <dgm:cxn modelId="{3C775383-AE07-4096-9B07-B93CCAE2DDC8}" type="presParOf" srcId="{F986B96B-0353-458D-9532-2B08BCF1177C}" destId="{D33F14B8-C72A-43B7-80D1-1A6252D87EBC}" srcOrd="6" destOrd="0" presId="urn:microsoft.com/office/officeart/2005/8/layout/orgChart1"/>
    <dgm:cxn modelId="{C3256668-3D47-4AFA-AA3A-77B476C98458}" type="presParOf" srcId="{F986B96B-0353-458D-9532-2B08BCF1177C}" destId="{3C2FF81A-EF45-42D7-AEA0-23D69E96698E}" srcOrd="7" destOrd="0" presId="urn:microsoft.com/office/officeart/2005/8/layout/orgChart1"/>
    <dgm:cxn modelId="{1162BD64-B456-435D-B47C-9388FA368B63}" type="presParOf" srcId="{3C2FF81A-EF45-42D7-AEA0-23D69E96698E}" destId="{9EF3C5E2-0786-4C9D-9841-5AE4B017C6F9}" srcOrd="0" destOrd="0" presId="urn:microsoft.com/office/officeart/2005/8/layout/orgChart1"/>
    <dgm:cxn modelId="{87C1982C-4C43-4BFE-8B72-B952D5786E59}" type="presParOf" srcId="{9EF3C5E2-0786-4C9D-9841-5AE4B017C6F9}" destId="{9B3B3DA0-3669-4817-A170-7DB0A79C20A9}" srcOrd="0" destOrd="0" presId="urn:microsoft.com/office/officeart/2005/8/layout/orgChart1"/>
    <dgm:cxn modelId="{5B77A4D0-51E8-4BEF-83AD-0371CABC6BBD}" type="presParOf" srcId="{9EF3C5E2-0786-4C9D-9841-5AE4B017C6F9}" destId="{7258F52B-7F57-4BAD-8144-555D7846B783}" srcOrd="1" destOrd="0" presId="urn:microsoft.com/office/officeart/2005/8/layout/orgChart1"/>
    <dgm:cxn modelId="{AD21AFCF-3143-44E9-A35A-1C7695F78297}" type="presParOf" srcId="{3C2FF81A-EF45-42D7-AEA0-23D69E96698E}" destId="{88663E34-A1BF-48BA-BCF3-D034656C6ABF}" srcOrd="1" destOrd="0" presId="urn:microsoft.com/office/officeart/2005/8/layout/orgChart1"/>
    <dgm:cxn modelId="{9A1AF52A-EAF3-409A-9977-048ADE31C5DF}" type="presParOf" srcId="{3C2FF81A-EF45-42D7-AEA0-23D69E96698E}" destId="{786B3392-0A2F-49D3-8642-ECEC713465C5}" srcOrd="2" destOrd="0" presId="urn:microsoft.com/office/officeart/2005/8/layout/orgChart1"/>
    <dgm:cxn modelId="{CE902633-8760-42BE-BBBA-17A25A729004}" type="presParOf" srcId="{F1CB1AFC-9827-478A-AD87-48960B9FA491}" destId="{FDE86892-7E5A-4C1F-846C-8984E7F067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3BE0A-6AEF-4EB6-B411-6C999ACA63B1}">
      <dsp:nvSpPr>
        <dsp:cNvPr id="0" name=""/>
        <dsp:cNvSpPr/>
      </dsp:nvSpPr>
      <dsp:spPr>
        <a:xfrm>
          <a:off x="2203789" y="44533"/>
          <a:ext cx="2137600" cy="2137600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bg1"/>
              </a:solidFill>
              <a:latin typeface="+mj-lt"/>
            </a:rPr>
            <a:t>WHAT</a:t>
          </a:r>
          <a:endParaRPr lang="en-US" sz="4000" kern="1200" dirty="0">
            <a:solidFill>
              <a:schemeClr val="bg1"/>
            </a:solidFill>
            <a:latin typeface="+mj-lt"/>
          </a:endParaRPr>
        </a:p>
      </dsp:txBody>
      <dsp:txXfrm>
        <a:off x="2488803" y="418613"/>
        <a:ext cx="1567573" cy="961920"/>
      </dsp:txXfrm>
    </dsp:sp>
    <dsp:sp modelId="{3CB69A41-4678-47E9-8104-0FD23C0EEEBC}">
      <dsp:nvSpPr>
        <dsp:cNvPr id="0" name=""/>
        <dsp:cNvSpPr/>
      </dsp:nvSpPr>
      <dsp:spPr>
        <a:xfrm>
          <a:off x="2975107" y="1380533"/>
          <a:ext cx="2137600" cy="2137600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bg1"/>
              </a:solidFill>
              <a:latin typeface="+mj-lt"/>
            </a:rPr>
            <a:t>HOW</a:t>
          </a:r>
          <a:endParaRPr lang="en-US" sz="4000" kern="1200" dirty="0">
            <a:solidFill>
              <a:schemeClr val="bg1"/>
            </a:solidFill>
            <a:latin typeface="+mj-lt"/>
          </a:endParaRPr>
        </a:p>
      </dsp:txBody>
      <dsp:txXfrm>
        <a:off x="3628856" y="1932747"/>
        <a:ext cx="1282560" cy="1175680"/>
      </dsp:txXfrm>
    </dsp:sp>
    <dsp:sp modelId="{5345757A-F579-4048-8EEF-1EB53916DF52}">
      <dsp:nvSpPr>
        <dsp:cNvPr id="0" name=""/>
        <dsp:cNvSpPr/>
      </dsp:nvSpPr>
      <dsp:spPr>
        <a:xfrm>
          <a:off x="1432471" y="1380533"/>
          <a:ext cx="2137600" cy="2137600"/>
        </a:xfrm>
        <a:prstGeom prst="ellipse">
          <a:avLst/>
        </a:prstGeom>
        <a:solidFill>
          <a:srgbClr val="05BFD5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bg1"/>
              </a:solidFill>
              <a:latin typeface="+mj-lt"/>
            </a:rPr>
            <a:t>WHY</a:t>
          </a:r>
          <a:endParaRPr lang="en-US" sz="4000" kern="1200" dirty="0">
            <a:solidFill>
              <a:schemeClr val="bg1"/>
            </a:solidFill>
            <a:latin typeface="+mj-lt"/>
          </a:endParaRPr>
        </a:p>
      </dsp:txBody>
      <dsp:txXfrm>
        <a:off x="1633762" y="1932747"/>
        <a:ext cx="1282560" cy="1175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F14B8-C72A-43B7-80D1-1A6252D87EBC}">
      <dsp:nvSpPr>
        <dsp:cNvPr id="0" name=""/>
        <dsp:cNvSpPr/>
      </dsp:nvSpPr>
      <dsp:spPr>
        <a:xfrm>
          <a:off x="4689475" y="2941026"/>
          <a:ext cx="3652263" cy="369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527"/>
              </a:lnTo>
              <a:lnTo>
                <a:pt x="3652263" y="184527"/>
              </a:lnTo>
              <a:lnTo>
                <a:pt x="3652263" y="36905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490E9-85DD-4B0F-AF71-1CE358A047B7}">
      <dsp:nvSpPr>
        <dsp:cNvPr id="0" name=""/>
        <dsp:cNvSpPr/>
      </dsp:nvSpPr>
      <dsp:spPr>
        <a:xfrm>
          <a:off x="4689475" y="2941026"/>
          <a:ext cx="1213270" cy="369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527"/>
              </a:lnTo>
              <a:lnTo>
                <a:pt x="1213270" y="184527"/>
              </a:lnTo>
              <a:lnTo>
                <a:pt x="1213270" y="36905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A74AA-02D5-4C96-8C41-7E83FF02CC32}">
      <dsp:nvSpPr>
        <dsp:cNvPr id="0" name=""/>
        <dsp:cNvSpPr/>
      </dsp:nvSpPr>
      <dsp:spPr>
        <a:xfrm>
          <a:off x="3422770" y="2941026"/>
          <a:ext cx="1266704" cy="369055"/>
        </a:xfrm>
        <a:custGeom>
          <a:avLst/>
          <a:gdLst/>
          <a:ahLst/>
          <a:cxnLst/>
          <a:rect l="0" t="0" r="0" b="0"/>
          <a:pathLst>
            <a:path>
              <a:moveTo>
                <a:pt x="1266704" y="0"/>
              </a:moveTo>
              <a:lnTo>
                <a:pt x="1266704" y="184527"/>
              </a:lnTo>
              <a:lnTo>
                <a:pt x="0" y="184527"/>
              </a:lnTo>
              <a:lnTo>
                <a:pt x="0" y="36905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1977F-FF7F-49C8-B193-3449968B67B2}">
      <dsp:nvSpPr>
        <dsp:cNvPr id="0" name=""/>
        <dsp:cNvSpPr/>
      </dsp:nvSpPr>
      <dsp:spPr>
        <a:xfrm>
          <a:off x="994190" y="2941026"/>
          <a:ext cx="3695285" cy="369055"/>
        </a:xfrm>
        <a:custGeom>
          <a:avLst/>
          <a:gdLst/>
          <a:ahLst/>
          <a:cxnLst/>
          <a:rect l="0" t="0" r="0" b="0"/>
          <a:pathLst>
            <a:path>
              <a:moveTo>
                <a:pt x="3695285" y="0"/>
              </a:moveTo>
              <a:lnTo>
                <a:pt x="3695285" y="184527"/>
              </a:lnTo>
              <a:lnTo>
                <a:pt x="0" y="184527"/>
              </a:lnTo>
              <a:lnTo>
                <a:pt x="0" y="36905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90080-51C8-4909-8903-4F4CD0E5B0CF}">
      <dsp:nvSpPr>
        <dsp:cNvPr id="0" name=""/>
        <dsp:cNvSpPr/>
      </dsp:nvSpPr>
      <dsp:spPr>
        <a:xfrm>
          <a:off x="3143615" y="2062322"/>
          <a:ext cx="3091720" cy="878704"/>
        </a:xfrm>
        <a:prstGeom prst="rect">
          <a:avLst/>
        </a:prstGeom>
        <a:solidFill>
          <a:srgbClr val="004D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UC San Diego</a:t>
          </a:r>
          <a:endParaRPr lang="en-US" sz="3500" kern="1200" dirty="0"/>
        </a:p>
      </dsp:txBody>
      <dsp:txXfrm>
        <a:off x="3143615" y="2062322"/>
        <a:ext cx="3091720" cy="878704"/>
      </dsp:txXfrm>
    </dsp:sp>
    <dsp:sp modelId="{303D8893-691D-420F-AED3-6357A1651D74}">
      <dsp:nvSpPr>
        <dsp:cNvPr id="0" name=""/>
        <dsp:cNvSpPr/>
      </dsp:nvSpPr>
      <dsp:spPr>
        <a:xfrm>
          <a:off x="6430" y="3310082"/>
          <a:ext cx="1975520" cy="878704"/>
        </a:xfrm>
        <a:prstGeom prst="rect">
          <a:avLst/>
        </a:prstGeom>
        <a:solidFill>
          <a:srgbClr val="6D98A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Campus</a:t>
          </a:r>
          <a:endParaRPr lang="en-US" sz="2500" kern="1200" dirty="0"/>
        </a:p>
      </dsp:txBody>
      <dsp:txXfrm>
        <a:off x="6430" y="3310082"/>
        <a:ext cx="1975520" cy="878704"/>
      </dsp:txXfrm>
    </dsp:sp>
    <dsp:sp modelId="{21FC8494-ACCD-4A3F-B843-602B3DFACEF1}">
      <dsp:nvSpPr>
        <dsp:cNvPr id="0" name=""/>
        <dsp:cNvSpPr/>
      </dsp:nvSpPr>
      <dsp:spPr>
        <a:xfrm>
          <a:off x="2351006" y="3310082"/>
          <a:ext cx="2143528" cy="878704"/>
        </a:xfrm>
        <a:prstGeom prst="rect">
          <a:avLst/>
        </a:prstGeom>
        <a:solidFill>
          <a:srgbClr val="6D98A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Medical </a:t>
          </a:r>
          <a:r>
            <a:rPr lang="en-US" sz="2500" kern="1200" dirty="0" smtClean="0"/>
            <a:t>Center</a:t>
          </a:r>
          <a:endParaRPr lang="en-US" sz="2500" kern="1200" dirty="0"/>
        </a:p>
      </dsp:txBody>
      <dsp:txXfrm>
        <a:off x="2351006" y="3310082"/>
        <a:ext cx="2143528" cy="878704"/>
      </dsp:txXfrm>
    </dsp:sp>
    <dsp:sp modelId="{0B9443B4-1977-486D-87C6-43CACCD79601}">
      <dsp:nvSpPr>
        <dsp:cNvPr id="0" name=""/>
        <dsp:cNvSpPr/>
      </dsp:nvSpPr>
      <dsp:spPr>
        <a:xfrm>
          <a:off x="4863590" y="3310082"/>
          <a:ext cx="2078311" cy="878704"/>
        </a:xfrm>
        <a:prstGeom prst="rect">
          <a:avLst/>
        </a:prstGeom>
        <a:solidFill>
          <a:srgbClr val="6D98A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UCSD-UCOP</a:t>
          </a:r>
          <a:endParaRPr lang="en-US" sz="2500" kern="1200" dirty="0"/>
        </a:p>
      </dsp:txBody>
      <dsp:txXfrm>
        <a:off x="4863590" y="3310082"/>
        <a:ext cx="2078311" cy="878704"/>
      </dsp:txXfrm>
    </dsp:sp>
    <dsp:sp modelId="{9B3B3DA0-3669-4817-A170-7DB0A79C20A9}">
      <dsp:nvSpPr>
        <dsp:cNvPr id="0" name=""/>
        <dsp:cNvSpPr/>
      </dsp:nvSpPr>
      <dsp:spPr>
        <a:xfrm>
          <a:off x="7310957" y="3310082"/>
          <a:ext cx="2061563" cy="878704"/>
        </a:xfrm>
        <a:prstGeom prst="rect">
          <a:avLst/>
        </a:prstGeom>
        <a:solidFill>
          <a:srgbClr val="6D98A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Foundation</a:t>
          </a:r>
          <a:endParaRPr lang="en-US" sz="2500" kern="1200" dirty="0"/>
        </a:p>
      </dsp:txBody>
      <dsp:txXfrm>
        <a:off x="7310957" y="3310082"/>
        <a:ext cx="2061563" cy="878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67AB6-61F7-E749-ABBC-9D8DE83F37B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B629-806D-4142-ACC6-FA4EEC1D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3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7D4BD-CD72-9942-BD7D-EE14B65EC97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F0A00-B775-CF4D-84AF-24C7CD9CC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3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Bill</a:t>
            </a:r>
            <a:r>
              <a:rPr lang="en-US" baseline="0" dirty="0" smtClean="0"/>
              <a:t> McCarroll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9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Bill</a:t>
            </a:r>
            <a:r>
              <a:rPr lang="en-US" baseline="0" dirty="0" smtClean="0"/>
              <a:t> McCarroll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8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Bill</a:t>
            </a:r>
            <a:r>
              <a:rPr lang="en-US" baseline="0" dirty="0" smtClean="0"/>
              <a:t> McCarroll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0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esentation Title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60775" y="2894525"/>
            <a:ext cx="11431019" cy="1995456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6000" b="0" cap="none" baseline="0">
                <a:solidFill>
                  <a:schemeClr val="accent1"/>
                </a:solidFill>
                <a:latin typeface="calibri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0776" y="4904216"/>
            <a:ext cx="11431019" cy="19537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Calibri" charset="0"/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232" y="6492875"/>
            <a:ext cx="27432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E919A1-1381-F046-89FB-70F41382B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04" y="1485900"/>
            <a:ext cx="1114579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318" y="3928504"/>
            <a:ext cx="1112108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232" y="6492875"/>
            <a:ext cx="27432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E919A1-1381-F046-89FB-70F41382B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-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96" y="333632"/>
            <a:ext cx="11296135" cy="75376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96" y="1687068"/>
            <a:ext cx="11308491" cy="447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78" y="643783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1269076-0E24-6A49-9E99-48290E2F7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496" y="1070610"/>
            <a:ext cx="8293100" cy="630238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pPr lvl="0"/>
            <a:r>
              <a:rPr lang="en-US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496" y="333632"/>
            <a:ext cx="11296135" cy="75376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496" y="1687068"/>
            <a:ext cx="11308491" cy="447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496" y="1070610"/>
            <a:ext cx="8293100" cy="630238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pPr lvl="0"/>
            <a:r>
              <a:rPr lang="en-US" dirty="0" smtClean="0"/>
              <a:t>Click to edit Master Subhead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78" y="643783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1269076-0E24-6A49-9E99-48290E2F7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5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 -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78" y="643783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1269076-0E24-6A49-9E99-48290E2F7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-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497" y="0"/>
            <a:ext cx="1130849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78" y="643783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1269076-0E24-6A49-9E99-48290E2F7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776" y="4154408"/>
            <a:ext cx="11253272" cy="19537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baseline="0">
                <a:solidFill>
                  <a:schemeClr val="tx2"/>
                </a:solidFill>
                <a:latin typeface="Calibri" charset="0"/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contact information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232" y="6492875"/>
            <a:ext cx="27432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E919A1-1381-F046-89FB-70F41382B0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875520" y="2834640"/>
            <a:ext cx="200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esr.ucsd.edu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497" y="0"/>
            <a:ext cx="11308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97" y="1183074"/>
            <a:ext cx="11308492" cy="50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658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7FAD77-28B8-3A4C-BC88-37C6E2B21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86" r:id="rId4"/>
    <p:sldLayoutId id="2147483676" r:id="rId5"/>
    <p:sldLayoutId id="2147483687" r:id="rId6"/>
    <p:sldLayoutId id="214748368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orient="horz" pos="936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UC San Diego CoA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Chart of Accounts Q&amp;A Session |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4.18.19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4079732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Entity Hierarchy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41795"/>
              </p:ext>
            </p:extLst>
          </p:nvPr>
        </p:nvGraphicFramePr>
        <p:xfrm>
          <a:off x="483754" y="800983"/>
          <a:ext cx="11602460" cy="6141720"/>
        </p:xfrm>
        <a:graphic>
          <a:graphicData uri="http://schemas.openxmlformats.org/drawingml/2006/table">
            <a:tbl>
              <a:tblPr/>
              <a:tblGrid>
                <a:gridCol w="747064">
                  <a:extLst>
                    <a:ext uri="{9D8B030D-6E8A-4147-A177-3AD203B41FA5}">
                      <a16:colId xmlns:a16="http://schemas.microsoft.com/office/drawing/2014/main" val="3495918493"/>
                    </a:ext>
                  </a:extLst>
                </a:gridCol>
                <a:gridCol w="680794">
                  <a:extLst>
                    <a:ext uri="{9D8B030D-6E8A-4147-A177-3AD203B41FA5}">
                      <a16:colId xmlns:a16="http://schemas.microsoft.com/office/drawing/2014/main" val="594818942"/>
                    </a:ext>
                  </a:extLst>
                </a:gridCol>
                <a:gridCol w="726813">
                  <a:extLst>
                    <a:ext uri="{9D8B030D-6E8A-4147-A177-3AD203B41FA5}">
                      <a16:colId xmlns:a16="http://schemas.microsoft.com/office/drawing/2014/main" val="3948142597"/>
                    </a:ext>
                  </a:extLst>
                </a:gridCol>
                <a:gridCol w="1352872">
                  <a:extLst>
                    <a:ext uri="{9D8B030D-6E8A-4147-A177-3AD203B41FA5}">
                      <a16:colId xmlns:a16="http://schemas.microsoft.com/office/drawing/2014/main" val="4261163459"/>
                    </a:ext>
                  </a:extLst>
                </a:gridCol>
                <a:gridCol w="662142">
                  <a:extLst>
                    <a:ext uri="{9D8B030D-6E8A-4147-A177-3AD203B41FA5}">
                      <a16:colId xmlns:a16="http://schemas.microsoft.com/office/drawing/2014/main" val="2049826350"/>
                    </a:ext>
                  </a:extLst>
                </a:gridCol>
                <a:gridCol w="3394643">
                  <a:extLst>
                    <a:ext uri="{9D8B030D-6E8A-4147-A177-3AD203B41FA5}">
                      <a16:colId xmlns:a16="http://schemas.microsoft.com/office/drawing/2014/main" val="2518803936"/>
                    </a:ext>
                  </a:extLst>
                </a:gridCol>
                <a:gridCol w="1248409">
                  <a:extLst>
                    <a:ext uri="{9D8B030D-6E8A-4147-A177-3AD203B41FA5}">
                      <a16:colId xmlns:a16="http://schemas.microsoft.com/office/drawing/2014/main" val="1718436212"/>
                    </a:ext>
                  </a:extLst>
                </a:gridCol>
                <a:gridCol w="2789723">
                  <a:extLst>
                    <a:ext uri="{9D8B030D-6E8A-4147-A177-3AD203B41FA5}">
                      <a16:colId xmlns:a16="http://schemas.microsoft.com/office/drawing/2014/main" val="2708770791"/>
                    </a:ext>
                  </a:extLst>
                </a:gridCol>
              </a:tblGrid>
              <a:tr h="22423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UCOP Required Hierarchy Levels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8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4A6C"/>
                          </a:solidFill>
                          <a:effectLst/>
                          <a:latin typeface="+mn-lt"/>
                        </a:rPr>
                        <a:t>UCSD Optional Lower Level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17513"/>
                  </a:ext>
                </a:extLst>
              </a:tr>
              <a:tr h="2242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 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8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8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 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8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4A6C"/>
                          </a:solidFill>
                          <a:effectLst/>
                          <a:latin typeface="+mn-lt"/>
                        </a:rPr>
                        <a:t>Level D (posting level)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862394"/>
                  </a:ext>
                </a:extLst>
              </a:tr>
              <a:tr h="3886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Campus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Grouping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Entity Number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Entity 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475484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00050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San Diego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1600A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84033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1610B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UC San Diego Campus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57153"/>
                  </a:ext>
                </a:extLst>
              </a:tr>
              <a:tr h="29898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1611C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UC San Diego Campus, excluding separately reported blended component 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135026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16110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Academic Affairs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19590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16120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Marine Science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92982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16130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Health Science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047542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16143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Health Physician 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08208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16144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Population Health Svc Orgn (PHSO)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364002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16150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Chief Financial Officer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913000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16160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Student Affairs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0758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16170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Resource Management &amp; Planning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25481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16180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Research Affairs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79228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16191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Academic Senate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031938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16192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Office of the President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861747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16193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Advancement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14428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16194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Equity Diversity Inclusion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699373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16195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Chancellor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056221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16196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Campuswide Organizations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507330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1612C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Sanford Consortium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591614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16200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Sanford Consortium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69497"/>
                  </a:ext>
                </a:extLst>
              </a:tr>
              <a:tr h="29898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1620B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UC San Diego Medical 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235306"/>
                  </a:ext>
                </a:extLst>
              </a:tr>
              <a:tr h="29898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1621C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UC San Diego Medical Center, excluding separately reported blended component 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88360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16242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kern="1200" dirty="0">
                          <a:solidFill>
                            <a:srgbClr val="004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CEO of Medical Center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217564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1640B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UCSD - UCOP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93746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1641C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UCSD - UCOP Current (ALPHA ledger-ALPHA funds)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34240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16400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UCSD - UCOP Current (ALPHA ledger-ALPHA funds)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800667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1650B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UCSD-Foundation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67632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1651C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UCSD-Foundation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580853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426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16510</a:t>
                      </a:r>
                    </a:p>
                  </a:txBody>
                  <a:tcPr marL="52426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4D72"/>
                          </a:solidFill>
                          <a:effectLst/>
                          <a:latin typeface="+mn-lt"/>
                        </a:rPr>
                        <a:t>UCSD-Foundation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04199"/>
                  </a:ext>
                </a:extLst>
              </a:tr>
              <a:tr h="14949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86834"/>
                  </a:ext>
                </a:extLst>
              </a:tr>
              <a:tr h="10464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Note:  Foundation will not map up to UCOP but likely needed since Foundation will be on Oracle.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038407"/>
                  </a:ext>
                </a:extLst>
              </a:tr>
            </a:tbl>
          </a:graphicData>
        </a:graphic>
      </p:graphicFrame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5624" y="6701988"/>
            <a:ext cx="9020175" cy="266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-16625" y="864524"/>
            <a:ext cx="12103329" cy="1629294"/>
          </a:xfrm>
          <a:custGeom>
            <a:avLst/>
            <a:gdLst>
              <a:gd name="connsiteX0" fmla="*/ 0 w 12485715"/>
              <a:gd name="connsiteY0" fmla="*/ 1562792 h 1562792"/>
              <a:gd name="connsiteX1" fmla="*/ 390698 w 12485715"/>
              <a:gd name="connsiteY1" fmla="*/ 0 h 1562792"/>
              <a:gd name="connsiteX2" fmla="*/ 12485715 w 12485715"/>
              <a:gd name="connsiteY2" fmla="*/ 0 h 1562792"/>
              <a:gd name="connsiteX3" fmla="*/ 12095017 w 12485715"/>
              <a:gd name="connsiteY3" fmla="*/ 1562792 h 1562792"/>
              <a:gd name="connsiteX4" fmla="*/ 0 w 12485715"/>
              <a:gd name="connsiteY4" fmla="*/ 1562792 h 1562792"/>
              <a:gd name="connsiteX0" fmla="*/ 0 w 12485715"/>
              <a:gd name="connsiteY0" fmla="*/ 1562792 h 1579418"/>
              <a:gd name="connsiteX1" fmla="*/ 390698 w 12485715"/>
              <a:gd name="connsiteY1" fmla="*/ 0 h 1579418"/>
              <a:gd name="connsiteX2" fmla="*/ 12485715 w 12485715"/>
              <a:gd name="connsiteY2" fmla="*/ 0 h 1579418"/>
              <a:gd name="connsiteX3" fmla="*/ 11687693 w 12485715"/>
              <a:gd name="connsiteY3" fmla="*/ 1579418 h 1579418"/>
              <a:gd name="connsiteX4" fmla="*/ 0 w 12485715"/>
              <a:gd name="connsiteY4" fmla="*/ 1562792 h 1579418"/>
              <a:gd name="connsiteX0" fmla="*/ 0 w 12103329"/>
              <a:gd name="connsiteY0" fmla="*/ 1629294 h 1629294"/>
              <a:gd name="connsiteX1" fmla="*/ 8312 w 12103329"/>
              <a:gd name="connsiteY1" fmla="*/ 0 h 1629294"/>
              <a:gd name="connsiteX2" fmla="*/ 12103329 w 12103329"/>
              <a:gd name="connsiteY2" fmla="*/ 0 h 1629294"/>
              <a:gd name="connsiteX3" fmla="*/ 11305307 w 12103329"/>
              <a:gd name="connsiteY3" fmla="*/ 1579418 h 1629294"/>
              <a:gd name="connsiteX4" fmla="*/ 0 w 12103329"/>
              <a:gd name="connsiteY4" fmla="*/ 1629294 h 16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329" h="1629294">
                <a:moveTo>
                  <a:pt x="0" y="1629294"/>
                </a:moveTo>
                <a:cubicBezTo>
                  <a:pt x="2771" y="1086196"/>
                  <a:pt x="5541" y="543098"/>
                  <a:pt x="8312" y="0"/>
                </a:cubicBezTo>
                <a:lnTo>
                  <a:pt x="12103329" y="0"/>
                </a:lnTo>
                <a:lnTo>
                  <a:pt x="11305307" y="1579418"/>
                </a:lnTo>
                <a:lnTo>
                  <a:pt x="0" y="1629294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4327382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Fund Structure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767" y="948884"/>
            <a:ext cx="111556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Definition: </a:t>
            </a:r>
            <a:r>
              <a:rPr lang="en-US" sz="2000" dirty="0" smtClean="0">
                <a:solidFill>
                  <a:srgbClr val="004A6C"/>
                </a:solidFill>
              </a:rPr>
              <a:t>Focus on external fund restrictions and designations for audited financial statement presentation- </a:t>
            </a:r>
            <a:r>
              <a:rPr lang="en-US" sz="2000" i="1" dirty="0">
                <a:solidFill>
                  <a:srgbClr val="6D98AB"/>
                </a:solidFill>
              </a:rPr>
              <a:t>Unrestricted, Restricted Expendable, Restricted Unexpendable, Net Investment in </a:t>
            </a:r>
            <a:r>
              <a:rPr lang="en-US" sz="2000" i="1" dirty="0" smtClean="0">
                <a:solidFill>
                  <a:srgbClr val="6D98AB"/>
                </a:solidFill>
              </a:rPr>
              <a:t/>
            </a:r>
            <a:br>
              <a:rPr lang="en-US" sz="2000" i="1" dirty="0" smtClean="0">
                <a:solidFill>
                  <a:srgbClr val="6D98AB"/>
                </a:solidFill>
              </a:rPr>
            </a:br>
            <a:r>
              <a:rPr lang="en-US" sz="2000" i="1" dirty="0" smtClean="0">
                <a:solidFill>
                  <a:srgbClr val="6D98AB"/>
                </a:solidFill>
              </a:rPr>
              <a:t>Plant</a:t>
            </a:r>
            <a:r>
              <a:rPr lang="en-US" sz="2000" i="1" dirty="0">
                <a:solidFill>
                  <a:srgbClr val="6D98AB"/>
                </a:solidFill>
              </a:rPr>
              <a:t>, and Agency Funds.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Field Length and Type: 5-digit alphanumeric  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Gift &amp; Endowment Funds</a:t>
            </a:r>
          </a:p>
          <a:p>
            <a:pPr marL="1257300" lvl="2" indent="-342900">
              <a:buFont typeface="Calibri" panose="020F0502020204030204" pitchFamily="34" charset="0"/>
              <a:buChar char="⁻"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Alphanumeric with leading letter defining restriction level</a:t>
            </a:r>
          </a:p>
          <a:p>
            <a:pPr marL="1257300" lvl="2" indent="-342900">
              <a:buFont typeface="Calibri" panose="020F0502020204030204" pitchFamily="34" charset="0"/>
              <a:buChar char="⁻"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Foundation and Campus will share value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Contract and Grant awards will be tracked in the project module in Oracle rather than in individual funds. </a:t>
            </a:r>
            <a:r>
              <a:rPr lang="en-US" sz="2000" dirty="0" smtClean="0">
                <a:solidFill>
                  <a:srgbClr val="004A6C"/>
                </a:solidFill>
              </a:rPr>
              <a:t>Contract and Grant projects </a:t>
            </a:r>
            <a:r>
              <a:rPr lang="en-US" sz="2000" dirty="0" smtClean="0">
                <a:solidFill>
                  <a:srgbClr val="004A6C"/>
                </a:solidFill>
              </a:rPr>
              <a:t>will roll up to the following funds:</a:t>
            </a:r>
          </a:p>
          <a:p>
            <a:pPr marL="1371600" lvl="2" indent="-457200">
              <a:buFont typeface="Calibri" panose="020F0502020204030204" pitchFamily="34" charset="0"/>
              <a:buChar char="⁻"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Federal contracts and grants</a:t>
            </a:r>
          </a:p>
          <a:p>
            <a:pPr marL="1371600" lvl="2" indent="-457200">
              <a:buFont typeface="Calibri" panose="020F0502020204030204" pitchFamily="34" charset="0"/>
              <a:buChar char="⁻"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State and Local contracts and grants</a:t>
            </a:r>
          </a:p>
          <a:p>
            <a:pPr marL="1371600" lvl="2" indent="-457200">
              <a:buFont typeface="Calibri" panose="020F0502020204030204" pitchFamily="34" charset="0"/>
              <a:buChar char="⁻"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Private contracts and grants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Main fund consolidations</a:t>
            </a:r>
          </a:p>
          <a:p>
            <a:pPr marL="1371600" lvl="2" indent="-457200">
              <a:buFont typeface="Calibri" panose="020F0502020204030204" pitchFamily="34" charset="0"/>
              <a:buChar char="⁻"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Contract and Grant funds (7300 down to 3) </a:t>
            </a:r>
          </a:p>
          <a:p>
            <a:pPr marL="1371600" lvl="2" indent="-457200">
              <a:buFont typeface="Calibri" panose="020F0502020204030204" pitchFamily="34" charset="0"/>
              <a:buChar char="⁻"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Recharge activities (750 down to 4)- tracked by a unique Department/Financial Unit in Oracle</a:t>
            </a:r>
          </a:p>
          <a:p>
            <a:pPr marL="1371600" lvl="2" indent="-457200">
              <a:buFont typeface="Calibri" panose="020F0502020204030204" pitchFamily="34" charset="0"/>
              <a:buChar char="⁻"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Outside work study funds (30 funds down to 1)</a:t>
            </a:r>
          </a:p>
          <a:p>
            <a:pPr marL="1371600" lvl="2" indent="-457200">
              <a:buFont typeface="Calibri" panose="020F0502020204030204" pitchFamily="34" charset="0"/>
              <a:buChar char="⁻"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Lease/rental revenue funds (53 funds down to 1)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4327382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Fund Hierarchy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522947"/>
              </p:ext>
            </p:extLst>
          </p:nvPr>
        </p:nvGraphicFramePr>
        <p:xfrm>
          <a:off x="2697200" y="928121"/>
          <a:ext cx="6797600" cy="5551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830">
                  <a:extLst>
                    <a:ext uri="{9D8B030D-6E8A-4147-A177-3AD203B41FA5}">
                      <a16:colId xmlns:a16="http://schemas.microsoft.com/office/drawing/2014/main" val="422687803"/>
                    </a:ext>
                  </a:extLst>
                </a:gridCol>
                <a:gridCol w="727882">
                  <a:extLst>
                    <a:ext uri="{9D8B030D-6E8A-4147-A177-3AD203B41FA5}">
                      <a16:colId xmlns:a16="http://schemas.microsoft.com/office/drawing/2014/main" val="4264035093"/>
                    </a:ext>
                  </a:extLst>
                </a:gridCol>
                <a:gridCol w="727882">
                  <a:extLst>
                    <a:ext uri="{9D8B030D-6E8A-4147-A177-3AD203B41FA5}">
                      <a16:colId xmlns:a16="http://schemas.microsoft.com/office/drawing/2014/main" val="3959023227"/>
                    </a:ext>
                  </a:extLst>
                </a:gridCol>
                <a:gridCol w="630830">
                  <a:extLst>
                    <a:ext uri="{9D8B030D-6E8A-4147-A177-3AD203B41FA5}">
                      <a16:colId xmlns:a16="http://schemas.microsoft.com/office/drawing/2014/main" val="663156030"/>
                    </a:ext>
                  </a:extLst>
                </a:gridCol>
                <a:gridCol w="695529">
                  <a:extLst>
                    <a:ext uri="{9D8B030D-6E8A-4147-A177-3AD203B41FA5}">
                      <a16:colId xmlns:a16="http://schemas.microsoft.com/office/drawing/2014/main" val="1914868814"/>
                    </a:ext>
                  </a:extLst>
                </a:gridCol>
                <a:gridCol w="3384647">
                  <a:extLst>
                    <a:ext uri="{9D8B030D-6E8A-4147-A177-3AD203B41FA5}">
                      <a16:colId xmlns:a16="http://schemas.microsoft.com/office/drawing/2014/main" val="383982708"/>
                    </a:ext>
                  </a:extLst>
                </a:gridCol>
              </a:tblGrid>
              <a:tr h="22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1000A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4A6C"/>
                          </a:solidFill>
                          <a:effectLst/>
                        </a:rPr>
                        <a:t>Unrestricted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41250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1000B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Unrestricted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793279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1993B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UC General Funds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079832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1400B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Tuition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94562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1500B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Designated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522350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2000A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4A6C"/>
                          </a:solidFill>
                          <a:effectLst/>
                        </a:rPr>
                        <a:t>Restricted Expendable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988077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1990B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State General Fund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73057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2000B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Contracts and Grants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311518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2095B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Federal Appropriations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324473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1800B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Special State Appropriations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30499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1999B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Specific State Appropriations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38685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2100B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State Appropriations, Capital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732075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2200B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Restricted Gifts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247879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2210B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Split-interest Agreements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657994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2400B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Debt Service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016373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2600B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Loans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407196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2630B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Insurance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354939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3000A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4A6C"/>
                          </a:solidFill>
                          <a:effectLst/>
                        </a:rPr>
                        <a:t>Restricted Unexpendable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811144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3000B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Endowment Principal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7675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3100B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Split-interest Agreements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39380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3200B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Minority Interest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107542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4000A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4A6C"/>
                          </a:solidFill>
                          <a:effectLst/>
                        </a:rPr>
                        <a:t>Net Investment in Capital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384604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4000B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4A6C"/>
                          </a:solidFill>
                          <a:effectLst/>
                        </a:rPr>
                        <a:t>Net Investment in Capital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520092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5000A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4A6C"/>
                          </a:solidFill>
                          <a:effectLst/>
                        </a:rPr>
                        <a:t>Agency Funds</a:t>
                      </a:r>
                      <a:endParaRPr lang="en-US" sz="1400" b="1" i="1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507890"/>
                  </a:ext>
                </a:extLst>
              </a:tr>
              <a:tr h="220050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5000B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4A6C"/>
                          </a:solidFill>
                          <a:effectLst/>
                        </a:rPr>
                        <a:t>Agency Funds</a:t>
                      </a:r>
                      <a:endParaRPr lang="en-US" sz="1400" b="1" i="1" u="none" strike="noStrike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4A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829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2"/>
          <p:cNvSpPr/>
          <p:nvPr/>
        </p:nvSpPr>
        <p:spPr>
          <a:xfrm>
            <a:off x="1" y="1255221"/>
            <a:ext cx="12103329" cy="1396538"/>
          </a:xfrm>
          <a:custGeom>
            <a:avLst/>
            <a:gdLst>
              <a:gd name="connsiteX0" fmla="*/ 0 w 12485715"/>
              <a:gd name="connsiteY0" fmla="*/ 1562792 h 1562792"/>
              <a:gd name="connsiteX1" fmla="*/ 390698 w 12485715"/>
              <a:gd name="connsiteY1" fmla="*/ 0 h 1562792"/>
              <a:gd name="connsiteX2" fmla="*/ 12485715 w 12485715"/>
              <a:gd name="connsiteY2" fmla="*/ 0 h 1562792"/>
              <a:gd name="connsiteX3" fmla="*/ 12095017 w 12485715"/>
              <a:gd name="connsiteY3" fmla="*/ 1562792 h 1562792"/>
              <a:gd name="connsiteX4" fmla="*/ 0 w 12485715"/>
              <a:gd name="connsiteY4" fmla="*/ 1562792 h 1562792"/>
              <a:gd name="connsiteX0" fmla="*/ 0 w 12485715"/>
              <a:gd name="connsiteY0" fmla="*/ 1562792 h 1579418"/>
              <a:gd name="connsiteX1" fmla="*/ 390698 w 12485715"/>
              <a:gd name="connsiteY1" fmla="*/ 0 h 1579418"/>
              <a:gd name="connsiteX2" fmla="*/ 12485715 w 12485715"/>
              <a:gd name="connsiteY2" fmla="*/ 0 h 1579418"/>
              <a:gd name="connsiteX3" fmla="*/ 11687693 w 12485715"/>
              <a:gd name="connsiteY3" fmla="*/ 1579418 h 1579418"/>
              <a:gd name="connsiteX4" fmla="*/ 0 w 12485715"/>
              <a:gd name="connsiteY4" fmla="*/ 1562792 h 1579418"/>
              <a:gd name="connsiteX0" fmla="*/ 0 w 12103329"/>
              <a:gd name="connsiteY0" fmla="*/ 1629294 h 1629294"/>
              <a:gd name="connsiteX1" fmla="*/ 8312 w 12103329"/>
              <a:gd name="connsiteY1" fmla="*/ 0 h 1629294"/>
              <a:gd name="connsiteX2" fmla="*/ 12103329 w 12103329"/>
              <a:gd name="connsiteY2" fmla="*/ 0 h 1629294"/>
              <a:gd name="connsiteX3" fmla="*/ 11305307 w 12103329"/>
              <a:gd name="connsiteY3" fmla="*/ 1579418 h 1629294"/>
              <a:gd name="connsiteX4" fmla="*/ 0 w 12103329"/>
              <a:gd name="connsiteY4" fmla="*/ 1629294 h 16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329" h="1629294">
                <a:moveTo>
                  <a:pt x="0" y="1629294"/>
                </a:moveTo>
                <a:cubicBezTo>
                  <a:pt x="2771" y="1086196"/>
                  <a:pt x="5541" y="543098"/>
                  <a:pt x="8312" y="0"/>
                </a:cubicBezTo>
                <a:lnTo>
                  <a:pt x="12103329" y="0"/>
                </a:lnTo>
                <a:lnTo>
                  <a:pt x="11305307" y="1579418"/>
                </a:lnTo>
                <a:lnTo>
                  <a:pt x="0" y="1629294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5479907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Financial Unit Structure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6152" y="1376360"/>
            <a:ext cx="11155680" cy="4969670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Definition: </a:t>
            </a:r>
            <a:r>
              <a:rPr lang="en-US" sz="2000" dirty="0" smtClean="0">
                <a:solidFill>
                  <a:srgbClr val="004A6C"/>
                </a:solidFill>
              </a:rPr>
              <a:t>Financial </a:t>
            </a:r>
            <a:r>
              <a:rPr lang="en-US" sz="2000" dirty="0">
                <a:solidFill>
                  <a:srgbClr val="004A6C"/>
                </a:solidFill>
              </a:rPr>
              <a:t>Unit represents a unit with an ongoing business objective, with a responsible individual with fiscal authority over budget and costs, an identifiable group of employees, and </a:t>
            </a:r>
            <a:r>
              <a:rPr lang="en-US" sz="2000" dirty="0" smtClean="0">
                <a:solidFill>
                  <a:srgbClr val="004A6C"/>
                </a:solidFill>
              </a:rPr>
              <a:t/>
            </a:r>
            <a:br>
              <a:rPr lang="en-US" sz="2000" dirty="0" smtClean="0">
                <a:solidFill>
                  <a:srgbClr val="004A6C"/>
                </a:solidFill>
              </a:rPr>
            </a:br>
            <a:r>
              <a:rPr lang="en-US" sz="2000" dirty="0" smtClean="0">
                <a:solidFill>
                  <a:srgbClr val="004A6C"/>
                </a:solidFill>
              </a:rPr>
              <a:t>generally </a:t>
            </a:r>
            <a:r>
              <a:rPr lang="en-US" sz="2000" dirty="0">
                <a:solidFill>
                  <a:srgbClr val="004A6C"/>
                </a:solidFill>
              </a:rPr>
              <a:t>physical space</a:t>
            </a:r>
            <a:r>
              <a:rPr lang="en-US" sz="2000" dirty="0" smtClean="0">
                <a:solidFill>
                  <a:srgbClr val="004A6C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Field </a:t>
            </a:r>
            <a:r>
              <a:rPr lang="en-US" sz="2000" dirty="0">
                <a:solidFill>
                  <a:srgbClr val="004A6C"/>
                </a:solidFill>
              </a:rPr>
              <a:t>Length and Type: </a:t>
            </a:r>
            <a:r>
              <a:rPr lang="en-US" sz="2000" dirty="0" smtClean="0">
                <a:solidFill>
                  <a:srgbClr val="004A6C"/>
                </a:solidFill>
              </a:rPr>
              <a:t>7-digit </a:t>
            </a:r>
            <a:r>
              <a:rPr lang="en-US" sz="2000" dirty="0" smtClean="0">
                <a:solidFill>
                  <a:srgbClr val="004A6C"/>
                </a:solidFill>
              </a:rPr>
              <a:t>numeric</a:t>
            </a:r>
            <a:br>
              <a:rPr lang="en-US" sz="2000" dirty="0" smtClean="0">
                <a:solidFill>
                  <a:srgbClr val="004A6C"/>
                </a:solidFill>
              </a:rPr>
            </a:br>
            <a:endParaRPr lang="en-US" sz="2000" dirty="0" smtClean="0">
              <a:solidFill>
                <a:srgbClr val="004A6C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Terminology </a:t>
            </a:r>
            <a:r>
              <a:rPr lang="en-US" sz="2000" dirty="0">
                <a:solidFill>
                  <a:srgbClr val="004A6C"/>
                </a:solidFill>
              </a:rPr>
              <a:t>shift from Department to </a:t>
            </a:r>
            <a:r>
              <a:rPr lang="en-US" sz="2000" u="sng" dirty="0">
                <a:solidFill>
                  <a:srgbClr val="004A6C"/>
                </a:solidFill>
              </a:rPr>
              <a:t>Financial Unit</a:t>
            </a:r>
            <a:r>
              <a:rPr lang="en-US" sz="2000" dirty="0">
                <a:solidFill>
                  <a:srgbClr val="004A6C"/>
                </a:solidFill>
              </a:rPr>
              <a:t> in Oracle (future state</a:t>
            </a:r>
            <a:r>
              <a:rPr lang="en-US" sz="2000" dirty="0" smtClean="0">
                <a:solidFill>
                  <a:srgbClr val="004A6C"/>
                </a:solidFill>
              </a:rPr>
              <a:t>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Focused </a:t>
            </a:r>
            <a:r>
              <a:rPr lang="en-US" sz="2000" dirty="0">
                <a:solidFill>
                  <a:srgbClr val="004A6C"/>
                </a:solidFill>
              </a:rPr>
              <a:t>on enabling and improving internal Campus Financial Management reporting.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Proposed </a:t>
            </a:r>
            <a:r>
              <a:rPr lang="en-US" sz="2000" dirty="0">
                <a:solidFill>
                  <a:srgbClr val="004A6C"/>
                </a:solidFill>
              </a:rPr>
              <a:t>structure includes Oracle Values (numbering) for Financial Unit and Hierarchy Levels.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A6C"/>
                </a:solidFill>
              </a:rPr>
              <a:t>Recharge Activities Streamlined: Each recharge facility has been assigned an unique Financial Unit value so that the facility can be tracked across shared funds. Proposed structure includes recharge activity breakout.</a:t>
            </a:r>
          </a:p>
          <a:p>
            <a:pPr marL="1371600" lvl="2" indent="-457200">
              <a:buFont typeface="Calibri" panose="020F0502020204030204" pitchFamily="34" charset="0"/>
              <a:buChar char="⁻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Reduces the number of recharge Funds from 750+ to 4</a:t>
            </a:r>
          </a:p>
          <a:p>
            <a:pPr marL="1371600" lvl="2" indent="-457200">
              <a:buFont typeface="Calibri" panose="020F0502020204030204" pitchFamily="34" charset="0"/>
              <a:buChar char="⁻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Adds 63 unique recharge Financial Units</a:t>
            </a:r>
          </a:p>
          <a:p>
            <a:pPr marL="1371600" lvl="2" indent="-457200">
              <a:buFont typeface="Calibri" panose="020F0502020204030204" pitchFamily="34" charset="0"/>
              <a:buChar char="⁻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Allows for easier identification and oversight over recharge activity</a:t>
            </a:r>
          </a:p>
          <a:p>
            <a:pPr marL="1371600" lvl="2" indent="-457200">
              <a:buFont typeface="Calibri" panose="020F0502020204030204" pitchFamily="34" charset="0"/>
              <a:buChar char="⁻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Allows for simplified workflow routing in Oracle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1400" dirty="0">
              <a:solidFill>
                <a:srgbClr val="004A6C"/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4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6289532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Financial Unit Hierarchy 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938874"/>
              </p:ext>
            </p:extLst>
          </p:nvPr>
        </p:nvGraphicFramePr>
        <p:xfrm>
          <a:off x="2977293" y="1384405"/>
          <a:ext cx="6237414" cy="4651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6050">
                  <a:extLst>
                    <a:ext uri="{9D8B030D-6E8A-4147-A177-3AD203B41FA5}">
                      <a16:colId xmlns:a16="http://schemas.microsoft.com/office/drawing/2014/main" val="4104594501"/>
                    </a:ext>
                  </a:extLst>
                </a:gridCol>
                <a:gridCol w="1591364">
                  <a:extLst>
                    <a:ext uri="{9D8B030D-6E8A-4147-A177-3AD203B41FA5}">
                      <a16:colId xmlns:a16="http://schemas.microsoft.com/office/drawing/2014/main" val="224494713"/>
                    </a:ext>
                  </a:extLst>
                </a:gridCol>
              </a:tblGrid>
              <a:tr h="8418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>Financial Unit</a:t>
                      </a:r>
                      <a:r>
                        <a:rPr lang="en-US" sz="1600" b="1" u="none" strike="noStrike" baseline="0" dirty="0" smtClean="0">
                          <a:solidFill>
                            <a:srgbClr val="004D72"/>
                          </a:solidFill>
                          <a:effectLst/>
                        </a:rPr>
                        <a:t> </a:t>
                      </a:r>
                      <a:br>
                        <a:rPr lang="en-US" sz="1600" b="1" u="none" strike="noStrike" baseline="0" dirty="0" smtClean="0">
                          <a:solidFill>
                            <a:srgbClr val="004D72"/>
                          </a:solidFill>
                          <a:effectLst/>
                        </a:rPr>
                      </a:br>
                      <a:r>
                        <a:rPr lang="en-US" sz="1600" b="1" u="none" strike="noStrike" baseline="0" dirty="0" smtClean="0">
                          <a:solidFill>
                            <a:srgbClr val="004D72"/>
                          </a:solidFill>
                          <a:effectLst/>
                        </a:rPr>
                        <a:t>Level 1 Title</a:t>
                      </a:r>
                      <a:endParaRPr lang="en-US" sz="1600" b="1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>First</a:t>
                      </a:r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r>
                        <a:rPr lang="en-US" sz="1300" b="1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/>
                      </a:r>
                      <a:br>
                        <a:rPr lang="en-US" sz="1300" b="1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</a:br>
                      <a:r>
                        <a:rPr lang="en-US" sz="1300" b="1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>2 </a:t>
                      </a:r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Digits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5136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Academic Affairs</a:t>
                      </a:r>
                      <a:endParaRPr lang="en-US" sz="14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82815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Marine Science</a:t>
                      </a:r>
                      <a:endParaRPr lang="en-US" sz="14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4266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Health Science</a:t>
                      </a:r>
                      <a:endParaRPr lang="en-US" sz="14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30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63948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CEO of Medical Center</a:t>
                      </a:r>
                      <a:endParaRPr lang="en-US" sz="14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42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235930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Health Physician Group</a:t>
                      </a:r>
                      <a:endParaRPr lang="en-US" sz="14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43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37568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04D72"/>
                          </a:solidFill>
                          <a:effectLst/>
                        </a:rPr>
                        <a:t>Population Health Svc Orgn (PHSO)</a:t>
                      </a:r>
                      <a:endParaRPr lang="en-US" sz="1400" b="0" i="0" u="none" strike="noStrike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44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51686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04D72"/>
                          </a:solidFill>
                          <a:effectLst/>
                        </a:rPr>
                        <a:t>Chief Financial Officer</a:t>
                      </a:r>
                      <a:endParaRPr lang="en-US" sz="1400" b="0" i="0" u="none" strike="noStrike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50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79720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04D72"/>
                          </a:solidFill>
                          <a:effectLst/>
                        </a:rPr>
                        <a:t>Student Affairs</a:t>
                      </a:r>
                      <a:endParaRPr lang="en-US" sz="1400" b="0" i="0" u="none" strike="noStrike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60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89988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04D72"/>
                          </a:solidFill>
                          <a:effectLst/>
                        </a:rPr>
                        <a:t>Resource Management &amp; Planning</a:t>
                      </a:r>
                      <a:endParaRPr lang="en-US" sz="1400" b="0" i="0" u="none" strike="noStrike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70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27700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04D72"/>
                          </a:solidFill>
                          <a:effectLst/>
                        </a:rPr>
                        <a:t>Research Affairs</a:t>
                      </a:r>
                      <a:endParaRPr lang="en-US" sz="1400" b="0" i="0" u="none" strike="noStrike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80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857362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04D72"/>
                          </a:solidFill>
                          <a:effectLst/>
                        </a:rPr>
                        <a:t>Academic Senate</a:t>
                      </a:r>
                      <a:endParaRPr lang="en-US" sz="1400" b="0" i="0" u="none" strike="noStrike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91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28173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04D72"/>
                          </a:solidFill>
                          <a:effectLst/>
                        </a:rPr>
                        <a:t>Office of the President</a:t>
                      </a:r>
                      <a:endParaRPr lang="en-US" sz="1400" b="0" i="0" u="none" strike="noStrike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92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508630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04D72"/>
                          </a:solidFill>
                          <a:effectLst/>
                        </a:rPr>
                        <a:t>Advancement</a:t>
                      </a:r>
                      <a:endParaRPr lang="en-US" sz="1400" b="0" i="0" u="none" strike="noStrike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93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66930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04D72"/>
                          </a:solidFill>
                          <a:effectLst/>
                        </a:rPr>
                        <a:t>Equity Diversity Inclusion</a:t>
                      </a:r>
                      <a:endParaRPr lang="en-US" sz="1400" b="0" i="0" u="none" strike="noStrike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94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147155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04D72"/>
                          </a:solidFill>
                          <a:effectLst/>
                        </a:rPr>
                        <a:t>Chancellor</a:t>
                      </a:r>
                      <a:endParaRPr lang="en-US" sz="1400" b="0" i="0" u="none" strike="noStrike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95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739196"/>
                  </a:ext>
                </a:extLst>
              </a:tr>
              <a:tr h="2275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Campuswide Organizations</a:t>
                      </a:r>
                      <a:endParaRPr lang="en-US" sz="14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96</a:t>
                      </a:r>
                      <a:endParaRPr lang="en-US" sz="1500" b="0" i="0" u="none" strike="noStrike" dirty="0">
                        <a:solidFill>
                          <a:srgbClr val="004D7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12585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 Brace 9"/>
          <p:cNvSpPr/>
          <p:nvPr/>
        </p:nvSpPr>
        <p:spPr>
          <a:xfrm>
            <a:off x="5133974" y="1323976"/>
            <a:ext cx="1757542" cy="5076824"/>
          </a:xfrm>
          <a:prstGeom prst="leftBrace">
            <a:avLst>
              <a:gd name="adj1" fmla="val 0"/>
              <a:gd name="adj2" fmla="val 59990"/>
            </a:avLst>
          </a:prstGeom>
          <a:ln w="19050">
            <a:solidFill>
              <a:srgbClr val="EEB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4965557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Account Structure 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70710"/>
              </p:ext>
            </p:extLst>
          </p:nvPr>
        </p:nvGraphicFramePr>
        <p:xfrm>
          <a:off x="339019" y="1836052"/>
          <a:ext cx="5118806" cy="313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5499">
                  <a:extLst>
                    <a:ext uri="{9D8B030D-6E8A-4147-A177-3AD203B41FA5}">
                      <a16:colId xmlns:a16="http://schemas.microsoft.com/office/drawing/2014/main" val="2552752962"/>
                    </a:ext>
                  </a:extLst>
                </a:gridCol>
                <a:gridCol w="3883307">
                  <a:extLst>
                    <a:ext uri="{9D8B030D-6E8A-4147-A177-3AD203B41FA5}">
                      <a16:colId xmlns:a16="http://schemas.microsoft.com/office/drawing/2014/main" val="198419857"/>
                    </a:ext>
                  </a:extLst>
                </a:gridCol>
              </a:tblGrid>
              <a:tr h="34651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First Digit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Account Type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594723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Assets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30304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Liabilities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26780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0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Fund Balance/Net Position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686409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0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External Revenues</a:t>
                      </a:r>
                      <a:endParaRPr lang="en-US" u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093486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0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External 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062898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20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Reve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nue and Expense </a:t>
                      </a:r>
                      <a:r>
                        <a:rPr lang="en-US" u="non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Internal Transfer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45205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20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Other changes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in Net Position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31864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504872" y="696954"/>
            <a:ext cx="5165582" cy="7537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Revenue and Expense Transfer </a:t>
            </a:r>
            <a:b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Account Structure </a:t>
            </a:r>
            <a:endParaRPr lang="en-US" sz="23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16467"/>
              </p:ext>
            </p:extLst>
          </p:nvPr>
        </p:nvGraphicFramePr>
        <p:xfrm>
          <a:off x="6263568" y="1481354"/>
          <a:ext cx="5642682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9528">
                  <a:extLst>
                    <a:ext uri="{9D8B030D-6E8A-4147-A177-3AD203B41FA5}">
                      <a16:colId xmlns:a16="http://schemas.microsoft.com/office/drawing/2014/main" val="2552752962"/>
                    </a:ext>
                  </a:extLst>
                </a:gridCol>
                <a:gridCol w="4443154">
                  <a:extLst>
                    <a:ext uri="{9D8B030D-6E8A-4147-A177-3AD203B41FA5}">
                      <a16:colId xmlns:a16="http://schemas.microsoft.com/office/drawing/2014/main" val="198419857"/>
                    </a:ext>
                  </a:extLst>
                </a:gridCol>
              </a:tblGrid>
              <a:tr h="34651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First 2 Digits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Category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594723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r>
                        <a:rPr lang="en-US" sz="1800" kern="1200" noProof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####</a:t>
                      </a:r>
                      <a:endParaRPr lang="en-US" sz="1800" kern="1200" noProof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Contract and Grant Transfer b/w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Locations</a:t>
                      </a:r>
                      <a:b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endParaRPr lang="en-US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30304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r>
                        <a:rPr lang="en-US" sz="1800" kern="1200" noProof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####</a:t>
                      </a:r>
                      <a:endParaRPr lang="en-US" sz="1800" kern="1200" noProof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Campus/Medical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Center Expense Transfers</a:t>
                      </a:r>
                      <a:b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26780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r>
                        <a:rPr lang="en-US" sz="1800" kern="1200" noProof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####</a:t>
                      </a:r>
                      <a:endParaRPr lang="en-US" sz="1800" kern="1200" noProof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Revenue Transfer from UCOP </a:t>
                      </a:r>
                      <a:r>
                        <a:rPr lang="en-US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10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e.g., </a:t>
                      </a:r>
                      <a:r>
                        <a:rPr lang="en-US" sz="11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STIP, Endow Payout</a:t>
                      </a:r>
                      <a:r>
                        <a:rPr lang="en-US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1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686409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r>
                        <a:rPr lang="en-US" sz="1800" kern="1200" noProof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####</a:t>
                      </a:r>
                      <a:endParaRPr lang="en-US" sz="1800" kern="1200" noProof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Expense Transfer from UCOP </a:t>
                      </a:r>
                      <a:r>
                        <a:rPr lang="en-US" sz="11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e.g., Legal, Insurance</a:t>
                      </a:r>
                      <a:r>
                        <a:rPr lang="en-US" sz="11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093486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en-US" sz="1800" kern="1200" noProof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####</a:t>
                      </a:r>
                      <a:endParaRPr lang="en-US" sz="1800" kern="1200" noProof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Internal Recharge</a:t>
                      </a:r>
                      <a:r>
                        <a:rPr lang="en-US" u="non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and Cost Allocation Entries</a:t>
                      </a:r>
                      <a:br>
                        <a:rPr lang="en-US" u="non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en-US" u="non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u="non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en-US" u="non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u="non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endParaRPr lang="en-US" u="none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062898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en-US" sz="1800" kern="1200" noProof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####</a:t>
                      </a:r>
                      <a:endParaRPr lang="en-US" sz="1800" kern="1200" noProof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Inter-location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Recharge</a:t>
                      </a:r>
                      <a:b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452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77659" y="5179791"/>
            <a:ext cx="4425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 </a:t>
            </a:r>
            <a:r>
              <a:rPr lang="en-US" sz="1300" i="1" dirty="0" smtClean="0">
                <a:solidFill>
                  <a:schemeClr val="accent3">
                    <a:lumMod val="75000"/>
                  </a:schemeClr>
                </a:solidFill>
              </a:rPr>
              <a:t>This category needs to net to zero on a consolidated UC basis</a:t>
            </a:r>
            <a:endParaRPr lang="en-US" sz="13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587543" y="2162764"/>
            <a:ext cx="4426797" cy="3937995"/>
            <a:chOff x="7711368" y="2562814"/>
            <a:chExt cx="4426797" cy="3937995"/>
          </a:xfrm>
        </p:grpSpPr>
        <p:sp>
          <p:nvSpPr>
            <p:cNvPr id="11" name="TextBox 10"/>
            <p:cNvSpPr txBox="1"/>
            <p:nvPr/>
          </p:nvSpPr>
          <p:spPr>
            <a:xfrm>
              <a:off x="7711368" y="2562814"/>
              <a:ext cx="2857500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50" dirty="0" smtClean="0">
                  <a:solidFill>
                    <a:schemeClr val="accent3">
                      <a:lumMod val="50000"/>
                    </a:schemeClr>
                  </a:solidFill>
                </a:rPr>
                <a:t>Specific accounts for location</a:t>
              </a:r>
              <a:endParaRPr lang="en-US" sz="125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11368" y="3248648"/>
              <a:ext cx="442679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50" dirty="0" smtClean="0">
                  <a:solidFill>
                    <a:schemeClr val="accent3">
                      <a:lumMod val="50000"/>
                    </a:schemeClr>
                  </a:solidFill>
                </a:rPr>
                <a:t>Includes recharges between Campus and Medical Center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50" dirty="0" smtClean="0">
                  <a:solidFill>
                    <a:schemeClr val="accent3">
                      <a:lumMod val="50000"/>
                    </a:schemeClr>
                  </a:solidFill>
                </a:rPr>
                <a:t>Called out for Med Center financial statement disclosures</a:t>
              </a:r>
              <a:endParaRPr lang="en-US" sz="125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65204" y="4873469"/>
              <a:ext cx="426487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50" dirty="0" smtClean="0">
                  <a:solidFill>
                    <a:schemeClr val="accent3">
                      <a:lumMod val="50000"/>
                    </a:schemeClr>
                  </a:solidFill>
                </a:rPr>
                <a:t>Category needs to be net zero at UC San Diego level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50" dirty="0" smtClean="0">
                  <a:solidFill>
                    <a:schemeClr val="accent3">
                      <a:lumMod val="50000"/>
                    </a:schemeClr>
                  </a:solidFill>
                </a:rPr>
                <a:t>Includes recharges or cost allocations from one campus department to another or one Med Center department to another</a:t>
              </a:r>
              <a:endParaRPr lang="en-US" sz="125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19248" y="6046839"/>
              <a:ext cx="4264872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50" dirty="0" smtClean="0">
                  <a:solidFill>
                    <a:schemeClr val="accent3">
                      <a:lumMod val="50000"/>
                    </a:schemeClr>
                  </a:solidFill>
                </a:rPr>
                <a:t>Specific accounts for </a:t>
              </a:r>
              <a:r>
                <a:rPr lang="en-US" sz="1250" dirty="0">
                  <a:solidFill>
                    <a:schemeClr val="accent3">
                      <a:lumMod val="50000"/>
                    </a:schemeClr>
                  </a:solidFill>
                </a:rPr>
                <a:t>each location </a:t>
              </a:r>
              <a:r>
                <a:rPr lang="en-US" sz="1100" b="1" i="1" dirty="0">
                  <a:solidFill>
                    <a:schemeClr val="accent3">
                      <a:lumMod val="50000"/>
                    </a:schemeClr>
                  </a:solidFill>
                </a:rPr>
                <a:t>(i.e</a:t>
              </a:r>
              <a:r>
                <a:rPr lang="en-US" sz="11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., all UCSD recharge transactions with UCLA will be netted in one account) </a:t>
              </a:r>
              <a:endParaRPr lang="en-US" sz="1100" b="1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6798340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Revenue Account Hierarchy  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37658"/>
              </p:ext>
            </p:extLst>
          </p:nvPr>
        </p:nvGraphicFramePr>
        <p:xfrm>
          <a:off x="2418523" y="1303682"/>
          <a:ext cx="7354955" cy="5165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616">
                  <a:extLst>
                    <a:ext uri="{9D8B030D-6E8A-4147-A177-3AD203B41FA5}">
                      <a16:colId xmlns:a16="http://schemas.microsoft.com/office/drawing/2014/main" val="2664414483"/>
                    </a:ext>
                  </a:extLst>
                </a:gridCol>
                <a:gridCol w="1510676">
                  <a:extLst>
                    <a:ext uri="{9D8B030D-6E8A-4147-A177-3AD203B41FA5}">
                      <a16:colId xmlns:a16="http://schemas.microsoft.com/office/drawing/2014/main" val="2499570994"/>
                    </a:ext>
                  </a:extLst>
                </a:gridCol>
                <a:gridCol w="732449">
                  <a:extLst>
                    <a:ext uri="{9D8B030D-6E8A-4147-A177-3AD203B41FA5}">
                      <a16:colId xmlns:a16="http://schemas.microsoft.com/office/drawing/2014/main" val="2385875991"/>
                    </a:ext>
                  </a:extLst>
                </a:gridCol>
                <a:gridCol w="433070">
                  <a:extLst>
                    <a:ext uri="{9D8B030D-6E8A-4147-A177-3AD203B41FA5}">
                      <a16:colId xmlns:a16="http://schemas.microsoft.com/office/drawing/2014/main" val="3707756799"/>
                    </a:ext>
                  </a:extLst>
                </a:gridCol>
                <a:gridCol w="299378">
                  <a:extLst>
                    <a:ext uri="{9D8B030D-6E8A-4147-A177-3AD203B41FA5}">
                      <a16:colId xmlns:a16="http://schemas.microsoft.com/office/drawing/2014/main" val="1361972043"/>
                    </a:ext>
                  </a:extLst>
                </a:gridCol>
                <a:gridCol w="1327564">
                  <a:extLst>
                    <a:ext uri="{9D8B030D-6E8A-4147-A177-3AD203B41FA5}">
                      <a16:colId xmlns:a16="http://schemas.microsoft.com/office/drawing/2014/main" val="3615765126"/>
                    </a:ext>
                  </a:extLst>
                </a:gridCol>
                <a:gridCol w="858340">
                  <a:extLst>
                    <a:ext uri="{9D8B030D-6E8A-4147-A177-3AD203B41FA5}">
                      <a16:colId xmlns:a16="http://schemas.microsoft.com/office/drawing/2014/main" val="2856921096"/>
                    </a:ext>
                  </a:extLst>
                </a:gridCol>
                <a:gridCol w="1403862">
                  <a:extLst>
                    <a:ext uri="{9D8B030D-6E8A-4147-A177-3AD203B41FA5}">
                      <a16:colId xmlns:a16="http://schemas.microsoft.com/office/drawing/2014/main" val="3798947900"/>
                    </a:ext>
                  </a:extLst>
                </a:gridCol>
              </a:tblGrid>
              <a:tr h="28559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baseline="0" dirty="0" smtClean="0">
                          <a:solidFill>
                            <a:srgbClr val="004D72"/>
                          </a:solidFill>
                          <a:effectLst/>
                          <a:latin typeface="Calibri" panose="020F0502020204030204" pitchFamily="34" charset="0"/>
                        </a:rPr>
                        <a:t> UCOP Shared Revenue Hierarchy </a:t>
                      </a:r>
                      <a:endParaRPr lang="en-US" sz="15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4771761"/>
                  </a:ext>
                </a:extLst>
              </a:tr>
              <a:tr h="28559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UC San</a:t>
                      </a:r>
                      <a:r>
                        <a:rPr lang="en-US" sz="13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Diego Level A</a:t>
                      </a:r>
                      <a:endParaRPr lang="en-US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4352436"/>
                  </a:ext>
                </a:extLst>
              </a:tr>
              <a:tr h="310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40000A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Student Tuition &amp; Fees, Net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220475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40500A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Contracts and Grants (non-Capital)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70650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41000A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Sales and Services -Educational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61197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43000A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Sales and Services -Auxiliary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91307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44000A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Other Operating Revenue, Net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772475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45000A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Medical Center Service Revenue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229343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46000A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Department of Energy Laboratories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47084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46900A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Foundation Gift Revenue (Foundation Use only)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72023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48000A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Private Gifts (non-capital)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27625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48100A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Appropriations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67774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48200A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Income on Investments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26597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48400A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Gain / (Loss) on Disposal of Capital Assets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42921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48450A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Impairment of Asset-Recovery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47861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48500A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Additional Non-Operating Revenue Sources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165840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81000A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Other Changes in Net Position (Disclosure </a:t>
                      </a:r>
                      <a:r>
                        <a:rPr lang="en-US" sz="1300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>purposes)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729652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87000A</a:t>
                      </a:r>
                      <a:endParaRPr lang="en-US" sz="14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Other Changes in Net Position (For </a:t>
                      </a:r>
                      <a:r>
                        <a:rPr lang="en-US" sz="1300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>Financial</a:t>
                      </a:r>
                      <a:r>
                        <a:rPr lang="en-US" sz="1300" u="none" strike="noStrike" baseline="0" dirty="0" smtClean="0">
                          <a:solidFill>
                            <a:srgbClr val="004D72"/>
                          </a:solidFill>
                          <a:effectLst/>
                        </a:rPr>
                        <a:t> </a:t>
                      </a:r>
                      <a:r>
                        <a:rPr lang="en-US" sz="1300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>Reporting</a:t>
                      </a:r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)</a:t>
                      </a:r>
                      <a:endParaRPr lang="en-US" sz="1300" b="1" i="1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5887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6798340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Expense Account Hierarchy  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11938"/>
              </p:ext>
            </p:extLst>
          </p:nvPr>
        </p:nvGraphicFramePr>
        <p:xfrm>
          <a:off x="2814429" y="1335978"/>
          <a:ext cx="6563142" cy="479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857">
                  <a:extLst>
                    <a:ext uri="{9D8B030D-6E8A-4147-A177-3AD203B41FA5}">
                      <a16:colId xmlns:a16="http://schemas.microsoft.com/office/drawing/2014/main" val="1094372288"/>
                    </a:ext>
                  </a:extLst>
                </a:gridCol>
                <a:gridCol w="1093857">
                  <a:extLst>
                    <a:ext uri="{9D8B030D-6E8A-4147-A177-3AD203B41FA5}">
                      <a16:colId xmlns:a16="http://schemas.microsoft.com/office/drawing/2014/main" val="3941826084"/>
                    </a:ext>
                  </a:extLst>
                </a:gridCol>
                <a:gridCol w="1093857">
                  <a:extLst>
                    <a:ext uri="{9D8B030D-6E8A-4147-A177-3AD203B41FA5}">
                      <a16:colId xmlns:a16="http://schemas.microsoft.com/office/drawing/2014/main" val="4046564698"/>
                    </a:ext>
                  </a:extLst>
                </a:gridCol>
                <a:gridCol w="1093857">
                  <a:extLst>
                    <a:ext uri="{9D8B030D-6E8A-4147-A177-3AD203B41FA5}">
                      <a16:colId xmlns:a16="http://schemas.microsoft.com/office/drawing/2014/main" val="4122087240"/>
                    </a:ext>
                  </a:extLst>
                </a:gridCol>
                <a:gridCol w="1093857">
                  <a:extLst>
                    <a:ext uri="{9D8B030D-6E8A-4147-A177-3AD203B41FA5}">
                      <a16:colId xmlns:a16="http://schemas.microsoft.com/office/drawing/2014/main" val="2697179708"/>
                    </a:ext>
                  </a:extLst>
                </a:gridCol>
                <a:gridCol w="1093857">
                  <a:extLst>
                    <a:ext uri="{9D8B030D-6E8A-4147-A177-3AD203B41FA5}">
                      <a16:colId xmlns:a16="http://schemas.microsoft.com/office/drawing/2014/main" val="683642779"/>
                    </a:ext>
                  </a:extLst>
                </a:gridCol>
              </a:tblGrid>
              <a:tr h="299779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baseline="0" dirty="0" smtClean="0">
                          <a:solidFill>
                            <a:srgbClr val="004D72"/>
                          </a:solidFill>
                          <a:effectLst/>
                          <a:latin typeface="Calibri" panose="020F0502020204030204" pitchFamily="34" charset="0"/>
                        </a:rPr>
                        <a:t> UCOP Shared Expense Hierarchy </a:t>
                      </a:r>
                      <a:endParaRPr lang="en-US" sz="1500" b="1" i="0" u="none" strike="noStrike" dirty="0" smtClean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10047"/>
                  </a:ext>
                </a:extLst>
              </a:tr>
              <a:tr h="299779">
                <a:tc gridSpan="6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UC San</a:t>
                      </a:r>
                      <a:r>
                        <a:rPr lang="en-US" sz="13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Diego Level A </a:t>
                      </a:r>
                      <a:endParaRPr lang="en-US" sz="13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835918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50000A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Salaries and Wages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08397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50500A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Pension Benefits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852377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50600A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Retiree Health Benefits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03417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50700A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Other Employee Benefits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625969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51000A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Financial Aid and Scholarships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98788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52000A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Supplies and Materials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33406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53000A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Other Operating Expense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42549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54000A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Depreciation and Amortization Expense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74090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55000A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Utilities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95134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56000A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Campus Foundation Grants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15151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56100A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Department of Energy Laboratory Operating Expense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48020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58000A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Non-Operating Expense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590676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59000A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Suspense Accounts (Placeholder)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56206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73000A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Recharge Sales and Services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3852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2"/>
          <p:cNvSpPr/>
          <p:nvPr/>
        </p:nvSpPr>
        <p:spPr>
          <a:xfrm>
            <a:off x="1" y="1055715"/>
            <a:ext cx="12103329" cy="1279981"/>
          </a:xfrm>
          <a:custGeom>
            <a:avLst/>
            <a:gdLst>
              <a:gd name="connsiteX0" fmla="*/ 0 w 12485715"/>
              <a:gd name="connsiteY0" fmla="*/ 1562792 h 1562792"/>
              <a:gd name="connsiteX1" fmla="*/ 390698 w 12485715"/>
              <a:gd name="connsiteY1" fmla="*/ 0 h 1562792"/>
              <a:gd name="connsiteX2" fmla="*/ 12485715 w 12485715"/>
              <a:gd name="connsiteY2" fmla="*/ 0 h 1562792"/>
              <a:gd name="connsiteX3" fmla="*/ 12095017 w 12485715"/>
              <a:gd name="connsiteY3" fmla="*/ 1562792 h 1562792"/>
              <a:gd name="connsiteX4" fmla="*/ 0 w 12485715"/>
              <a:gd name="connsiteY4" fmla="*/ 1562792 h 1562792"/>
              <a:gd name="connsiteX0" fmla="*/ 0 w 12485715"/>
              <a:gd name="connsiteY0" fmla="*/ 1562792 h 1579418"/>
              <a:gd name="connsiteX1" fmla="*/ 390698 w 12485715"/>
              <a:gd name="connsiteY1" fmla="*/ 0 h 1579418"/>
              <a:gd name="connsiteX2" fmla="*/ 12485715 w 12485715"/>
              <a:gd name="connsiteY2" fmla="*/ 0 h 1579418"/>
              <a:gd name="connsiteX3" fmla="*/ 11687693 w 12485715"/>
              <a:gd name="connsiteY3" fmla="*/ 1579418 h 1579418"/>
              <a:gd name="connsiteX4" fmla="*/ 0 w 12485715"/>
              <a:gd name="connsiteY4" fmla="*/ 1562792 h 1579418"/>
              <a:gd name="connsiteX0" fmla="*/ 0 w 12103329"/>
              <a:gd name="connsiteY0" fmla="*/ 1629294 h 1629294"/>
              <a:gd name="connsiteX1" fmla="*/ 8312 w 12103329"/>
              <a:gd name="connsiteY1" fmla="*/ 0 h 1629294"/>
              <a:gd name="connsiteX2" fmla="*/ 12103329 w 12103329"/>
              <a:gd name="connsiteY2" fmla="*/ 0 h 1629294"/>
              <a:gd name="connsiteX3" fmla="*/ 11305307 w 12103329"/>
              <a:gd name="connsiteY3" fmla="*/ 1579418 h 1629294"/>
              <a:gd name="connsiteX4" fmla="*/ 0 w 12103329"/>
              <a:gd name="connsiteY4" fmla="*/ 1629294 h 16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329" h="1629294">
                <a:moveTo>
                  <a:pt x="0" y="1629294"/>
                </a:moveTo>
                <a:cubicBezTo>
                  <a:pt x="2771" y="1086196"/>
                  <a:pt x="5541" y="543098"/>
                  <a:pt x="8312" y="0"/>
                </a:cubicBezTo>
                <a:lnTo>
                  <a:pt x="12103329" y="0"/>
                </a:lnTo>
                <a:lnTo>
                  <a:pt x="11305307" y="1579418"/>
                </a:lnTo>
                <a:lnTo>
                  <a:pt x="0" y="1629294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5070332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Function Structure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160" y="1099801"/>
            <a:ext cx="1115568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Definition: Function replaces IFIS program codes and designate the NACUBO Higher Ed purpose of an expense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Field Length and Type: 3-digit numeric  </a:t>
            </a:r>
            <a:br>
              <a:rPr lang="en-US" sz="2000" dirty="0" smtClean="0">
                <a:solidFill>
                  <a:srgbClr val="004A6C"/>
                </a:solidFill>
              </a:rPr>
            </a:br>
            <a:r>
              <a:rPr lang="en-US" sz="2000" dirty="0" smtClean="0">
                <a:solidFill>
                  <a:srgbClr val="004A6C"/>
                </a:solidFill>
              </a:rPr>
              <a:t>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Since many IFIS program codes are non-descriptive (i.e., titled “Core Operations) General Accounting will review IFIS Org-Program combinations and map accordingly to new function categories.</a:t>
            </a:r>
          </a:p>
          <a:p>
            <a:pPr marL="1257300" lvl="2" indent="-342900">
              <a:buFont typeface="Calibri" panose="020F0502020204030204" pitchFamily="34" charset="0"/>
              <a:buChar char="⁻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General Accounting or Central Budget Office will reach out to VC areas to help determine correct mapping.</a:t>
            </a:r>
          </a:p>
          <a:p>
            <a:pPr marL="1257300" lvl="2" indent="-342900">
              <a:buFont typeface="Calibri" panose="020F0502020204030204" pitchFamily="34" charset="0"/>
              <a:buChar char="⁻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function chart segment remains very important for UC San Diego’s audited financial statement expense classification and IDC rate.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7" y="174355"/>
            <a:ext cx="4184508" cy="753763"/>
          </a:xfrm>
        </p:spPr>
        <p:txBody>
          <a:bodyPr>
            <a:normAutofit fontScale="90000"/>
          </a:bodyPr>
          <a:lstStyle/>
          <a:p>
            <a:r>
              <a:rPr lang="en-US" sz="3900" dirty="0" smtClean="0">
                <a:solidFill>
                  <a:schemeClr val="accent2">
                    <a:lumMod val="75000"/>
                  </a:schemeClr>
                </a:solidFill>
              </a:rPr>
              <a:t>Function Hierarchy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6439385"/>
              </p:ext>
            </p:extLst>
          </p:nvPr>
        </p:nvGraphicFramePr>
        <p:xfrm>
          <a:off x="433330" y="1225535"/>
          <a:ext cx="5849735" cy="4951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6493">
                  <a:extLst>
                    <a:ext uri="{9D8B030D-6E8A-4147-A177-3AD203B41FA5}">
                      <a16:colId xmlns:a16="http://schemas.microsoft.com/office/drawing/2014/main" val="391394070"/>
                    </a:ext>
                  </a:extLst>
                </a:gridCol>
                <a:gridCol w="1707166">
                  <a:extLst>
                    <a:ext uri="{9D8B030D-6E8A-4147-A177-3AD203B41FA5}">
                      <a16:colId xmlns:a16="http://schemas.microsoft.com/office/drawing/2014/main" val="2722444545"/>
                    </a:ext>
                  </a:extLst>
                </a:gridCol>
                <a:gridCol w="2578035">
                  <a:extLst>
                    <a:ext uri="{9D8B030D-6E8A-4147-A177-3AD203B41FA5}">
                      <a16:colId xmlns:a16="http://schemas.microsoft.com/office/drawing/2014/main" val="2429714739"/>
                    </a:ext>
                  </a:extLst>
                </a:gridCol>
                <a:gridCol w="568041">
                  <a:extLst>
                    <a:ext uri="{9D8B030D-6E8A-4147-A177-3AD203B41FA5}">
                      <a16:colId xmlns:a16="http://schemas.microsoft.com/office/drawing/2014/main" val="1450698089"/>
                    </a:ext>
                  </a:extLst>
                </a:gridCol>
              </a:tblGrid>
              <a:tr h="3955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>CCoA </a:t>
                      </a:r>
                      <a:r>
                        <a:rPr lang="en-US" sz="15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Shared value Level A</a:t>
                      </a:r>
                      <a:endParaRPr lang="en-US" sz="15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Level B</a:t>
                      </a:r>
                      <a:endParaRPr lang="en-US" sz="12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Value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06520"/>
                  </a:ext>
                </a:extLst>
              </a:tr>
              <a:tr h="395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Function Number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Function Title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UCSD 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46192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40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Instruction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General Academic Instruction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401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18617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Extension and Continuing Education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411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522546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42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Teaching Hospitals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Teaching Hospitals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421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72630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43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Academic Support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Libraries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431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439098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Museums and Galleries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432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02151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Educational Media Services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433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00148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Ancillary Support, Clinical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434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62177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Ancillary Support, Other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435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90464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Academic Administration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436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757113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44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Research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Department Research 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441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44576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Organized Research (Sponsored &amp; Formal </a:t>
                      </a:r>
                      <a:r>
                        <a:rPr lang="en-US" sz="1300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>University)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442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92155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62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Public Service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Public Service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621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02805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64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Operation &amp; Maintenance of Plant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OMP Administration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641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304311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Utilities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642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947761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Building, Grounds and Equipment Maintenance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643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954693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Major Repairs and Renovations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644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034865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Security and Safety 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645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48727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Logistical Services (receiving &amp; dist.)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646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20124"/>
                  </a:ext>
                </a:extLst>
              </a:tr>
            </a:tbl>
          </a:graphicData>
        </a:graphic>
      </p:graphicFrame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524970"/>
              </p:ext>
            </p:extLst>
          </p:nvPr>
        </p:nvGraphicFramePr>
        <p:xfrm>
          <a:off x="6591300" y="1231870"/>
          <a:ext cx="5181600" cy="482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403568853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602027888"/>
                    </a:ext>
                  </a:extLst>
                </a:gridCol>
                <a:gridCol w="2283581">
                  <a:extLst>
                    <a:ext uri="{9D8B030D-6E8A-4147-A177-3AD203B41FA5}">
                      <a16:colId xmlns:a16="http://schemas.microsoft.com/office/drawing/2014/main" val="1430543063"/>
                    </a:ext>
                  </a:extLst>
                </a:gridCol>
                <a:gridCol w="503162">
                  <a:extLst>
                    <a:ext uri="{9D8B030D-6E8A-4147-A177-3AD203B41FA5}">
                      <a16:colId xmlns:a16="http://schemas.microsoft.com/office/drawing/2014/main" val="3614037938"/>
                    </a:ext>
                  </a:extLst>
                </a:gridCol>
              </a:tblGrid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68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Student Services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Student Services Administration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681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08067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Social and Cultural Development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682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85246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Counseling and Career Guidance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683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45029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Financial Aid Administration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684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57886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Student Admissions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685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187233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Student Records (Registrar)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686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235094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Student Health Services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687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050585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72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Institutional Support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Executive Management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721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990120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Fiscal Operations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722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462632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General Administration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723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28212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Public Relations/Development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724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12499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Admin Information Technology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725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685182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76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Auxiliary Enterprises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Housing and Dining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761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25994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Parking and Transportation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762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558331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Bookstore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763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25856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Other Auxiliary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764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275173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4D72"/>
                          </a:solidFill>
                          <a:effectLst/>
                        </a:rPr>
                        <a:t>78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Scholarships and Fellowships/Student Financial Aid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Grad Fee Aid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781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28763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Grad Stipend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782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582097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Undergraduate Fee Aid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783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145323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Undergraduate Stipend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784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76992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Grad/Undergrad Fee Aid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785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22050"/>
                  </a:ext>
                </a:extLst>
              </a:tr>
              <a:tr h="2137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4D72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4D72"/>
                          </a:solidFill>
                          <a:effectLst/>
                        </a:rPr>
                        <a:t>Grad/Undergrad Stipend</a:t>
                      </a:r>
                      <a:endParaRPr lang="en-US" sz="13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4D72"/>
                          </a:solidFill>
                          <a:effectLst/>
                        </a:rPr>
                        <a:t>786</a:t>
                      </a:r>
                      <a:endParaRPr lang="en-US" sz="13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729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UC Systemwide Common Chart of Accounts (CCoA)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790" y="3820227"/>
            <a:ext cx="3961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current UCOP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chart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outdated, overly complex, and unable to meet the reporting needs of the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campuses and UC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1771" y="1438092"/>
            <a:ext cx="5508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University of California Common Chart of Accounts (CCoA) Design project was initiated in June of 2012 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44899105"/>
              </p:ext>
            </p:extLst>
          </p:nvPr>
        </p:nvGraphicFramePr>
        <p:xfrm>
          <a:off x="2743198" y="2297454"/>
          <a:ext cx="6545180" cy="356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7660481" y="3820227"/>
            <a:ext cx="4286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Develop a </a:t>
            </a:r>
            <a:r>
              <a:rPr lang="en-US" dirty="0">
                <a:solidFill>
                  <a:srgbClr val="004A6C"/>
                </a:solidFill>
                <a:ea typeface="+mj-ea"/>
                <a:cs typeface="+mj-cs"/>
              </a:rPr>
              <a:t>new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CCoA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to enhance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system-wide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reporting, budgeting,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and financial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management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26347" y="4877597"/>
            <a:ext cx="32277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500" dirty="0" smtClean="0">
                <a:solidFill>
                  <a:srgbClr val="004D72"/>
                </a:solidFill>
              </a:rPr>
              <a:t>Foundation for operational </a:t>
            </a:r>
            <a:br>
              <a:rPr lang="en-US" sz="1500" dirty="0" smtClean="0">
                <a:solidFill>
                  <a:srgbClr val="004D72"/>
                </a:solidFill>
              </a:rPr>
            </a:br>
            <a:r>
              <a:rPr lang="en-US" sz="1500" dirty="0" smtClean="0">
                <a:solidFill>
                  <a:srgbClr val="004D72"/>
                </a:solidFill>
              </a:rPr>
              <a:t>and financial collaboration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500" dirty="0" smtClean="0">
                <a:solidFill>
                  <a:srgbClr val="004D72"/>
                </a:solidFill>
              </a:rPr>
              <a:t>Consolidate and standardize financial operations system-wide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500" dirty="0" smtClean="0">
                <a:solidFill>
                  <a:srgbClr val="004D72"/>
                </a:solidFill>
              </a:rPr>
              <a:t>Reduce extensive, expensive data reconciliations across locations</a:t>
            </a:r>
            <a:endParaRPr lang="en-US" sz="1500" dirty="0">
              <a:solidFill>
                <a:srgbClr val="004D7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2"/>
          <p:cNvSpPr/>
          <p:nvPr/>
        </p:nvSpPr>
        <p:spPr>
          <a:xfrm>
            <a:off x="1" y="1010808"/>
            <a:ext cx="12103329" cy="826304"/>
          </a:xfrm>
          <a:custGeom>
            <a:avLst/>
            <a:gdLst>
              <a:gd name="connsiteX0" fmla="*/ 0 w 12485715"/>
              <a:gd name="connsiteY0" fmla="*/ 1562792 h 1562792"/>
              <a:gd name="connsiteX1" fmla="*/ 390698 w 12485715"/>
              <a:gd name="connsiteY1" fmla="*/ 0 h 1562792"/>
              <a:gd name="connsiteX2" fmla="*/ 12485715 w 12485715"/>
              <a:gd name="connsiteY2" fmla="*/ 0 h 1562792"/>
              <a:gd name="connsiteX3" fmla="*/ 12095017 w 12485715"/>
              <a:gd name="connsiteY3" fmla="*/ 1562792 h 1562792"/>
              <a:gd name="connsiteX4" fmla="*/ 0 w 12485715"/>
              <a:gd name="connsiteY4" fmla="*/ 1562792 h 1562792"/>
              <a:gd name="connsiteX0" fmla="*/ 0 w 12485715"/>
              <a:gd name="connsiteY0" fmla="*/ 1562792 h 1579418"/>
              <a:gd name="connsiteX1" fmla="*/ 390698 w 12485715"/>
              <a:gd name="connsiteY1" fmla="*/ 0 h 1579418"/>
              <a:gd name="connsiteX2" fmla="*/ 12485715 w 12485715"/>
              <a:gd name="connsiteY2" fmla="*/ 0 h 1579418"/>
              <a:gd name="connsiteX3" fmla="*/ 11687693 w 12485715"/>
              <a:gd name="connsiteY3" fmla="*/ 1579418 h 1579418"/>
              <a:gd name="connsiteX4" fmla="*/ 0 w 12485715"/>
              <a:gd name="connsiteY4" fmla="*/ 1562792 h 1579418"/>
              <a:gd name="connsiteX0" fmla="*/ 0 w 12103329"/>
              <a:gd name="connsiteY0" fmla="*/ 1629294 h 1629294"/>
              <a:gd name="connsiteX1" fmla="*/ 8312 w 12103329"/>
              <a:gd name="connsiteY1" fmla="*/ 0 h 1629294"/>
              <a:gd name="connsiteX2" fmla="*/ 12103329 w 12103329"/>
              <a:gd name="connsiteY2" fmla="*/ 0 h 1629294"/>
              <a:gd name="connsiteX3" fmla="*/ 11305307 w 12103329"/>
              <a:gd name="connsiteY3" fmla="*/ 1579418 h 1629294"/>
              <a:gd name="connsiteX4" fmla="*/ 0 w 12103329"/>
              <a:gd name="connsiteY4" fmla="*/ 1629294 h 16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329" h="1629294">
                <a:moveTo>
                  <a:pt x="0" y="1629294"/>
                </a:moveTo>
                <a:cubicBezTo>
                  <a:pt x="2771" y="1086196"/>
                  <a:pt x="5541" y="543098"/>
                  <a:pt x="8312" y="0"/>
                </a:cubicBezTo>
                <a:lnTo>
                  <a:pt x="12103329" y="0"/>
                </a:lnTo>
                <a:lnTo>
                  <a:pt x="11305307" y="1579418"/>
                </a:lnTo>
                <a:lnTo>
                  <a:pt x="0" y="1629294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7" y="174355"/>
            <a:ext cx="7042007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Program Structure &amp; Hierarchy 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5348" y="1052080"/>
            <a:ext cx="110394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Definition: </a:t>
            </a:r>
            <a:r>
              <a:rPr lang="en-US" sz="2000" dirty="0">
                <a:solidFill>
                  <a:srgbClr val="004A6C"/>
                </a:solidFill>
              </a:rPr>
              <a:t>Associates transactions with a formalized set of system-wide or cross campus activities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Field </a:t>
            </a:r>
            <a:r>
              <a:rPr lang="en-US" sz="2000" dirty="0">
                <a:solidFill>
                  <a:srgbClr val="004A6C"/>
                </a:solidFill>
              </a:rPr>
              <a:t>Length and Type: </a:t>
            </a:r>
            <a:r>
              <a:rPr lang="en-US" sz="2000" dirty="0">
                <a:solidFill>
                  <a:srgbClr val="004A6C"/>
                </a:solidFill>
              </a:rPr>
              <a:t>3</a:t>
            </a:r>
            <a:r>
              <a:rPr lang="en-US" sz="2000" dirty="0" smtClean="0">
                <a:solidFill>
                  <a:srgbClr val="004A6C"/>
                </a:solidFill>
              </a:rPr>
              <a:t>-digit alphanumeric   </a:t>
            </a:r>
            <a:endParaRPr lang="en-US" sz="2000" dirty="0" smtClean="0">
              <a:solidFill>
                <a:srgbClr val="004A6C"/>
              </a:solidFill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Program is a UC-wide </a:t>
            </a:r>
            <a:r>
              <a:rPr lang="en-US" sz="2000" dirty="0" smtClean="0">
                <a:solidFill>
                  <a:srgbClr val="004A6C"/>
                </a:solidFill>
              </a:rPr>
              <a:t>structure</a:t>
            </a:r>
            <a:endParaRPr lang="en-US" sz="2000" dirty="0">
              <a:solidFill>
                <a:srgbClr val="004A6C"/>
              </a:solidFill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3676193"/>
              </p:ext>
            </p:extLst>
          </p:nvPr>
        </p:nvGraphicFramePr>
        <p:xfrm>
          <a:off x="319030" y="2443466"/>
          <a:ext cx="5853169" cy="4347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812">
                  <a:extLst>
                    <a:ext uri="{9D8B030D-6E8A-4147-A177-3AD203B41FA5}">
                      <a16:colId xmlns:a16="http://schemas.microsoft.com/office/drawing/2014/main" val="890515694"/>
                    </a:ext>
                  </a:extLst>
                </a:gridCol>
                <a:gridCol w="1163102">
                  <a:extLst>
                    <a:ext uri="{9D8B030D-6E8A-4147-A177-3AD203B41FA5}">
                      <a16:colId xmlns:a16="http://schemas.microsoft.com/office/drawing/2014/main" val="1535527173"/>
                    </a:ext>
                  </a:extLst>
                </a:gridCol>
                <a:gridCol w="319022">
                  <a:extLst>
                    <a:ext uri="{9D8B030D-6E8A-4147-A177-3AD203B41FA5}">
                      <a16:colId xmlns:a16="http://schemas.microsoft.com/office/drawing/2014/main" val="3302159659"/>
                    </a:ext>
                  </a:extLst>
                </a:gridCol>
                <a:gridCol w="425363">
                  <a:extLst>
                    <a:ext uri="{9D8B030D-6E8A-4147-A177-3AD203B41FA5}">
                      <a16:colId xmlns:a16="http://schemas.microsoft.com/office/drawing/2014/main" val="2363114097"/>
                    </a:ext>
                  </a:extLst>
                </a:gridCol>
                <a:gridCol w="1214055">
                  <a:extLst>
                    <a:ext uri="{9D8B030D-6E8A-4147-A177-3AD203B41FA5}">
                      <a16:colId xmlns:a16="http://schemas.microsoft.com/office/drawing/2014/main" val="3315569094"/>
                    </a:ext>
                  </a:extLst>
                </a:gridCol>
                <a:gridCol w="425363">
                  <a:extLst>
                    <a:ext uri="{9D8B030D-6E8A-4147-A177-3AD203B41FA5}">
                      <a16:colId xmlns:a16="http://schemas.microsoft.com/office/drawing/2014/main" val="2749320780"/>
                    </a:ext>
                  </a:extLst>
                </a:gridCol>
                <a:gridCol w="425363">
                  <a:extLst>
                    <a:ext uri="{9D8B030D-6E8A-4147-A177-3AD203B41FA5}">
                      <a16:colId xmlns:a16="http://schemas.microsoft.com/office/drawing/2014/main" val="1358193736"/>
                    </a:ext>
                  </a:extLst>
                </a:gridCol>
                <a:gridCol w="425363">
                  <a:extLst>
                    <a:ext uri="{9D8B030D-6E8A-4147-A177-3AD203B41FA5}">
                      <a16:colId xmlns:a16="http://schemas.microsoft.com/office/drawing/2014/main" val="1897730372"/>
                    </a:ext>
                  </a:extLst>
                </a:gridCol>
                <a:gridCol w="425363">
                  <a:extLst>
                    <a:ext uri="{9D8B030D-6E8A-4147-A177-3AD203B41FA5}">
                      <a16:colId xmlns:a16="http://schemas.microsoft.com/office/drawing/2014/main" val="872371356"/>
                    </a:ext>
                  </a:extLst>
                </a:gridCol>
                <a:gridCol w="425363">
                  <a:extLst>
                    <a:ext uri="{9D8B030D-6E8A-4147-A177-3AD203B41FA5}">
                      <a16:colId xmlns:a16="http://schemas.microsoft.com/office/drawing/2014/main" val="4282969422"/>
                    </a:ext>
                  </a:extLst>
                </a:gridCol>
              </a:tblGrid>
              <a:tr h="138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10A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Natural Reserve System (NRS)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680028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101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Natural Reserve System (NRS)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20770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76129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11A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California Institute for Science and Innovation (Cal ISI) 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890844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111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California Institute for Quantitative Biosciences (QB3)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862750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112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California Institute for Telecommunications and Information Technology (Calit2)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64381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113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California Nanosystems Institute  (CNSI)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22956"/>
                  </a:ext>
                </a:extLst>
              </a:tr>
              <a:tr h="15113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114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Center for Information Technology Research in the Interest of Society (CITRIS)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80441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12A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Postdoctoral Fellowship Program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62985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121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Postdoctoral Fellowship Program 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414288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13A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President's Initiatives 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825944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131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President's initiatives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24148"/>
                  </a:ext>
                </a:extLst>
              </a:tr>
              <a:tr h="167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14A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Student Academic Preparation and Educational Partnership (SAPEP)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057991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141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SAPEP1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93164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142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SAPEP2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900697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143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SAPEP3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279562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144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SAPEP4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763112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145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SAPEP5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41324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15A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California Program on Access to Care (CPAC)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96500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151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California Program on Access to Care (CPAC)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389060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16A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Collaborative Exchange of Transfer Applicant Data (CETAD)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2860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161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Collaborative Exchange of Transfer Applicant Data (CETAD)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261228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17A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MRU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915099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171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White Mountain Research Center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58685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172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UC Mexus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592456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173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Institute of Transportation Studies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05661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174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UC Institute on Global Conflict and Cooperation (IGCC)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775457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175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California Advanced Solar Technologies </a:t>
                      </a:r>
                      <a:r>
                        <a:rPr lang="en-US" sz="800" b="1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>Institute </a:t>
                      </a:r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(UC Solar)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059960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176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UC Observatories (UCO)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64808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18A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>UCHRI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47032"/>
                  </a:ext>
                </a:extLst>
              </a:tr>
              <a:tr h="13889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187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UC Humanities Research Institute (UCHRI)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378883"/>
                  </a:ext>
                </a:extLst>
              </a:tr>
            </a:tbl>
          </a:graphicData>
        </a:graphic>
      </p:graphicFrame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413585"/>
              </p:ext>
            </p:extLst>
          </p:nvPr>
        </p:nvGraphicFramePr>
        <p:xfrm>
          <a:off x="6518213" y="2443465"/>
          <a:ext cx="5416611" cy="4347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748">
                  <a:extLst>
                    <a:ext uri="{9D8B030D-6E8A-4147-A177-3AD203B41FA5}">
                      <a16:colId xmlns:a16="http://schemas.microsoft.com/office/drawing/2014/main" val="2564304125"/>
                    </a:ext>
                  </a:extLst>
                </a:gridCol>
                <a:gridCol w="1376436">
                  <a:extLst>
                    <a:ext uri="{9D8B030D-6E8A-4147-A177-3AD203B41FA5}">
                      <a16:colId xmlns:a16="http://schemas.microsoft.com/office/drawing/2014/main" val="3470241353"/>
                    </a:ext>
                  </a:extLst>
                </a:gridCol>
                <a:gridCol w="377537">
                  <a:extLst>
                    <a:ext uri="{9D8B030D-6E8A-4147-A177-3AD203B41FA5}">
                      <a16:colId xmlns:a16="http://schemas.microsoft.com/office/drawing/2014/main" val="569720263"/>
                    </a:ext>
                  </a:extLst>
                </a:gridCol>
                <a:gridCol w="503383">
                  <a:extLst>
                    <a:ext uri="{9D8B030D-6E8A-4147-A177-3AD203B41FA5}">
                      <a16:colId xmlns:a16="http://schemas.microsoft.com/office/drawing/2014/main" val="698757456"/>
                    </a:ext>
                  </a:extLst>
                </a:gridCol>
                <a:gridCol w="1436741">
                  <a:extLst>
                    <a:ext uri="{9D8B030D-6E8A-4147-A177-3AD203B41FA5}">
                      <a16:colId xmlns:a16="http://schemas.microsoft.com/office/drawing/2014/main" val="3021220469"/>
                    </a:ext>
                  </a:extLst>
                </a:gridCol>
                <a:gridCol w="503383">
                  <a:extLst>
                    <a:ext uri="{9D8B030D-6E8A-4147-A177-3AD203B41FA5}">
                      <a16:colId xmlns:a16="http://schemas.microsoft.com/office/drawing/2014/main" val="1801522953"/>
                    </a:ext>
                  </a:extLst>
                </a:gridCol>
                <a:gridCol w="503383">
                  <a:extLst>
                    <a:ext uri="{9D8B030D-6E8A-4147-A177-3AD203B41FA5}">
                      <a16:colId xmlns:a16="http://schemas.microsoft.com/office/drawing/2014/main" val="3277253832"/>
                    </a:ext>
                  </a:extLst>
                </a:gridCol>
              </a:tblGrid>
              <a:tr h="131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19A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Global health Sciences 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70269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191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Global health Sciences 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97493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20A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CTSI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51737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201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Clinical and Translational Science Institute (CTSI)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687253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21A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Institute of Labor and Employment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514607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211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Institute of Labor and Employment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761513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547049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22A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Safety Programs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63632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221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Safety Programs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74716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011488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004D72"/>
                          </a:solidFill>
                          <a:effectLst/>
                        </a:rPr>
                        <a:t>23A</a:t>
                      </a:r>
                      <a:endParaRPr lang="en-US" sz="9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Education Abroad 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259961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231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UC Education Abroad Program (UCEAP)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87890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241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UC Washington Center (UCDC)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879638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25A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UC Center Sacramento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69260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251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UC Center Sacramento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939664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105549"/>
                  </a:ext>
                </a:extLst>
              </a:tr>
              <a:tr h="262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26A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Agricultural Experimental </a:t>
                      </a:r>
                      <a:r>
                        <a:rPr lang="en-US" sz="900" b="1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>Station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144593"/>
                  </a:ext>
                </a:extLst>
              </a:tr>
              <a:tr h="262287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261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Agricultural </a:t>
                      </a:r>
                      <a:r>
                        <a:rPr lang="en-US" sz="800" b="1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>Experimental Station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973193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27A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California </a:t>
                      </a:r>
                      <a:r>
                        <a:rPr lang="en-US" sz="800" b="1" u="none" strike="noStrike" dirty="0" smtClean="0">
                          <a:solidFill>
                            <a:srgbClr val="004D72"/>
                          </a:solidFill>
                          <a:effectLst/>
                        </a:rPr>
                        <a:t>Alliance for Minority Participation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2767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271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California Alliance for Minority Participation 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48888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28A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COSMOS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76427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281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COSMOS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84874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29A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Cal Teach 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7200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291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Cal Teach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03016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30A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UC Online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772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301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UC Online 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584952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31A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California Digital Library</a:t>
                      </a:r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62141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4D72"/>
                          </a:solidFill>
                          <a:effectLst/>
                        </a:rPr>
                        <a:t>311</a:t>
                      </a:r>
                      <a:endParaRPr lang="en-US" sz="800" b="1" i="0" u="none" strike="noStrike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4D72"/>
                          </a:solidFill>
                          <a:effectLst/>
                        </a:rPr>
                        <a:t>California Digital Library (CDL)</a:t>
                      </a:r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4D7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0996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2"/>
          <p:cNvSpPr/>
          <p:nvPr/>
        </p:nvSpPr>
        <p:spPr>
          <a:xfrm>
            <a:off x="1" y="1064028"/>
            <a:ext cx="12103329" cy="1339807"/>
          </a:xfrm>
          <a:custGeom>
            <a:avLst/>
            <a:gdLst>
              <a:gd name="connsiteX0" fmla="*/ 0 w 12485715"/>
              <a:gd name="connsiteY0" fmla="*/ 1562792 h 1562792"/>
              <a:gd name="connsiteX1" fmla="*/ 390698 w 12485715"/>
              <a:gd name="connsiteY1" fmla="*/ 0 h 1562792"/>
              <a:gd name="connsiteX2" fmla="*/ 12485715 w 12485715"/>
              <a:gd name="connsiteY2" fmla="*/ 0 h 1562792"/>
              <a:gd name="connsiteX3" fmla="*/ 12095017 w 12485715"/>
              <a:gd name="connsiteY3" fmla="*/ 1562792 h 1562792"/>
              <a:gd name="connsiteX4" fmla="*/ 0 w 12485715"/>
              <a:gd name="connsiteY4" fmla="*/ 1562792 h 1562792"/>
              <a:gd name="connsiteX0" fmla="*/ 0 w 12485715"/>
              <a:gd name="connsiteY0" fmla="*/ 1562792 h 1579418"/>
              <a:gd name="connsiteX1" fmla="*/ 390698 w 12485715"/>
              <a:gd name="connsiteY1" fmla="*/ 0 h 1579418"/>
              <a:gd name="connsiteX2" fmla="*/ 12485715 w 12485715"/>
              <a:gd name="connsiteY2" fmla="*/ 0 h 1579418"/>
              <a:gd name="connsiteX3" fmla="*/ 11687693 w 12485715"/>
              <a:gd name="connsiteY3" fmla="*/ 1579418 h 1579418"/>
              <a:gd name="connsiteX4" fmla="*/ 0 w 12485715"/>
              <a:gd name="connsiteY4" fmla="*/ 1562792 h 1579418"/>
              <a:gd name="connsiteX0" fmla="*/ 0 w 12103329"/>
              <a:gd name="connsiteY0" fmla="*/ 1629294 h 1629294"/>
              <a:gd name="connsiteX1" fmla="*/ 8312 w 12103329"/>
              <a:gd name="connsiteY1" fmla="*/ 0 h 1629294"/>
              <a:gd name="connsiteX2" fmla="*/ 12103329 w 12103329"/>
              <a:gd name="connsiteY2" fmla="*/ 0 h 1629294"/>
              <a:gd name="connsiteX3" fmla="*/ 11305307 w 12103329"/>
              <a:gd name="connsiteY3" fmla="*/ 1579418 h 1629294"/>
              <a:gd name="connsiteX4" fmla="*/ 0 w 12103329"/>
              <a:gd name="connsiteY4" fmla="*/ 1629294 h 16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329" h="1629294">
                <a:moveTo>
                  <a:pt x="0" y="1629294"/>
                </a:moveTo>
                <a:cubicBezTo>
                  <a:pt x="2771" y="1086196"/>
                  <a:pt x="5541" y="543098"/>
                  <a:pt x="8312" y="0"/>
                </a:cubicBezTo>
                <a:lnTo>
                  <a:pt x="12103329" y="0"/>
                </a:lnTo>
                <a:lnTo>
                  <a:pt x="11305307" y="1579418"/>
                </a:lnTo>
                <a:lnTo>
                  <a:pt x="0" y="1629294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4073934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Project Structure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" y="1119679"/>
            <a:ext cx="11155680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Definition: </a:t>
            </a:r>
            <a:r>
              <a:rPr lang="en-US" sz="2000" dirty="0" smtClean="0">
                <a:solidFill>
                  <a:srgbClr val="004A6C"/>
                </a:solidFill>
              </a:rPr>
              <a:t>Tracks </a:t>
            </a:r>
            <a:r>
              <a:rPr lang="en-US" sz="2000" dirty="0">
                <a:solidFill>
                  <a:srgbClr val="004A6C"/>
                </a:solidFill>
              </a:rPr>
              <a:t>financial activity related to a sponsored award, a capital project or "body of work" </a:t>
            </a:r>
            <a:r>
              <a:rPr lang="en-US" sz="2000" dirty="0" smtClean="0">
                <a:solidFill>
                  <a:srgbClr val="004A6C"/>
                </a:solidFill>
              </a:rPr>
              <a:t>which may have a start </a:t>
            </a:r>
            <a:r>
              <a:rPr lang="en-US" sz="2000" dirty="0">
                <a:solidFill>
                  <a:srgbClr val="004A6C"/>
                </a:solidFill>
              </a:rPr>
              <a:t>and end date, often spanning fiscal years. </a:t>
            </a:r>
            <a:endParaRPr lang="en-US" sz="2000" dirty="0" smtClean="0">
              <a:solidFill>
                <a:srgbClr val="004A6C"/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Field Length and Type: 7-digit numeric  </a:t>
            </a:r>
            <a:br>
              <a:rPr lang="en-US" sz="2000" dirty="0" smtClean="0">
                <a:solidFill>
                  <a:srgbClr val="004A6C"/>
                </a:solidFill>
              </a:rPr>
            </a:br>
            <a:r>
              <a:rPr lang="en-US" sz="2000" dirty="0" smtClean="0">
                <a:solidFill>
                  <a:srgbClr val="004A6C"/>
                </a:solidFill>
              </a:rPr>
              <a:t> </a:t>
            </a:r>
            <a:endParaRPr lang="en-US" sz="2000" dirty="0">
              <a:solidFill>
                <a:srgbClr val="004A6C"/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A6C"/>
                </a:solidFill>
              </a:rPr>
              <a:t>Projects are </a:t>
            </a:r>
            <a:r>
              <a:rPr lang="en-US" sz="2000" dirty="0" smtClean="0">
                <a:solidFill>
                  <a:srgbClr val="004A6C"/>
                </a:solidFill>
              </a:rPr>
              <a:t>created and tracked </a:t>
            </a:r>
            <a:r>
              <a:rPr lang="en-US" sz="2000" dirty="0">
                <a:solidFill>
                  <a:srgbClr val="004A6C"/>
                </a:solidFill>
              </a:rPr>
              <a:t>through the </a:t>
            </a:r>
            <a:r>
              <a:rPr lang="en-US" sz="2000" dirty="0" smtClean="0">
                <a:solidFill>
                  <a:srgbClr val="004A6C"/>
                </a:solidFill>
              </a:rPr>
              <a:t>Oracle PPM subledger.</a:t>
            </a:r>
            <a:r>
              <a:rPr lang="en-US" dirty="0"/>
              <a:t>  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1257300" lvl="2" indent="-342900">
              <a:buFont typeface="Calibri" panose="020F0502020204030204" pitchFamily="34" charset="0"/>
              <a:buChar char="⁻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project # will display in the general ledger as a chart element.</a:t>
            </a:r>
          </a:p>
          <a:p>
            <a:pPr marL="1257300" lvl="2" indent="-342900">
              <a:buFont typeface="Calibri" panose="020F0502020204030204" pitchFamily="34" charset="0"/>
              <a:buChar char="⁻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All project spending should go through PPM, not directly into the general ledger.</a:t>
            </a:r>
          </a:p>
          <a:p>
            <a:pPr marL="1257300" lvl="2" indent="-342900">
              <a:buFont typeface="Calibri" panose="020F0502020204030204" pitchFamily="34" charset="0"/>
              <a:buChar char="⁻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Types of projects created </a:t>
            </a:r>
            <a:r>
              <a:rPr lang="en-US" sz="2000" dirty="0">
                <a:solidFill>
                  <a:srgbClr val="004A6C"/>
                </a:solidFill>
              </a:rPr>
              <a:t>and tracked through </a:t>
            </a:r>
            <a:r>
              <a:rPr lang="en-US" sz="2000" dirty="0" smtClean="0">
                <a:solidFill>
                  <a:srgbClr val="004A6C"/>
                </a:solidFill>
              </a:rPr>
              <a:t>Oracle </a:t>
            </a:r>
            <a:r>
              <a:rPr lang="en-US" sz="2000" dirty="0">
                <a:solidFill>
                  <a:srgbClr val="004A6C"/>
                </a:solidFill>
              </a:rPr>
              <a:t>PPM </a:t>
            </a:r>
            <a:r>
              <a:rPr lang="en-US" sz="2000" dirty="0" smtClean="0">
                <a:solidFill>
                  <a:srgbClr val="004A6C"/>
                </a:solidFill>
              </a:rPr>
              <a:t>include:</a:t>
            </a:r>
          </a:p>
          <a:p>
            <a:pPr marL="1257300" lvl="2" indent="-342900">
              <a:buFont typeface="Calibri" panose="020F0502020204030204" pitchFamily="34" charset="0"/>
              <a:buChar char="⁻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Contracts and Grants (sponsored awards and service agreements)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1257300" lvl="2" indent="-342900">
              <a:buFont typeface="Calibri" panose="020F0502020204030204" pitchFamily="34" charset="0"/>
              <a:buChar char="⁻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Capital Projects</a:t>
            </a:r>
          </a:p>
          <a:p>
            <a:pPr marL="1257300" lvl="2" indent="-342900">
              <a:buFont typeface="Calibri" panose="020F0502020204030204" pitchFamily="34" charset="0"/>
              <a:buChar char="⁻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Departmental Expenditure Tracking (e.g., faculty start up, events, courses, etc.)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2"/>
          <p:cNvSpPr/>
          <p:nvPr/>
        </p:nvSpPr>
        <p:spPr>
          <a:xfrm>
            <a:off x="1" y="1064029"/>
            <a:ext cx="12103329" cy="1075856"/>
          </a:xfrm>
          <a:custGeom>
            <a:avLst/>
            <a:gdLst>
              <a:gd name="connsiteX0" fmla="*/ 0 w 12485715"/>
              <a:gd name="connsiteY0" fmla="*/ 1562792 h 1562792"/>
              <a:gd name="connsiteX1" fmla="*/ 390698 w 12485715"/>
              <a:gd name="connsiteY1" fmla="*/ 0 h 1562792"/>
              <a:gd name="connsiteX2" fmla="*/ 12485715 w 12485715"/>
              <a:gd name="connsiteY2" fmla="*/ 0 h 1562792"/>
              <a:gd name="connsiteX3" fmla="*/ 12095017 w 12485715"/>
              <a:gd name="connsiteY3" fmla="*/ 1562792 h 1562792"/>
              <a:gd name="connsiteX4" fmla="*/ 0 w 12485715"/>
              <a:gd name="connsiteY4" fmla="*/ 1562792 h 1562792"/>
              <a:gd name="connsiteX0" fmla="*/ 0 w 12485715"/>
              <a:gd name="connsiteY0" fmla="*/ 1562792 h 1579418"/>
              <a:gd name="connsiteX1" fmla="*/ 390698 w 12485715"/>
              <a:gd name="connsiteY1" fmla="*/ 0 h 1579418"/>
              <a:gd name="connsiteX2" fmla="*/ 12485715 w 12485715"/>
              <a:gd name="connsiteY2" fmla="*/ 0 h 1579418"/>
              <a:gd name="connsiteX3" fmla="*/ 11687693 w 12485715"/>
              <a:gd name="connsiteY3" fmla="*/ 1579418 h 1579418"/>
              <a:gd name="connsiteX4" fmla="*/ 0 w 12485715"/>
              <a:gd name="connsiteY4" fmla="*/ 1562792 h 1579418"/>
              <a:gd name="connsiteX0" fmla="*/ 0 w 12103329"/>
              <a:gd name="connsiteY0" fmla="*/ 1629294 h 1629294"/>
              <a:gd name="connsiteX1" fmla="*/ 8312 w 12103329"/>
              <a:gd name="connsiteY1" fmla="*/ 0 h 1629294"/>
              <a:gd name="connsiteX2" fmla="*/ 12103329 w 12103329"/>
              <a:gd name="connsiteY2" fmla="*/ 0 h 1629294"/>
              <a:gd name="connsiteX3" fmla="*/ 11305307 w 12103329"/>
              <a:gd name="connsiteY3" fmla="*/ 1579418 h 1629294"/>
              <a:gd name="connsiteX4" fmla="*/ 0 w 12103329"/>
              <a:gd name="connsiteY4" fmla="*/ 1629294 h 16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329" h="1629294">
                <a:moveTo>
                  <a:pt x="0" y="1629294"/>
                </a:moveTo>
                <a:cubicBezTo>
                  <a:pt x="2771" y="1086196"/>
                  <a:pt x="5541" y="543098"/>
                  <a:pt x="8312" y="0"/>
                </a:cubicBezTo>
                <a:lnTo>
                  <a:pt x="12103329" y="0"/>
                </a:lnTo>
                <a:lnTo>
                  <a:pt x="11305307" y="1579418"/>
                </a:lnTo>
                <a:lnTo>
                  <a:pt x="0" y="1629294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4779612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Location Structure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" y="1149496"/>
            <a:ext cx="11155680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Definition: </a:t>
            </a:r>
            <a:r>
              <a:rPr lang="en-US" sz="2000" dirty="0">
                <a:solidFill>
                  <a:srgbClr val="004A6C"/>
                </a:solidFill>
              </a:rPr>
              <a:t>Classifies </a:t>
            </a:r>
            <a:r>
              <a:rPr lang="en-US" sz="2000" dirty="0" smtClean="0">
                <a:solidFill>
                  <a:srgbClr val="004A6C"/>
                </a:solidFill>
              </a:rPr>
              <a:t>a transaction </a:t>
            </a:r>
            <a:r>
              <a:rPr lang="en-US" sz="2000" dirty="0">
                <a:solidFill>
                  <a:srgbClr val="004A6C"/>
                </a:solidFill>
              </a:rPr>
              <a:t>by physical location </a:t>
            </a:r>
            <a:endParaRPr lang="en-US" sz="2000" dirty="0" smtClean="0">
              <a:solidFill>
                <a:srgbClr val="004A6C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Field Length and Type: 6- digit alphanumeric  </a:t>
            </a:r>
            <a:br>
              <a:rPr lang="en-US" sz="2000" dirty="0" smtClean="0">
                <a:solidFill>
                  <a:srgbClr val="004A6C"/>
                </a:solidFill>
              </a:rPr>
            </a:br>
            <a:r>
              <a:rPr lang="en-US" sz="2000" dirty="0" smtClean="0">
                <a:solidFill>
                  <a:srgbClr val="004A6C"/>
                </a:solidFill>
              </a:rPr>
              <a:t> </a:t>
            </a:r>
            <a:endParaRPr lang="en-US" sz="2000" dirty="0">
              <a:solidFill>
                <a:srgbClr val="004A6C"/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Decision has been made to use CAAN numbers from Tririga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1257300" lvl="2" indent="-342900">
              <a:buFont typeface="Calibri" panose="020F0502020204030204" pitchFamily="34" charset="0"/>
              <a:buChar char="⁻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When a CAAN is not available an Oracle number will be created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Numbering system is as follows:</a:t>
            </a:r>
          </a:p>
          <a:p>
            <a:pPr marL="1257300" lvl="2" indent="-342900">
              <a:spcBef>
                <a:spcPts val="600"/>
              </a:spcBef>
              <a:buFont typeface="Calibri" panose="020F0502020204030204" pitchFamily="34" charset="0"/>
              <a:buChar char="⁻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CAAN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numbers will start with a "C"</a:t>
            </a:r>
          </a:p>
          <a:p>
            <a:pPr marL="1257300" lvl="2" indent="-342900">
              <a:spcBef>
                <a:spcPts val="600"/>
              </a:spcBef>
              <a:buFont typeface="Calibri" panose="020F0502020204030204" pitchFamily="34" charset="0"/>
              <a:buChar char="⁻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Locations with no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CAAN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number will start with "N"</a:t>
            </a:r>
          </a:p>
          <a:p>
            <a:pPr marL="1257300" lvl="2" indent="-342900">
              <a:spcBef>
                <a:spcPts val="600"/>
              </a:spcBef>
              <a:buFont typeface="Calibri" panose="020F0502020204030204" pitchFamily="34" charset="0"/>
              <a:buChar char="⁻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Ships will start with "S" </a:t>
            </a:r>
          </a:p>
          <a:p>
            <a:pPr lvl="1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Calibri" panose="020F0502020204030204" pitchFamily="34" charset="0"/>
              <a:buChar char="⁻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4491173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Location Code Sample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033" y="1330035"/>
            <a:ext cx="8610205" cy="48787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27502"/>
              </p:ext>
            </p:extLst>
          </p:nvPr>
        </p:nvGraphicFramePr>
        <p:xfrm>
          <a:off x="1786721" y="1339982"/>
          <a:ext cx="8622793" cy="60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522">
                  <a:extLst>
                    <a:ext uri="{9D8B030D-6E8A-4147-A177-3AD203B41FA5}">
                      <a16:colId xmlns:a16="http://schemas.microsoft.com/office/drawing/2014/main" val="484792261"/>
                    </a:ext>
                  </a:extLst>
                </a:gridCol>
                <a:gridCol w="5769142">
                  <a:extLst>
                    <a:ext uri="{9D8B030D-6E8A-4147-A177-3AD203B41FA5}">
                      <a16:colId xmlns:a16="http://schemas.microsoft.com/office/drawing/2014/main" val="1233207134"/>
                    </a:ext>
                  </a:extLst>
                </a:gridCol>
                <a:gridCol w="671313">
                  <a:extLst>
                    <a:ext uri="{9D8B030D-6E8A-4147-A177-3AD203B41FA5}">
                      <a16:colId xmlns:a16="http://schemas.microsoft.com/office/drawing/2014/main" val="3910912559"/>
                    </a:ext>
                  </a:extLst>
                </a:gridCol>
                <a:gridCol w="874816">
                  <a:extLst>
                    <a:ext uri="{9D8B030D-6E8A-4147-A177-3AD203B41FA5}">
                      <a16:colId xmlns:a16="http://schemas.microsoft.com/office/drawing/2014/main" val="489346670"/>
                    </a:ext>
                  </a:extLst>
                </a:gridCol>
              </a:tblGrid>
              <a:tr h="60683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bg1"/>
                          </a:solidFill>
                        </a:rPr>
                        <a:t>Oracle Posting Level </a:t>
                      </a:r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98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TRINAMETX/Building</a:t>
                      </a:r>
                      <a:endParaRPr lang="en-US" b="0" dirty="0"/>
                    </a:p>
                  </a:txBody>
                  <a:tcPr anchor="ctr">
                    <a:solidFill>
                      <a:srgbClr val="6D98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/>
                        <a:t>CAAN</a:t>
                      </a:r>
                      <a:endParaRPr lang="en-US" sz="1300" b="0" dirty="0"/>
                    </a:p>
                  </a:txBody>
                  <a:tcPr anchor="ctr">
                    <a:solidFill>
                      <a:srgbClr val="6D98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Location</a:t>
                      </a:r>
                      <a:endParaRPr lang="en-US" sz="1500" b="0" dirty="0"/>
                    </a:p>
                  </a:txBody>
                  <a:tcPr anchor="ctr">
                    <a:solidFill>
                      <a:srgbClr val="6D98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3692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2"/>
          <p:cNvSpPr/>
          <p:nvPr/>
        </p:nvSpPr>
        <p:spPr>
          <a:xfrm>
            <a:off x="1" y="1064029"/>
            <a:ext cx="12103329" cy="1421476"/>
          </a:xfrm>
          <a:custGeom>
            <a:avLst/>
            <a:gdLst>
              <a:gd name="connsiteX0" fmla="*/ 0 w 12485715"/>
              <a:gd name="connsiteY0" fmla="*/ 1562792 h 1562792"/>
              <a:gd name="connsiteX1" fmla="*/ 390698 w 12485715"/>
              <a:gd name="connsiteY1" fmla="*/ 0 h 1562792"/>
              <a:gd name="connsiteX2" fmla="*/ 12485715 w 12485715"/>
              <a:gd name="connsiteY2" fmla="*/ 0 h 1562792"/>
              <a:gd name="connsiteX3" fmla="*/ 12095017 w 12485715"/>
              <a:gd name="connsiteY3" fmla="*/ 1562792 h 1562792"/>
              <a:gd name="connsiteX4" fmla="*/ 0 w 12485715"/>
              <a:gd name="connsiteY4" fmla="*/ 1562792 h 1562792"/>
              <a:gd name="connsiteX0" fmla="*/ 0 w 12485715"/>
              <a:gd name="connsiteY0" fmla="*/ 1562792 h 1579418"/>
              <a:gd name="connsiteX1" fmla="*/ 390698 w 12485715"/>
              <a:gd name="connsiteY1" fmla="*/ 0 h 1579418"/>
              <a:gd name="connsiteX2" fmla="*/ 12485715 w 12485715"/>
              <a:gd name="connsiteY2" fmla="*/ 0 h 1579418"/>
              <a:gd name="connsiteX3" fmla="*/ 11687693 w 12485715"/>
              <a:gd name="connsiteY3" fmla="*/ 1579418 h 1579418"/>
              <a:gd name="connsiteX4" fmla="*/ 0 w 12485715"/>
              <a:gd name="connsiteY4" fmla="*/ 1562792 h 1579418"/>
              <a:gd name="connsiteX0" fmla="*/ 0 w 12103329"/>
              <a:gd name="connsiteY0" fmla="*/ 1629294 h 1629294"/>
              <a:gd name="connsiteX1" fmla="*/ 8312 w 12103329"/>
              <a:gd name="connsiteY1" fmla="*/ 0 h 1629294"/>
              <a:gd name="connsiteX2" fmla="*/ 12103329 w 12103329"/>
              <a:gd name="connsiteY2" fmla="*/ 0 h 1629294"/>
              <a:gd name="connsiteX3" fmla="*/ 11305307 w 12103329"/>
              <a:gd name="connsiteY3" fmla="*/ 1579418 h 1629294"/>
              <a:gd name="connsiteX4" fmla="*/ 0 w 12103329"/>
              <a:gd name="connsiteY4" fmla="*/ 1629294 h 16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329" h="1629294">
                <a:moveTo>
                  <a:pt x="0" y="1629294"/>
                </a:moveTo>
                <a:cubicBezTo>
                  <a:pt x="2771" y="1086196"/>
                  <a:pt x="5541" y="543098"/>
                  <a:pt x="8312" y="0"/>
                </a:cubicBezTo>
                <a:lnTo>
                  <a:pt x="12103329" y="0"/>
                </a:lnTo>
                <a:lnTo>
                  <a:pt x="11305307" y="1579418"/>
                </a:lnTo>
                <a:lnTo>
                  <a:pt x="0" y="1629294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" y="1144618"/>
            <a:ext cx="1115568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Definition: </a:t>
            </a:r>
            <a:r>
              <a:rPr lang="en-US" sz="2000" dirty="0">
                <a:solidFill>
                  <a:srgbClr val="004A6C"/>
                </a:solidFill>
              </a:rPr>
              <a:t>Classifies </a:t>
            </a:r>
            <a:r>
              <a:rPr lang="en-US" sz="2000" dirty="0" smtClean="0">
                <a:solidFill>
                  <a:srgbClr val="004A6C"/>
                </a:solidFill>
              </a:rPr>
              <a:t>a transaction </a:t>
            </a:r>
            <a:r>
              <a:rPr lang="en-US" sz="2000" dirty="0">
                <a:solidFill>
                  <a:srgbClr val="004A6C"/>
                </a:solidFill>
              </a:rPr>
              <a:t>by </a:t>
            </a:r>
            <a:r>
              <a:rPr lang="en-US" sz="2000" dirty="0" smtClean="0">
                <a:solidFill>
                  <a:srgbClr val="004A6C"/>
                </a:solidFill>
              </a:rPr>
              <a:t>activity where PPM is not appropriate, such as </a:t>
            </a:r>
            <a:br>
              <a:rPr lang="en-US" sz="2000" dirty="0" smtClean="0">
                <a:solidFill>
                  <a:srgbClr val="004A6C"/>
                </a:solidFill>
              </a:rPr>
            </a:br>
            <a:r>
              <a:rPr lang="en-US" sz="2000" dirty="0" smtClean="0">
                <a:solidFill>
                  <a:srgbClr val="004A6C"/>
                </a:solidFill>
              </a:rPr>
              <a:t>balance sheet tracking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Field Length and Type: 6- digit alphanumeric</a:t>
            </a:r>
            <a:br>
              <a:rPr lang="en-US" sz="2000" dirty="0" smtClean="0">
                <a:solidFill>
                  <a:srgbClr val="004A6C"/>
                </a:solidFill>
              </a:rPr>
            </a:br>
            <a:endParaRPr lang="en-US" sz="2000" dirty="0" smtClean="0">
              <a:solidFill>
                <a:srgbClr val="004A6C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A6C"/>
                </a:solidFill>
              </a:rPr>
              <a:t>Types of activities that will not go into PPM</a:t>
            </a:r>
            <a:r>
              <a:rPr lang="en-US" sz="2000" dirty="0" smtClean="0">
                <a:solidFill>
                  <a:srgbClr val="004A6C"/>
                </a:solidFill>
              </a:rPr>
              <a:t>:</a:t>
            </a:r>
            <a:endParaRPr lang="en-US" sz="2000" dirty="0">
              <a:solidFill>
                <a:srgbClr val="004A6C"/>
              </a:solidFill>
            </a:endParaRPr>
          </a:p>
          <a:p>
            <a:pPr marL="1257300" lvl="2" indent="-342900">
              <a:spcBef>
                <a:spcPts val="600"/>
              </a:spcBef>
              <a:buFont typeface="Calibri" panose="020F0502020204030204" pitchFamily="34" charset="0"/>
              <a:buChar char="⁻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Credit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ard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merchant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account identification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⁻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Internal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Loan tracking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4988334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Activity Structure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2"/>
          <p:cNvSpPr/>
          <p:nvPr/>
        </p:nvSpPr>
        <p:spPr>
          <a:xfrm>
            <a:off x="1" y="5624623"/>
            <a:ext cx="5941624" cy="1009968"/>
          </a:xfrm>
          <a:custGeom>
            <a:avLst/>
            <a:gdLst>
              <a:gd name="connsiteX0" fmla="*/ 0 w 12485715"/>
              <a:gd name="connsiteY0" fmla="*/ 1562792 h 1562792"/>
              <a:gd name="connsiteX1" fmla="*/ 390698 w 12485715"/>
              <a:gd name="connsiteY1" fmla="*/ 0 h 1562792"/>
              <a:gd name="connsiteX2" fmla="*/ 12485715 w 12485715"/>
              <a:gd name="connsiteY2" fmla="*/ 0 h 1562792"/>
              <a:gd name="connsiteX3" fmla="*/ 12095017 w 12485715"/>
              <a:gd name="connsiteY3" fmla="*/ 1562792 h 1562792"/>
              <a:gd name="connsiteX4" fmla="*/ 0 w 12485715"/>
              <a:gd name="connsiteY4" fmla="*/ 1562792 h 1562792"/>
              <a:gd name="connsiteX0" fmla="*/ 0 w 12485715"/>
              <a:gd name="connsiteY0" fmla="*/ 1562792 h 1579418"/>
              <a:gd name="connsiteX1" fmla="*/ 390698 w 12485715"/>
              <a:gd name="connsiteY1" fmla="*/ 0 h 1579418"/>
              <a:gd name="connsiteX2" fmla="*/ 12485715 w 12485715"/>
              <a:gd name="connsiteY2" fmla="*/ 0 h 1579418"/>
              <a:gd name="connsiteX3" fmla="*/ 11687693 w 12485715"/>
              <a:gd name="connsiteY3" fmla="*/ 1579418 h 1579418"/>
              <a:gd name="connsiteX4" fmla="*/ 0 w 12485715"/>
              <a:gd name="connsiteY4" fmla="*/ 1562792 h 1579418"/>
              <a:gd name="connsiteX0" fmla="*/ 0 w 12103329"/>
              <a:gd name="connsiteY0" fmla="*/ 1629294 h 1629294"/>
              <a:gd name="connsiteX1" fmla="*/ 8312 w 12103329"/>
              <a:gd name="connsiteY1" fmla="*/ 0 h 1629294"/>
              <a:gd name="connsiteX2" fmla="*/ 12103329 w 12103329"/>
              <a:gd name="connsiteY2" fmla="*/ 0 h 1629294"/>
              <a:gd name="connsiteX3" fmla="*/ 11305307 w 12103329"/>
              <a:gd name="connsiteY3" fmla="*/ 1579418 h 1629294"/>
              <a:gd name="connsiteX4" fmla="*/ 0 w 12103329"/>
              <a:gd name="connsiteY4" fmla="*/ 1629294 h 16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329" h="1629294">
                <a:moveTo>
                  <a:pt x="0" y="1629294"/>
                </a:moveTo>
                <a:cubicBezTo>
                  <a:pt x="2771" y="1086196"/>
                  <a:pt x="5541" y="543098"/>
                  <a:pt x="8312" y="0"/>
                </a:cubicBezTo>
                <a:lnTo>
                  <a:pt x="12103329" y="0"/>
                </a:lnTo>
                <a:lnTo>
                  <a:pt x="11305307" y="1579418"/>
                </a:lnTo>
                <a:lnTo>
                  <a:pt x="0" y="1629294"/>
                </a:lnTo>
                <a:close/>
              </a:path>
            </a:pathLst>
          </a:custGeom>
          <a:solidFill>
            <a:srgbClr val="EEB5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496" y="5720824"/>
            <a:ext cx="521208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500" dirty="0" smtClean="0">
                <a:solidFill>
                  <a:srgbClr val="004A6C"/>
                </a:solidFill>
              </a:rPr>
              <a:t>esr.ucsd.edu/</a:t>
            </a:r>
            <a:r>
              <a:rPr lang="en-US" sz="4500" dirty="0" err="1" smtClean="0">
                <a:solidFill>
                  <a:srgbClr val="004A6C"/>
                </a:solidFill>
              </a:rPr>
              <a:t>fis</a:t>
            </a:r>
            <a:endParaRPr lang="en-US" sz="4500" dirty="0" smtClean="0">
              <a:solidFill>
                <a:srgbClr val="004A6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 Resources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2270">
            <a:off x="1709541" y="1321681"/>
            <a:ext cx="5246453" cy="366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1930"/>
          <a:stretch/>
        </p:blipFill>
        <p:spPr>
          <a:xfrm>
            <a:off x="5886203" y="740795"/>
            <a:ext cx="4623671" cy="472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Pictogram voting &lt;strong&gt;question&lt;/strong&gt;.svg - Wiktionary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796" y="146265"/>
            <a:ext cx="2653200" cy="2653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0491" y="2926080"/>
            <a:ext cx="11431019" cy="10058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smtClean="0">
                <a:solidFill>
                  <a:srgbClr val="C00000"/>
                </a:solidFill>
              </a:rPr>
              <a:t>Questions and Answers</a:t>
            </a:r>
            <a:endParaRPr lang="en-US" sz="65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45" y="2064761"/>
            <a:ext cx="11431019" cy="1995456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5823" y="4642117"/>
            <a:ext cx="4639425" cy="1953784"/>
          </a:xfrm>
        </p:spPr>
        <p:txBody>
          <a:bodyPr/>
          <a:lstStyle/>
          <a:p>
            <a:r>
              <a:rPr lang="en-US" sz="3500" b="1" dirty="0" smtClean="0">
                <a:latin typeface="Roboto" pitchFamily="2" charset="0"/>
                <a:ea typeface="Roboto" pitchFamily="2" charset="0"/>
              </a:rPr>
              <a:t>Email</a:t>
            </a:r>
          </a:p>
          <a:p>
            <a:r>
              <a:rPr lang="en-US" sz="3500" dirty="0" smtClean="0">
                <a:latin typeface="Roboto" pitchFamily="2" charset="0"/>
                <a:ea typeface="Roboto" pitchFamily="2" charset="0"/>
              </a:rPr>
              <a:t>esrfisp@ucsd.edu</a:t>
            </a:r>
            <a:br>
              <a:rPr lang="en-US" sz="3500" dirty="0" smtClean="0">
                <a:latin typeface="Roboto" pitchFamily="2" charset="0"/>
                <a:ea typeface="Roboto" pitchFamily="2" charset="0"/>
              </a:rPr>
            </a:br>
            <a:endParaRPr lang="en-US" sz="3500" dirty="0">
              <a:solidFill>
                <a:schemeClr val="tx2">
                  <a:lumMod val="60000"/>
                  <a:lumOff val="4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4" descr="Email Marketing PNG Transparent Icon | PNG All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68" y="3517199"/>
            <a:ext cx="2610642" cy="261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0778"/>
            <a:ext cx="12192000" cy="835917"/>
          </a:xfrm>
          <a:prstGeom prst="rect">
            <a:avLst/>
          </a:prstGeom>
          <a:solidFill>
            <a:srgbClr val="FFFFFF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927" y="348269"/>
            <a:ext cx="4469942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CCoA Guiding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Principles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058" y="1600567"/>
            <a:ext cx="11430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004A6C"/>
                </a:solidFill>
              </a:rPr>
              <a:t>The </a:t>
            </a:r>
            <a:r>
              <a:rPr lang="en-US" sz="2200" dirty="0">
                <a:solidFill>
                  <a:srgbClr val="004A6C"/>
                </a:solidFill>
              </a:rPr>
              <a:t>CCoA should </a:t>
            </a:r>
            <a:r>
              <a:rPr lang="en-US" sz="2200" dirty="0" smtClean="0">
                <a:solidFill>
                  <a:srgbClr val="004A6C"/>
                </a:solidFill>
              </a:rPr>
              <a:t>accommodate </a:t>
            </a:r>
            <a:r>
              <a:rPr lang="en-US" sz="2200" dirty="0">
                <a:solidFill>
                  <a:srgbClr val="004A6C"/>
                </a:solidFill>
              </a:rPr>
              <a:t>for </a:t>
            </a:r>
            <a:r>
              <a:rPr lang="en-US" sz="2200" dirty="0" smtClean="0">
                <a:solidFill>
                  <a:srgbClr val="004A6C"/>
                </a:solidFill>
              </a:rPr>
              <a:t>growth </a:t>
            </a:r>
            <a:r>
              <a:rPr lang="en-US" sz="2200" dirty="0">
                <a:solidFill>
                  <a:srgbClr val="004A6C"/>
                </a:solidFill>
              </a:rPr>
              <a:t>and </a:t>
            </a:r>
            <a:r>
              <a:rPr lang="en-US" sz="2200" dirty="0" smtClean="0">
                <a:solidFill>
                  <a:srgbClr val="004A6C"/>
                </a:solidFill>
              </a:rPr>
              <a:t>meet ongoing/changing </a:t>
            </a:r>
            <a:r>
              <a:rPr lang="en-US" sz="2200" dirty="0">
                <a:solidFill>
                  <a:srgbClr val="004A6C"/>
                </a:solidFill>
              </a:rPr>
              <a:t>business requirements</a:t>
            </a:r>
            <a:r>
              <a:rPr lang="en-US" sz="2200" dirty="0" smtClean="0">
                <a:solidFill>
                  <a:srgbClr val="004A6C"/>
                </a:solidFill>
              </a:rPr>
              <a:t>.</a:t>
            </a:r>
            <a:endParaRPr lang="en-US" sz="2200" dirty="0">
              <a:solidFill>
                <a:srgbClr val="004A6C"/>
              </a:solidFill>
            </a:endParaRP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4A6C"/>
                </a:solidFill>
              </a:rPr>
              <a:t>Participants should be open to new, innovative ways of doing business.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4A6C"/>
                </a:solidFill>
              </a:rPr>
              <a:t>The CCoA should serve the needs of stakeholders as the common language used in all financial management processes and IT systems used system-wide by campuses and medical centers.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4A6C"/>
                </a:solidFill>
              </a:rPr>
              <a:t>The CCoA should be simple, intuitive, and easy to comprehend.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4A6C"/>
                </a:solidFill>
              </a:rPr>
              <a:t>Each segment should have a single use with a clear and consistent definition.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4A6C"/>
                </a:solidFill>
              </a:rPr>
              <a:t>Use of the CCoA values should be supported via robust guidelines, communications, and </a:t>
            </a:r>
            <a:r>
              <a:rPr lang="en-US" sz="2200" dirty="0" smtClean="0">
                <a:solidFill>
                  <a:srgbClr val="004A6C"/>
                </a:solidFill>
              </a:rPr>
              <a:t>documentation.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004A6C"/>
                </a:solidFill>
              </a:rPr>
              <a:t>The </a:t>
            </a:r>
            <a:r>
              <a:rPr lang="en-US" sz="2200" dirty="0">
                <a:solidFill>
                  <a:srgbClr val="004A6C"/>
                </a:solidFill>
              </a:rPr>
              <a:t>CCoA design should be based on best practices and facilitate comparisons to peer institutions.</a:t>
            </a:r>
          </a:p>
          <a:p>
            <a:pPr lvl="0">
              <a:spcAft>
                <a:spcPts val="1800"/>
              </a:spcAft>
            </a:pPr>
            <a:endParaRPr lang="en-US" sz="2200" dirty="0">
              <a:solidFill>
                <a:srgbClr val="004A6C"/>
              </a:solidFill>
            </a:endParaRPr>
          </a:p>
          <a:p>
            <a:pPr lvl="0" algn="ctr"/>
            <a:endParaRPr lang="en-US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4952" y="6505446"/>
            <a:ext cx="50966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2">
                    <a:lumMod val="50000"/>
                  </a:schemeClr>
                </a:solidFill>
              </a:rPr>
              <a:t>Source: Common Chart of Accounts Final Report, University of California, March 26,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0778"/>
            <a:ext cx="12192000" cy="835917"/>
          </a:xfrm>
          <a:prstGeom prst="rect">
            <a:avLst/>
          </a:prstGeom>
          <a:solidFill>
            <a:srgbClr val="FFFFFF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927" y="348269"/>
            <a:ext cx="5761770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CCoA Guiding Principles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(continued)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076" y="1591855"/>
            <a:ext cx="1147007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8"/>
            </a:pPr>
            <a:r>
              <a:rPr lang="en-US" sz="2200" dirty="0">
                <a:solidFill>
                  <a:srgbClr val="004A6C"/>
                </a:solidFill>
              </a:rPr>
              <a:t>The CCoA should capture transactional level data that, when combined with CoA segment attributes and data from subsidiary systems, is sufficient to support campus, medical center, and system-wide financial and budgetary analysis and statutory (i.e., OSHPD), financial, and management reporting needs.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 startAt="8"/>
            </a:pPr>
            <a:r>
              <a:rPr lang="en-US" sz="2200" dirty="0">
                <a:solidFill>
                  <a:srgbClr val="004A6C"/>
                </a:solidFill>
              </a:rPr>
              <a:t>All levels of each CCoA segment hierarchy should be defined and common enough to enable location-wide and system-wide reporting, but remain flexible to meet campus/medical center business requirements (financial and management</a:t>
            </a:r>
            <a:r>
              <a:rPr lang="en-US" sz="2200" dirty="0" smtClean="0">
                <a:solidFill>
                  <a:srgbClr val="004A6C"/>
                </a:solidFill>
              </a:rPr>
              <a:t>).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 startAt="8"/>
            </a:pPr>
            <a:r>
              <a:rPr lang="en-US" sz="2200" dirty="0" smtClean="0">
                <a:solidFill>
                  <a:srgbClr val="004A6C"/>
                </a:solidFill>
              </a:rPr>
              <a:t>The </a:t>
            </a:r>
            <a:r>
              <a:rPr lang="en-US" sz="2200" dirty="0">
                <a:solidFill>
                  <a:srgbClr val="004A6C"/>
                </a:solidFill>
              </a:rPr>
              <a:t>CCoA should not be designed for a specific financial application, nor should its design be limited by current systems </a:t>
            </a:r>
            <a:r>
              <a:rPr lang="en-US" sz="2200" dirty="0" smtClean="0">
                <a:solidFill>
                  <a:srgbClr val="004A6C"/>
                </a:solidFill>
              </a:rPr>
              <a:t>capabilities. 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 startAt="8"/>
            </a:pPr>
            <a:r>
              <a:rPr lang="en-US" sz="2200" dirty="0" smtClean="0">
                <a:solidFill>
                  <a:srgbClr val="004A6C"/>
                </a:solidFill>
              </a:rPr>
              <a:t>The </a:t>
            </a:r>
            <a:r>
              <a:rPr lang="en-US" sz="2200" dirty="0">
                <a:solidFill>
                  <a:srgbClr val="004A6C"/>
                </a:solidFill>
              </a:rPr>
              <a:t>CCoA structure should focus on long-term needs while accommodating a phased implementation at the system and campus/medical center levels over time</a:t>
            </a:r>
            <a:r>
              <a:rPr lang="en-US" sz="2200" dirty="0" smtClean="0">
                <a:solidFill>
                  <a:srgbClr val="004A6C"/>
                </a:solidFill>
              </a:rPr>
              <a:t>.</a:t>
            </a:r>
            <a:endParaRPr lang="en-US" sz="2200" dirty="0">
              <a:solidFill>
                <a:srgbClr val="004A6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5009" y="6497281"/>
            <a:ext cx="50966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2">
                    <a:lumMod val="50000"/>
                  </a:schemeClr>
                </a:solidFill>
              </a:rPr>
              <a:t>Source: Common Chart of Accounts Final Report, University of California, March 26,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 flipH="1">
            <a:off x="5957990" y="3468085"/>
            <a:ext cx="5711496" cy="20558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Block Arc 47"/>
          <p:cNvSpPr/>
          <p:nvPr/>
        </p:nvSpPr>
        <p:spPr>
          <a:xfrm rot="6210188" flipH="1">
            <a:off x="5607956" y="4126759"/>
            <a:ext cx="1919267" cy="2067092"/>
          </a:xfrm>
          <a:prstGeom prst="blockArc">
            <a:avLst>
              <a:gd name="adj1" fmla="val 10800000"/>
              <a:gd name="adj2" fmla="val 770557"/>
              <a:gd name="adj3" fmla="val 1570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D72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flipH="1">
            <a:off x="6227956" y="5593927"/>
            <a:ext cx="339634" cy="7408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D7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16200000" flipH="1">
            <a:off x="6136516" y="5476360"/>
            <a:ext cx="252548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D7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6200000" flipH="1">
            <a:off x="6136516" y="5833704"/>
            <a:ext cx="252548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D72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804161" y="424065"/>
            <a:ext cx="5660571" cy="753763"/>
          </a:xfrm>
        </p:spPr>
        <p:txBody>
          <a:bodyPr/>
          <a:lstStyle/>
          <a:p>
            <a:r>
              <a:rPr lang="en-US" dirty="0" smtClean="0"/>
              <a:t>New CoA Project Goals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73"/>
          <a:stretch/>
        </p:blipFill>
        <p:spPr>
          <a:xfrm>
            <a:off x="346039" y="328266"/>
            <a:ext cx="2458122" cy="74230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079861" y="1741712"/>
            <a:ext cx="5474919" cy="2787331"/>
            <a:chOff x="1193074" y="1976845"/>
            <a:chExt cx="5474919" cy="2787331"/>
          </a:xfrm>
        </p:grpSpPr>
        <p:sp>
          <p:nvSpPr>
            <p:cNvPr id="31" name="Rounded Rectangle 30"/>
            <p:cNvSpPr/>
            <p:nvPr/>
          </p:nvSpPr>
          <p:spPr>
            <a:xfrm>
              <a:off x="1193074" y="1976845"/>
              <a:ext cx="4878129" cy="1881052"/>
            </a:xfrm>
            <a:prstGeom prst="roundRect">
              <a:avLst/>
            </a:prstGeom>
            <a:solidFill>
              <a:srgbClr val="6D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Block Arc 31"/>
            <p:cNvSpPr/>
            <p:nvPr/>
          </p:nvSpPr>
          <p:spPr>
            <a:xfrm rot="15389812">
              <a:off x="4674813" y="2556192"/>
              <a:ext cx="1919267" cy="2067092"/>
            </a:xfrm>
            <a:prstGeom prst="blockArc">
              <a:avLst>
                <a:gd name="adj1" fmla="val 10800000"/>
                <a:gd name="adj2" fmla="val 770557"/>
                <a:gd name="adj3" fmla="val 15702"/>
              </a:avLst>
            </a:prstGeom>
            <a:solidFill>
              <a:srgbClr val="6D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D72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34446" y="4023360"/>
              <a:ext cx="339634" cy="740816"/>
            </a:xfrm>
            <a:prstGeom prst="rect">
              <a:avLst/>
            </a:prstGeom>
            <a:solidFill>
              <a:srgbClr val="6D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D72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5812972" y="3905793"/>
              <a:ext cx="252548" cy="609600"/>
            </a:xfrm>
            <a:prstGeom prst="rect">
              <a:avLst/>
            </a:prstGeom>
            <a:solidFill>
              <a:srgbClr val="6D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D72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5812972" y="4263137"/>
              <a:ext cx="252548" cy="609600"/>
            </a:xfrm>
            <a:prstGeom prst="rect">
              <a:avLst/>
            </a:prstGeom>
            <a:solidFill>
              <a:srgbClr val="6D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D72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146635" y="1715585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Goal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240915" y="3415831"/>
            <a:ext cx="1991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Approach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52693" y="2217624"/>
            <a:ext cx="4460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Extend the elements of the UC Common Chart of Accounts (CCoA) that services the needs of UC San Diego, including the Medical Center and UC San Diego Foundation.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61578" y="3981708"/>
            <a:ext cx="509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Include broad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representation of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UC San Diego’s units to ensure the new CoA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structure and values meet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requirements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of external financial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reporting, budget, and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financial management needs of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our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diverse organizations, programs, and activities.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86939" y="5601683"/>
            <a:ext cx="4151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4A6C"/>
                </a:solidFill>
              </a:rPr>
              <a:t>PROJECT SUCCESS!</a:t>
            </a:r>
            <a:endParaRPr lang="en-US" sz="4000" dirty="0">
              <a:solidFill>
                <a:srgbClr val="004A6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Mapping of Current to New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6" y="1470169"/>
            <a:ext cx="11942188" cy="5029200"/>
          </a:xfrm>
          <a:prstGeom prst="rect">
            <a:avLst/>
          </a:prstGeom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New Common Chart of Accounts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2" y="1411356"/>
            <a:ext cx="12071557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173" y="175690"/>
            <a:ext cx="11397871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New Chart Segment Overview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377" y="1063246"/>
            <a:ext cx="1099472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accent3">
                    <a:lumMod val="75000"/>
                  </a:schemeClr>
                </a:solidFill>
              </a:rPr>
              <a:t>The Chart of Accounts (</a:t>
            </a:r>
            <a:r>
              <a:rPr lang="en-US" sz="1700" dirty="0" smtClean="0">
                <a:solidFill>
                  <a:schemeClr val="accent3">
                    <a:lumMod val="75000"/>
                  </a:schemeClr>
                </a:solidFill>
              </a:rPr>
              <a:t>CoA</a:t>
            </a:r>
            <a:r>
              <a:rPr lang="en-US" sz="1700" dirty="0">
                <a:solidFill>
                  <a:schemeClr val="accent3">
                    <a:lumMod val="75000"/>
                  </a:schemeClr>
                </a:solidFill>
              </a:rPr>
              <a:t>) is the complete set of values </a:t>
            </a:r>
            <a:r>
              <a:rPr lang="en-US" sz="1700" dirty="0" smtClean="0">
                <a:solidFill>
                  <a:schemeClr val="accent3">
                    <a:lumMod val="75000"/>
                  </a:schemeClr>
                </a:solidFill>
              </a:rPr>
              <a:t>used to </a:t>
            </a:r>
            <a:r>
              <a:rPr lang="en-US" sz="1700" dirty="0">
                <a:solidFill>
                  <a:schemeClr val="accent3">
                    <a:lumMod val="75000"/>
                  </a:schemeClr>
                </a:solidFill>
              </a:rPr>
              <a:t>record financial transactions in the general ledger. </a:t>
            </a:r>
            <a:r>
              <a:rPr lang="en-US" sz="17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7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700" dirty="0" smtClean="0">
                <a:solidFill>
                  <a:schemeClr val="accent3">
                    <a:lumMod val="75000"/>
                  </a:schemeClr>
                </a:solidFill>
              </a:rPr>
              <a:t>UC San Diego’s new chart string consists of nine segments “chart elements”. </a:t>
            </a:r>
            <a:r>
              <a:rPr lang="en-US" sz="1700" dirty="0">
                <a:solidFill>
                  <a:schemeClr val="accent3">
                    <a:lumMod val="75000"/>
                  </a:schemeClr>
                </a:solidFill>
              </a:rPr>
              <a:t>This structure assists in the consistent posting and reporting of financial transactions. </a:t>
            </a:r>
            <a:r>
              <a:rPr lang="en-US" sz="1700" b="1" dirty="0" smtClean="0">
                <a:solidFill>
                  <a:schemeClr val="accent3">
                    <a:lumMod val="75000"/>
                  </a:schemeClr>
                </a:solidFill>
              </a:rPr>
              <a:t>The diagram below depicts the nine segments of the University’s chart string.</a:t>
            </a:r>
            <a:endParaRPr lang="en-US" sz="1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54009"/>
              </p:ext>
            </p:extLst>
          </p:nvPr>
        </p:nvGraphicFramePr>
        <p:xfrm>
          <a:off x="882945" y="2255152"/>
          <a:ext cx="10426109" cy="414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0316">
                  <a:extLst>
                    <a:ext uri="{9D8B030D-6E8A-4147-A177-3AD203B41FA5}">
                      <a16:colId xmlns:a16="http://schemas.microsoft.com/office/drawing/2014/main" val="2552752962"/>
                    </a:ext>
                  </a:extLst>
                </a:gridCol>
                <a:gridCol w="7116417">
                  <a:extLst>
                    <a:ext uri="{9D8B030D-6E8A-4147-A177-3AD203B41FA5}">
                      <a16:colId xmlns:a16="http://schemas.microsoft.com/office/drawing/2014/main" val="198419857"/>
                    </a:ext>
                  </a:extLst>
                </a:gridCol>
                <a:gridCol w="1459376">
                  <a:extLst>
                    <a:ext uri="{9D8B030D-6E8A-4147-A177-3AD203B41FA5}">
                      <a16:colId xmlns:a16="http://schemas.microsoft.com/office/drawing/2014/main" val="1850669280"/>
                    </a:ext>
                  </a:extLst>
                </a:gridCol>
              </a:tblGrid>
              <a:tr h="34651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Segment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Definition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Length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594723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Entity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Identifies</a:t>
                      </a:r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the major operational unit with the UC system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530304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Fund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Tracks restrictions</a:t>
                      </a:r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and designations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526780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Financial</a:t>
                      </a:r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Unit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Represents the responsible operating</a:t>
                      </a:r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unit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686409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Account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Asset,</a:t>
                      </a:r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liability, revenue, expense or fund balance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093486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Function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Designates the NACUBO Higher</a:t>
                      </a:r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Ed purpose of expense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3062898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Program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Associates transactions with</a:t>
                      </a:r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 formalized set of system-wide or cross campus activities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345205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Project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Tracks financial activity related to a sponsored award, a capital</a:t>
                      </a:r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project or “body of work” that </a:t>
                      </a:r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may have a start </a:t>
                      </a:r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and end date, often spanning fiscal years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1342632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Location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Classifies</a:t>
                      </a:r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 transaction by physical location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318645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Activity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Classifies a transaction</a:t>
                      </a:r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by activity </a:t>
                      </a:r>
                      <a:r>
                        <a:rPr lang="en-US" sz="17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where PPM is not appropriate</a:t>
                      </a:r>
                      <a:endParaRPr 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937662"/>
                  </a:ext>
                </a:extLst>
              </a:tr>
            </a:tbl>
          </a:graphicData>
        </a:graphic>
      </p:graphicFrame>
      <p:pic>
        <p:nvPicPr>
          <p:cNvPr id="7" name="Picture 6" descr="Mynd:Twemoji 1f517.svg - Wikibækur, safn af frjálsum kennslubókum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8" y="2297684"/>
            <a:ext cx="274320" cy="274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7220" y="6432331"/>
            <a:ext cx="56350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>
                <a:solidFill>
                  <a:srgbClr val="C00000"/>
                </a:solidFill>
              </a:rPr>
              <a:t>* </a:t>
            </a:r>
            <a:r>
              <a:rPr lang="en-US" sz="1300" i="1" dirty="0" smtClean="0">
                <a:solidFill>
                  <a:srgbClr val="004A6C"/>
                </a:solidFill>
              </a:rPr>
              <a:t>To replace index use in many cases for department reporting needs</a:t>
            </a:r>
            <a:endParaRPr lang="en-US" sz="1300" i="1" dirty="0">
              <a:solidFill>
                <a:srgbClr val="004A6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2"/>
          <p:cNvSpPr/>
          <p:nvPr/>
        </p:nvSpPr>
        <p:spPr>
          <a:xfrm>
            <a:off x="1" y="1150589"/>
            <a:ext cx="12103329" cy="997960"/>
          </a:xfrm>
          <a:custGeom>
            <a:avLst/>
            <a:gdLst>
              <a:gd name="connsiteX0" fmla="*/ 0 w 12485715"/>
              <a:gd name="connsiteY0" fmla="*/ 1562792 h 1562792"/>
              <a:gd name="connsiteX1" fmla="*/ 390698 w 12485715"/>
              <a:gd name="connsiteY1" fmla="*/ 0 h 1562792"/>
              <a:gd name="connsiteX2" fmla="*/ 12485715 w 12485715"/>
              <a:gd name="connsiteY2" fmla="*/ 0 h 1562792"/>
              <a:gd name="connsiteX3" fmla="*/ 12095017 w 12485715"/>
              <a:gd name="connsiteY3" fmla="*/ 1562792 h 1562792"/>
              <a:gd name="connsiteX4" fmla="*/ 0 w 12485715"/>
              <a:gd name="connsiteY4" fmla="*/ 1562792 h 1562792"/>
              <a:gd name="connsiteX0" fmla="*/ 0 w 12485715"/>
              <a:gd name="connsiteY0" fmla="*/ 1562792 h 1579418"/>
              <a:gd name="connsiteX1" fmla="*/ 390698 w 12485715"/>
              <a:gd name="connsiteY1" fmla="*/ 0 h 1579418"/>
              <a:gd name="connsiteX2" fmla="*/ 12485715 w 12485715"/>
              <a:gd name="connsiteY2" fmla="*/ 0 h 1579418"/>
              <a:gd name="connsiteX3" fmla="*/ 11687693 w 12485715"/>
              <a:gd name="connsiteY3" fmla="*/ 1579418 h 1579418"/>
              <a:gd name="connsiteX4" fmla="*/ 0 w 12485715"/>
              <a:gd name="connsiteY4" fmla="*/ 1562792 h 1579418"/>
              <a:gd name="connsiteX0" fmla="*/ 0 w 12103329"/>
              <a:gd name="connsiteY0" fmla="*/ 1629294 h 1629294"/>
              <a:gd name="connsiteX1" fmla="*/ 8312 w 12103329"/>
              <a:gd name="connsiteY1" fmla="*/ 0 h 1629294"/>
              <a:gd name="connsiteX2" fmla="*/ 12103329 w 12103329"/>
              <a:gd name="connsiteY2" fmla="*/ 0 h 1629294"/>
              <a:gd name="connsiteX3" fmla="*/ 11305307 w 12103329"/>
              <a:gd name="connsiteY3" fmla="*/ 1579418 h 1629294"/>
              <a:gd name="connsiteX4" fmla="*/ 0 w 12103329"/>
              <a:gd name="connsiteY4" fmla="*/ 1629294 h 16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329" h="1629294">
                <a:moveTo>
                  <a:pt x="0" y="1629294"/>
                </a:moveTo>
                <a:cubicBezTo>
                  <a:pt x="2771" y="1086196"/>
                  <a:pt x="5541" y="543098"/>
                  <a:pt x="8312" y="0"/>
                </a:cubicBezTo>
                <a:lnTo>
                  <a:pt x="12103329" y="0"/>
                </a:lnTo>
                <a:lnTo>
                  <a:pt x="11305307" y="1579418"/>
                </a:lnTo>
                <a:lnTo>
                  <a:pt x="0" y="1629294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763167"/>
              </p:ext>
            </p:extLst>
          </p:nvPr>
        </p:nvGraphicFramePr>
        <p:xfrm>
          <a:off x="1816100" y="1537718"/>
          <a:ext cx="9378951" cy="625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8" y="174355"/>
            <a:ext cx="6956282" cy="753763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Entity Structure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ynd:Twemoji 1f517.svg - Wikibækur, safn af frjálsum kennslubókum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" y="94239"/>
            <a:ext cx="640080" cy="640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1236902"/>
            <a:ext cx="9229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Defined: Identifies the major operational unit with the UC system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Field Length and Type: 5-digit </a:t>
            </a:r>
            <a:r>
              <a:rPr lang="en-US" sz="2000" dirty="0" smtClean="0">
                <a:solidFill>
                  <a:srgbClr val="004A6C"/>
                </a:solidFill>
              </a:rPr>
              <a:t>alphanumeric</a:t>
            </a:r>
            <a:br>
              <a:rPr lang="en-US" sz="2000" dirty="0" smtClean="0">
                <a:solidFill>
                  <a:srgbClr val="004A6C"/>
                </a:solidFill>
              </a:rPr>
            </a:br>
            <a:endParaRPr lang="en-US" sz="2000" dirty="0" smtClean="0">
              <a:solidFill>
                <a:srgbClr val="004A6C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A6C"/>
                </a:solidFill>
              </a:rPr>
              <a:t>New </a:t>
            </a:r>
            <a:r>
              <a:rPr lang="en-US" sz="2000" dirty="0">
                <a:solidFill>
                  <a:srgbClr val="004A6C"/>
                </a:solidFill>
              </a:rPr>
              <a:t>chart element for UC San </a:t>
            </a:r>
            <a:r>
              <a:rPr lang="en-US" sz="2000" dirty="0" smtClean="0">
                <a:solidFill>
                  <a:srgbClr val="004A6C"/>
                </a:solidFill>
              </a:rPr>
              <a:t>Diego</a:t>
            </a:r>
            <a:endParaRPr lang="en-US" sz="2000" dirty="0">
              <a:solidFill>
                <a:srgbClr val="004A6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4275" y="38481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Campus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290" y="5125278"/>
            <a:ext cx="211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Major Entities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076-0E24-6A49-9E99-48290E2F7D2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ESR ">
      <a:dk1>
        <a:srgbClr val="05BFD5"/>
      </a:dk1>
      <a:lt1>
        <a:srgbClr val="FFFFFF"/>
      </a:lt1>
      <a:dk2>
        <a:srgbClr val="585958"/>
      </a:dk2>
      <a:lt2>
        <a:srgbClr val="FFFFFF"/>
      </a:lt2>
      <a:accent1>
        <a:srgbClr val="05BFD5"/>
      </a:accent1>
      <a:accent2>
        <a:srgbClr val="006390"/>
      </a:accent2>
      <a:accent3>
        <a:srgbClr val="A5A5A5"/>
      </a:accent3>
      <a:accent4>
        <a:srgbClr val="2E3772"/>
      </a:accent4>
      <a:accent5>
        <a:srgbClr val="FDFFFC"/>
      </a:accent5>
      <a:accent6>
        <a:srgbClr val="F5F6FF"/>
      </a:accent6>
      <a:hlink>
        <a:srgbClr val="2E3772"/>
      </a:hlink>
      <a:folHlink>
        <a:srgbClr val="D3751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TEMPLATE" id="{78CD295F-64B9-D447-AFE3-9DCE59637CD6}" vid="{551AD14F-9F29-A146-B811-EE934B7C4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R ">
    <a:dk1>
      <a:srgbClr val="05BFD5"/>
    </a:dk1>
    <a:lt1>
      <a:srgbClr val="FFFFFF"/>
    </a:lt1>
    <a:dk2>
      <a:srgbClr val="585958"/>
    </a:dk2>
    <a:lt2>
      <a:srgbClr val="FFFFFF"/>
    </a:lt2>
    <a:accent1>
      <a:srgbClr val="05BFD5"/>
    </a:accent1>
    <a:accent2>
      <a:srgbClr val="006390"/>
    </a:accent2>
    <a:accent3>
      <a:srgbClr val="A5A5A5"/>
    </a:accent3>
    <a:accent4>
      <a:srgbClr val="2E3772"/>
    </a:accent4>
    <a:accent5>
      <a:srgbClr val="FDFFFC"/>
    </a:accent5>
    <a:accent6>
      <a:srgbClr val="F5F6FF"/>
    </a:accent6>
    <a:hlink>
      <a:srgbClr val="2E3772"/>
    </a:hlink>
    <a:folHlink>
      <a:srgbClr val="D3751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10217</TotalTime>
  <Words>2080</Words>
  <Application>Microsoft Office PowerPoint</Application>
  <PresentationFormat>Widescreen</PresentationFormat>
  <Paragraphs>913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</vt:lpstr>
      <vt:lpstr>Calibri Light</vt:lpstr>
      <vt:lpstr>Roboto</vt:lpstr>
      <vt:lpstr>Segoe UI</vt:lpstr>
      <vt:lpstr>Wingdings</vt:lpstr>
      <vt:lpstr>Custom Design</vt:lpstr>
      <vt:lpstr>UC San Diego CoA</vt:lpstr>
      <vt:lpstr>UC Systemwide Common Chart of Accounts (CCoA)</vt:lpstr>
      <vt:lpstr>PowerPoint Presentation</vt:lpstr>
      <vt:lpstr>PowerPoint Presentation</vt:lpstr>
      <vt:lpstr>New CoA Project Goals</vt:lpstr>
      <vt:lpstr>Mapping of Current to New</vt:lpstr>
      <vt:lpstr>New Common Chart of Accounts</vt:lpstr>
      <vt:lpstr>New Chart Segment Overview</vt:lpstr>
      <vt:lpstr>Entity Structure</vt:lpstr>
      <vt:lpstr>Entity Hierarchy</vt:lpstr>
      <vt:lpstr>Fund Structure</vt:lpstr>
      <vt:lpstr>Fund Hierarchy</vt:lpstr>
      <vt:lpstr>Financial Unit Structure</vt:lpstr>
      <vt:lpstr>Financial Unit Hierarchy </vt:lpstr>
      <vt:lpstr>Account Structure </vt:lpstr>
      <vt:lpstr>Revenue Account Hierarchy  </vt:lpstr>
      <vt:lpstr>Expense Account Hierarchy  </vt:lpstr>
      <vt:lpstr>Function Structure</vt:lpstr>
      <vt:lpstr>Function Hierarchy </vt:lpstr>
      <vt:lpstr>Program Structure &amp; Hierarchy </vt:lpstr>
      <vt:lpstr>Project Structure</vt:lpstr>
      <vt:lpstr>Location Structure</vt:lpstr>
      <vt:lpstr>Location Code Sample</vt:lpstr>
      <vt:lpstr>Activity Structure</vt:lpstr>
      <vt:lpstr>CoA Resources</vt:lpstr>
      <vt:lpstr>PowerPoint Presentation</vt:lpstr>
      <vt:lpstr>THANK YOU!</vt:lpstr>
    </vt:vector>
  </TitlesOfParts>
  <Manager/>
  <Company>UCSD-ACT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 San Diego CoA</dc:title>
  <dc:subject/>
  <dc:creator>Blankenship, Laura</dc:creator>
  <cp:keywords/>
  <dc:description/>
  <cp:lastModifiedBy>Blankenship, Laura</cp:lastModifiedBy>
  <cp:revision>167</cp:revision>
  <dcterms:created xsi:type="dcterms:W3CDTF">2019-04-03T20:44:55Z</dcterms:created>
  <dcterms:modified xsi:type="dcterms:W3CDTF">2019-04-12T19:52:17Z</dcterms:modified>
  <cp:category/>
</cp:coreProperties>
</file>